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5"/>
  </p:notesMasterIdLst>
  <p:handoutMasterIdLst>
    <p:handoutMasterId r:id="rId16"/>
  </p:handoutMasterIdLst>
  <p:sldIdLst>
    <p:sldId id="256" r:id="rId2"/>
    <p:sldId id="359" r:id="rId3"/>
    <p:sldId id="432" r:id="rId4"/>
    <p:sldId id="342" r:id="rId5"/>
    <p:sldId id="427" r:id="rId6"/>
    <p:sldId id="437" r:id="rId7"/>
    <p:sldId id="436" r:id="rId8"/>
    <p:sldId id="433" r:id="rId9"/>
    <p:sldId id="439" r:id="rId10"/>
    <p:sldId id="440" r:id="rId11"/>
    <p:sldId id="438" r:id="rId12"/>
    <p:sldId id="441" r:id="rId13"/>
    <p:sldId id="259" r:id="rId14"/>
  </p:sldIdLst>
  <p:sldSz cx="9144000" cy="6858000" type="screen4x3"/>
  <p:notesSz cx="7077075" cy="9363075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n and Vicky" initials="JaV" lastIdx="1" clrIdx="0">
    <p:extLst>
      <p:ext uri="{19B8F6BF-5375-455C-9EA6-DF929625EA0E}">
        <p15:presenceInfo xmlns:p15="http://schemas.microsoft.com/office/powerpoint/2012/main" userId="Jan and Vick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0000"/>
    <a:srgbClr val="66FF33"/>
    <a:srgbClr val="990000"/>
    <a:srgbClr val="CCFFCC"/>
    <a:srgbClr val="CC3300"/>
    <a:srgbClr val="006600"/>
    <a:srgbClr val="4B6E42"/>
    <a:srgbClr val="50822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88830" autoAdjust="0"/>
  </p:normalViewPr>
  <p:slideViewPr>
    <p:cSldViewPr>
      <p:cViewPr>
        <p:scale>
          <a:sx n="80" d="100"/>
          <a:sy n="80" d="100"/>
        </p:scale>
        <p:origin x="667" y="-19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85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66518" cy="467513"/>
          </a:xfrm>
          <a:prstGeom prst="rect">
            <a:avLst/>
          </a:prstGeom>
        </p:spPr>
        <p:txBody>
          <a:bodyPr vert="horz" lIns="92327" tIns="46163" rIns="92327" bIns="4616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952" y="0"/>
            <a:ext cx="3066518" cy="467513"/>
          </a:xfrm>
          <a:prstGeom prst="rect">
            <a:avLst/>
          </a:prstGeom>
        </p:spPr>
        <p:txBody>
          <a:bodyPr vert="horz" lIns="92327" tIns="46163" rIns="92327" bIns="46163" rtlCol="0"/>
          <a:lstStyle>
            <a:lvl1pPr algn="r">
              <a:defRPr sz="1200"/>
            </a:lvl1pPr>
          </a:lstStyle>
          <a:p>
            <a:fld id="{90F79EBF-164C-4503-BECA-A56D244F28E5}" type="datetimeFigureOut">
              <a:rPr lang="en-US" smtClean="0"/>
              <a:pPr/>
              <a:t>6/13/2019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93961"/>
            <a:ext cx="3066518" cy="467513"/>
          </a:xfrm>
          <a:prstGeom prst="rect">
            <a:avLst/>
          </a:prstGeom>
        </p:spPr>
        <p:txBody>
          <a:bodyPr vert="horz" lIns="92327" tIns="46163" rIns="92327" bIns="4616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952" y="8893961"/>
            <a:ext cx="3066518" cy="467513"/>
          </a:xfrm>
          <a:prstGeom prst="rect">
            <a:avLst/>
          </a:prstGeom>
        </p:spPr>
        <p:txBody>
          <a:bodyPr vert="horz" lIns="92327" tIns="46163" rIns="92327" bIns="46163" rtlCol="0" anchor="b"/>
          <a:lstStyle>
            <a:lvl1pPr algn="r">
              <a:defRPr sz="1200"/>
            </a:lvl1pPr>
          </a:lstStyle>
          <a:p>
            <a:fld id="{5CC74297-8EA3-4760-836D-06A0AE221C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7753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3" tIns="46967" rIns="93933" bIns="4696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3" tIns="46967" rIns="93933" bIns="46967" rtlCol="0"/>
          <a:lstStyle>
            <a:lvl1pPr algn="r">
              <a:defRPr sz="1200"/>
            </a:lvl1pPr>
          </a:lstStyle>
          <a:p>
            <a:fld id="{DA9CFC13-9B22-41F6-A2B6-83177050C336}" type="datetimeFigureOut">
              <a:rPr lang="en-US" smtClean="0"/>
              <a:pPr/>
              <a:t>6/13/2019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3263"/>
            <a:ext cx="4683125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3" tIns="46967" rIns="93933" bIns="4696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47462"/>
            <a:ext cx="5661660" cy="4213384"/>
          </a:xfrm>
          <a:prstGeom prst="rect">
            <a:avLst/>
          </a:prstGeom>
        </p:spPr>
        <p:txBody>
          <a:bodyPr vert="horz" lIns="93933" tIns="46967" rIns="93933" bIns="4696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7"/>
            <a:ext cx="3066733" cy="468154"/>
          </a:xfrm>
          <a:prstGeom prst="rect">
            <a:avLst/>
          </a:prstGeom>
        </p:spPr>
        <p:txBody>
          <a:bodyPr vert="horz" lIns="93933" tIns="46967" rIns="93933" bIns="4696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7"/>
            <a:ext cx="3066733" cy="468154"/>
          </a:xfrm>
          <a:prstGeom prst="rect">
            <a:avLst/>
          </a:prstGeom>
        </p:spPr>
        <p:txBody>
          <a:bodyPr vert="horz" lIns="93933" tIns="46967" rIns="93933" bIns="46967" rtlCol="0" anchor="b"/>
          <a:lstStyle>
            <a:lvl1pPr algn="r">
              <a:defRPr sz="1200"/>
            </a:lvl1pPr>
          </a:lstStyle>
          <a:p>
            <a:fld id="{1F5B4398-551B-414D-89AA-1F5A65DFA5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9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5B4398-551B-414D-89AA-1F5A65DFA5C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439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5877" indent="-29072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2888" indent="-23257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28043" indent="-23257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3199" indent="-23257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58354" indent="-23257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3509" indent="-23257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88665" indent="-23257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53820" indent="-23257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E4F1FA6-39C8-490B-9DC4-1281358DA18A}" type="slidenum">
              <a:rPr lang="en-US" smtClean="0"/>
              <a:pPr eaLnBrk="1" hangingPunct="1"/>
              <a:t>11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619234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en-US" sz="1100" dirty="0" smtClean="0">
              <a:latin typeface="+mj-lt"/>
            </a:endParaRPr>
          </a:p>
          <a:p>
            <a:pPr>
              <a:buFont typeface="Arial" pitchFamily="34" charset="0"/>
              <a:buChar char="•"/>
            </a:pPr>
            <a:endParaRPr lang="en-US" sz="110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5B4398-551B-414D-89AA-1F5A65DFA5C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8303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5B4398-551B-414D-89AA-1F5A65DFA5C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411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5CBFA7-0978-4255-99A2-A9F096D19E49}" type="slidenum">
              <a:rPr lang="en-US"/>
              <a:pPr/>
              <a:t>2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003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en-US" sz="1100" dirty="0" smtClean="0">
              <a:latin typeface="+mj-lt"/>
            </a:endParaRPr>
          </a:p>
          <a:p>
            <a:pPr>
              <a:buFont typeface="Arial" pitchFamily="34" charset="0"/>
              <a:buChar char="•"/>
            </a:pPr>
            <a:endParaRPr lang="en-US" sz="110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5B4398-551B-414D-89AA-1F5A65DFA5C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5316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en-US" sz="1100" dirty="0">
              <a:latin typeface="+mj-lt"/>
            </a:endParaRPr>
          </a:p>
          <a:p>
            <a:pPr>
              <a:buFont typeface="Arial" pitchFamily="34" charset="0"/>
              <a:buChar char="•"/>
            </a:pPr>
            <a:endParaRPr lang="en-US" sz="110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5B4398-551B-414D-89AA-1F5A65DFA5C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4960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en-US" sz="1100" dirty="0" smtClean="0">
              <a:latin typeface="+mj-lt"/>
            </a:endParaRPr>
          </a:p>
          <a:p>
            <a:pPr>
              <a:buFont typeface="Arial" pitchFamily="34" charset="0"/>
              <a:buChar char="•"/>
            </a:pPr>
            <a:endParaRPr lang="en-US" sz="110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5B4398-551B-414D-89AA-1F5A65DFA5C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7583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5877" indent="-29072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2888" indent="-23257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28043" indent="-23257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3199" indent="-23257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58354" indent="-23257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3509" indent="-23257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88665" indent="-23257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53820" indent="-23257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F05E265-2247-43A3-8DB5-FE56C7647489}" type="slidenum">
              <a:rPr lang="en-US" smtClean="0"/>
              <a:pPr eaLnBrk="1" hangingPunct="1"/>
              <a:t>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524081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en-US" sz="1100" dirty="0" smtClean="0">
              <a:latin typeface="+mj-lt"/>
            </a:endParaRPr>
          </a:p>
          <a:p>
            <a:pPr>
              <a:buFont typeface="Arial" pitchFamily="34" charset="0"/>
              <a:buChar char="•"/>
            </a:pPr>
            <a:endParaRPr lang="en-US" sz="110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5B4398-551B-414D-89AA-1F5A65DFA5C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1139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en-US" sz="1100" dirty="0" smtClean="0">
              <a:latin typeface="+mj-lt"/>
            </a:endParaRPr>
          </a:p>
          <a:p>
            <a:pPr>
              <a:buFont typeface="Arial" pitchFamily="34" charset="0"/>
              <a:buChar char="•"/>
            </a:pPr>
            <a:endParaRPr lang="en-US" sz="110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5B4398-551B-414D-89AA-1F5A65DFA5C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3260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en-US" sz="1100" dirty="0" smtClean="0">
              <a:latin typeface="+mj-lt"/>
            </a:endParaRPr>
          </a:p>
          <a:p>
            <a:pPr>
              <a:buFont typeface="Arial" pitchFamily="34" charset="0"/>
              <a:buChar char="•"/>
            </a:pPr>
            <a:endParaRPr lang="en-US" sz="110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5B4398-551B-414D-89AA-1F5A65DFA5C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533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733800" y="2819400"/>
            <a:ext cx="5181600" cy="1752600"/>
          </a:xfrm>
        </p:spPr>
        <p:txBody>
          <a:bodyPr/>
          <a:lstStyle>
            <a:lvl1pPr marL="0" indent="0" algn="r">
              <a:buFontTx/>
              <a:buNone/>
              <a:defRPr sz="2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123" name="AutoShape 3"/>
          <p:cNvSpPr>
            <a:spLocks noChangeArrowheads="1"/>
          </p:cNvSpPr>
          <p:nvPr/>
        </p:nvSpPr>
        <p:spPr bwMode="auto">
          <a:xfrm>
            <a:off x="3429000" y="2362200"/>
            <a:ext cx="5562600" cy="152400"/>
          </a:xfrm>
          <a:prstGeom prst="wave">
            <a:avLst>
              <a:gd name="adj1" fmla="val 13005"/>
              <a:gd name="adj2" fmla="val 0"/>
            </a:avLst>
          </a:prstGeom>
          <a:gradFill rotWithShape="1">
            <a:gsLst>
              <a:gs pos="0">
                <a:schemeClr val="tx2"/>
              </a:gs>
              <a:gs pos="50000">
                <a:schemeClr val="folHlink"/>
              </a:gs>
              <a:gs pos="100000">
                <a:schemeClr val="tx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581400" y="1143000"/>
            <a:ext cx="5257800" cy="1470025"/>
          </a:xfrm>
        </p:spPr>
        <p:txBody>
          <a:bodyPr/>
          <a:lstStyle>
            <a:lvl1pPr algn="r">
              <a:defRPr u="none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5257800" y="5943600"/>
            <a:ext cx="3657600" cy="762000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USDA Forest Service, Geospatial Technology Applications Center, </a:t>
            </a:r>
          </a:p>
          <a:p>
            <a:r>
              <a:rPr lang="en-US" dirty="0"/>
              <a:t>FSWeb: http://fsweb.rsac.fs.fed.us</a:t>
            </a:r>
          </a:p>
          <a:p>
            <a:r>
              <a:rPr lang="en-US" dirty="0"/>
              <a:t>WWW: http://www.fs.fed.us/eng/rsac/</a:t>
            </a:r>
          </a:p>
        </p:txBody>
      </p:sp>
      <p:sp>
        <p:nvSpPr>
          <p:cNvPr id="2" name="Rounded Rectangle 1"/>
          <p:cNvSpPr/>
          <p:nvPr userDrawn="1"/>
        </p:nvSpPr>
        <p:spPr bwMode="auto">
          <a:xfrm>
            <a:off x="2667000" y="5867400"/>
            <a:ext cx="914400" cy="838200"/>
          </a:xfrm>
          <a:prstGeom prst="round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" name="Picture 2057" descr="ftcarson08_cr"/>
          <p:cNvPicPr>
            <a:picLocks noChangeAspect="1" noChangeArrowheads="1"/>
          </p:cNvPicPr>
          <p:nvPr userDrawn="1"/>
        </p:nvPicPr>
        <p:blipFill>
          <a:blip r:embed="rId2" cstate="print"/>
          <a:srcRect l="-200" r="5077"/>
          <a:stretch>
            <a:fillRect/>
          </a:stretch>
        </p:blipFill>
        <p:spPr bwMode="auto">
          <a:xfrm>
            <a:off x="0" y="1"/>
            <a:ext cx="2057399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USDA Forest Service, Geospatial Technology Applications Center, http://fsweb.rsac.fs.fed.us</a:t>
            </a:r>
          </a:p>
        </p:txBody>
      </p:sp>
    </p:spTree>
  </p:cSld>
  <p:clrMapOvr>
    <a:masterClrMapping/>
  </p:clrMapOvr>
  <p:transition advClick="0" advTm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USDA Forest Service, Geospatial Technology Applications Center, http://fsweb.rsac.fs.fed.us</a:t>
            </a:r>
          </a:p>
        </p:txBody>
      </p:sp>
    </p:spTree>
  </p:cSld>
  <p:clrMapOvr>
    <a:masterClrMapping/>
  </p:clrMapOvr>
  <p:transition advClick="0" advTm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152400"/>
            <a:ext cx="1981200" cy="5973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52400"/>
            <a:ext cx="5791200" cy="5973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USDA Forest Service, Geospatial Technology Applications Center, http://fsweb.rsac.fs.fed.us</a:t>
            </a:r>
          </a:p>
        </p:txBody>
      </p:sp>
    </p:spTree>
  </p:cSld>
  <p:clrMapOvr>
    <a:masterClrMapping/>
  </p:clrMapOvr>
  <p:transition advClick="0" advTm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USDA Forest Service, Geospatial Technology Applications Center, http://fsweb.rsac.fs.fed.us</a:t>
            </a:r>
          </a:p>
        </p:txBody>
      </p:sp>
    </p:spTree>
    <p:extLst>
      <p:ext uri="{BB962C8B-B14F-4D97-AF65-F5344CB8AC3E}">
        <p14:creationId xmlns:p14="http://schemas.microsoft.com/office/powerpoint/2010/main" val="1289395288"/>
      </p:ext>
    </p:extLst>
  </p:cSld>
  <p:clrMapOvr>
    <a:masterClrMapping/>
  </p:clrMapOvr>
  <p:transition advClick="0" advTm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USDA Forest Service, Geospatial Technology Applications Center, http://fsweb.rsac.fs.fed.us</a:t>
            </a:r>
          </a:p>
        </p:txBody>
      </p:sp>
    </p:spTree>
  </p:cSld>
  <p:clrMapOvr>
    <a:masterClrMapping/>
  </p:clrMapOvr>
  <p:transition advClick="0" advTm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USDA Forest Service, Geospatial Technology  Applications Center, http://fsweb.rsac.fs.fed.us</a:t>
            </a:r>
          </a:p>
        </p:txBody>
      </p:sp>
    </p:spTree>
  </p:cSld>
  <p:clrMapOvr>
    <a:masterClrMapping/>
  </p:clrMapOvr>
  <p:transition advClick="0" advTm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143000"/>
            <a:ext cx="3771900" cy="4983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143000"/>
            <a:ext cx="3771900" cy="4983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USDA Forest Service, Geospatial Technology Applications Center, http://fsweb.rsac.fs.fed.us</a:t>
            </a:r>
          </a:p>
        </p:txBody>
      </p:sp>
    </p:spTree>
  </p:cSld>
  <p:clrMapOvr>
    <a:masterClrMapping/>
  </p:clrMapOvr>
  <p:transition advClick="0" advTm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USDA Forest Service, Geospatial Technology Applications Center, http://fsweb.rsac.fs.fed.us</a:t>
            </a:r>
          </a:p>
        </p:txBody>
      </p:sp>
    </p:spTree>
  </p:cSld>
  <p:clrMapOvr>
    <a:masterClrMapping/>
  </p:clrMapOvr>
  <p:transition advClick="0" advTm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USDA Forest Service, Geospatial Technology Applications Center, http://fsweb.rsac.fs.fed.us</a:t>
            </a:r>
          </a:p>
        </p:txBody>
      </p:sp>
    </p:spTree>
  </p:cSld>
  <p:clrMapOvr>
    <a:masterClrMapping/>
  </p:clrMapOvr>
  <p:transition advClick="0" advTm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USDA Forest Service, Geospatial Technology Applications Center, http://fsweb.rsac.fs.fed.us</a:t>
            </a:r>
          </a:p>
        </p:txBody>
      </p:sp>
    </p:spTree>
  </p:cSld>
  <p:clrMapOvr>
    <a:masterClrMapping/>
  </p:clrMapOvr>
  <p:transition advClick="0" advTm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USDA Forest Service, Geospatial Technology Applications Center, http://fsweb.rsac.fs.fed.us</a:t>
            </a:r>
          </a:p>
        </p:txBody>
      </p:sp>
    </p:spTree>
  </p:cSld>
  <p:clrMapOvr>
    <a:masterClrMapping/>
  </p:clrMapOvr>
  <p:transition advClick="0" advTm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2400"/>
            <a:ext cx="7924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143000"/>
            <a:ext cx="7696200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66800" y="6613525"/>
            <a:ext cx="7239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777777"/>
                </a:solidFill>
              </a:defRPr>
            </a:lvl1pPr>
          </a:lstStyle>
          <a:p>
            <a:r>
              <a:rPr lang="en-US"/>
              <a:t>USDA Forest Service, Remote Sensing Applications Center, http://fsweb.rsac.fs.fed.us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4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advClick="0" advTm="0"/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3200" u="sng">
          <a:solidFill>
            <a:srgbClr val="FFFF99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 u="sng">
          <a:solidFill>
            <a:srgbClr val="FFFF99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200" u="sng">
          <a:solidFill>
            <a:srgbClr val="FFFF99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200" u="sng">
          <a:solidFill>
            <a:srgbClr val="FFFF99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200" u="sng">
          <a:solidFill>
            <a:srgbClr val="FFFF99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u="sng">
          <a:solidFill>
            <a:srgbClr val="FFFF9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u="sng">
          <a:solidFill>
            <a:srgbClr val="FFFF9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u="sng">
          <a:solidFill>
            <a:srgbClr val="FFFF9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u="sng">
          <a:solidFill>
            <a:srgbClr val="FFFF99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tiff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NGA-AOH Meeting</a:t>
            </a:r>
            <a:endParaRPr lang="en-US" dirty="0">
              <a:solidFill>
                <a:srgbClr val="FFFF00"/>
              </a:solidFill>
              <a:latin typeface="Tahoma" pitchFamily="34" charset="0"/>
              <a:cs typeface="Tahoma" pitchFamily="34" charset="0"/>
            </a:endParaRPr>
          </a:p>
          <a:p>
            <a:endParaRPr lang="en-US" dirty="0">
              <a:latin typeface="Tahoma" pitchFamily="34" charset="0"/>
              <a:cs typeface="Tahoma" pitchFamily="34" charset="0"/>
            </a:endParaRPr>
          </a:p>
          <a:p>
            <a:r>
              <a:rPr lang="en-US" sz="1800" dirty="0" smtClean="0">
                <a:latin typeface="Tahoma" pitchFamily="34" charset="0"/>
                <a:cs typeface="Tahoma" pitchFamily="34" charset="0"/>
              </a:rPr>
              <a:t>June 12-13, 2019</a:t>
            </a:r>
          </a:p>
          <a:p>
            <a:r>
              <a:rPr lang="en-US" sz="1800" dirty="0" smtClean="0">
                <a:latin typeface="Tahoma" pitchFamily="34" charset="0"/>
                <a:cs typeface="Tahoma" pitchFamily="34" charset="0"/>
              </a:rPr>
              <a:t>National Interagency Fire Center (NIFC)</a:t>
            </a:r>
          </a:p>
          <a:p>
            <a:r>
              <a:rPr lang="en-US" sz="1800" dirty="0" smtClean="0">
                <a:latin typeface="Tahoma" pitchFamily="34" charset="0"/>
                <a:cs typeface="Tahoma" pitchFamily="34" charset="0"/>
              </a:rPr>
              <a:t>Boise, ID</a:t>
            </a:r>
            <a:endParaRPr lang="en-US" sz="18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Tahoma" pitchFamily="34" charset="0"/>
                <a:cs typeface="Tahoma" pitchFamily="34" charset="0"/>
              </a:rPr>
              <a:t>GTAC 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Aircraft3/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Firehawk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Support to NIROPS</a:t>
            </a:r>
            <a:endParaRPr lang="en-US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>
                <a:latin typeface="Tahoma" pitchFamily="34" charset="0"/>
                <a:cs typeface="Tahoma" pitchFamily="34" charset="0"/>
              </a:rPr>
              <a:t>USDA Forest Service, Geospatial Technology and Applications Center, </a:t>
            </a:r>
          </a:p>
          <a:p>
            <a:r>
              <a:rPr lang="en-US" dirty="0">
                <a:latin typeface="Tahoma" pitchFamily="34" charset="0"/>
                <a:cs typeface="Tahoma" pitchFamily="34" charset="0"/>
              </a:rPr>
              <a:t>FSWeb: 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https://apps.fs.usda.gov/gtac</a:t>
            </a:r>
            <a:endParaRPr lang="en-US" dirty="0">
              <a:latin typeface="Tahoma" pitchFamily="34" charset="0"/>
              <a:cs typeface="Tahoma" pitchFamily="34" charset="0"/>
            </a:endParaRPr>
          </a:p>
          <a:p>
            <a:r>
              <a:rPr lang="en-US" dirty="0">
                <a:latin typeface="Tahoma" pitchFamily="34" charset="0"/>
                <a:cs typeface="Tahoma" pitchFamily="34" charset="0"/>
              </a:rPr>
              <a:t>WWW: http://www.fs.fed.us/eng/rsac/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6219164"/>
            <a:ext cx="1447800" cy="48643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6051445"/>
            <a:ext cx="1219200" cy="7875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57199" y="990600"/>
            <a:ext cx="7086601" cy="57912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latin typeface="Tahoma" pitchFamily="34" charset="0"/>
                <a:cs typeface="Tahoma" pitchFamily="34" charset="0"/>
              </a:rPr>
              <a:t>Fire priority list for next night.</a:t>
            </a:r>
          </a:p>
          <a:p>
            <a:pPr eaLnBrk="1" hangingPunct="1">
              <a:defRPr/>
            </a:pPr>
            <a:r>
              <a:rPr lang="en-US" sz="2400" dirty="0" smtClean="0">
                <a:latin typeface="Tahoma" pitchFamily="34" charset="0"/>
                <a:cs typeface="Tahoma" pitchFamily="34" charset="0"/>
              </a:rPr>
              <a:t>New fires/fires being dropped.</a:t>
            </a:r>
          </a:p>
          <a:p>
            <a:pPr eaLnBrk="1" hangingPunct="1">
              <a:defRPr/>
            </a:pPr>
            <a:r>
              <a:rPr lang="en-US" sz="2400" dirty="0" smtClean="0">
                <a:latin typeface="Tahoma" pitchFamily="34" charset="0"/>
                <a:cs typeface="Tahoma" pitchFamily="34" charset="0"/>
              </a:rPr>
              <a:t>Changes in scan boxes.</a:t>
            </a:r>
          </a:p>
          <a:p>
            <a:pPr eaLnBrk="1" hangingPunct="1">
              <a:defRPr/>
            </a:pPr>
            <a:r>
              <a:rPr lang="en-US" sz="2400" dirty="0" smtClean="0">
                <a:latin typeface="Tahoma" pitchFamily="34" charset="0"/>
                <a:cs typeface="Tahoma" pitchFamily="34" charset="0"/>
              </a:rPr>
              <a:t>Updates to incident perimeters.</a:t>
            </a:r>
          </a:p>
          <a:p>
            <a:pPr eaLnBrk="1" hangingPunct="1">
              <a:defRPr/>
            </a:pPr>
            <a:r>
              <a:rPr lang="en-US" sz="2400" dirty="0" smtClean="0">
                <a:latin typeface="Tahoma" pitchFamily="34" charset="0"/>
                <a:cs typeface="Tahoma" pitchFamily="34" charset="0"/>
              </a:rPr>
              <a:t>NIROPS aircraft status (weekly).</a:t>
            </a:r>
          </a:p>
          <a:p>
            <a:pPr eaLnBrk="1" hangingPunct="1">
              <a:defRPr/>
            </a:pPr>
            <a:endParaRPr lang="en-US" sz="1600" dirty="0" smtClean="0">
              <a:latin typeface="Tahoma" pitchFamily="34" charset="0"/>
              <a:cs typeface="Tahoma" pitchFamily="34" charset="0"/>
            </a:endParaRPr>
          </a:p>
          <a:p>
            <a:pPr lvl="1">
              <a:defRPr/>
            </a:pPr>
            <a:endParaRPr lang="en-US" sz="2000" dirty="0" smtClean="0">
              <a:latin typeface="Tahoma" pitchFamily="34" charset="0"/>
              <a:cs typeface="Tahoma" pitchFamily="34" charset="0"/>
            </a:endParaRPr>
          </a:p>
          <a:p>
            <a:pPr lvl="1">
              <a:defRPr/>
            </a:pPr>
            <a:endParaRPr lang="en-US" sz="2000" dirty="0" smtClean="0">
              <a:latin typeface="Tahoma" pitchFamily="34" charset="0"/>
              <a:cs typeface="Tahoma" pitchFamily="34" charset="0"/>
            </a:endParaRPr>
          </a:p>
          <a:p>
            <a:pPr lvl="1">
              <a:defRPr/>
            </a:pPr>
            <a:endParaRPr lang="en-US" sz="2000" dirty="0" smtClean="0">
              <a:latin typeface="Tahoma" pitchFamily="34" charset="0"/>
              <a:cs typeface="Tahoma" pitchFamily="34" charset="0"/>
            </a:endParaRPr>
          </a:p>
          <a:p>
            <a:pPr lvl="1" eaLnBrk="1" hangingPunct="1">
              <a:defRPr/>
            </a:pPr>
            <a:endParaRPr lang="en-US" sz="20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914400" y="152400"/>
            <a:ext cx="7924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u="sng" kern="0" noProof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j-ea"/>
                <a:cs typeface="+mj-cs"/>
              </a:rPr>
              <a:t>Interacting With IWG-RRRB</a:t>
            </a:r>
            <a:endParaRPr kumimoji="0" lang="en-US" sz="3200" b="0" i="0" u="sng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4138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777777"/>
                </a:solidFill>
              </a:rPr>
              <a:t>USDA Forest Service, Remote Sensing Applications Center, http://fsweb.rsac.fs.fed.us</a:t>
            </a:r>
          </a:p>
        </p:txBody>
      </p:sp>
      <p:pic>
        <p:nvPicPr>
          <p:cNvPr id="22531" name="Picture 2" descr="bull_fire_nirops_firehawk_0727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85800"/>
            <a:ext cx="6550025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Box 3"/>
          <p:cNvSpPr txBox="1">
            <a:spLocks noChangeArrowheads="1"/>
          </p:cNvSpPr>
          <p:nvPr/>
        </p:nvSpPr>
        <p:spPr bwMode="auto">
          <a:xfrm>
            <a:off x="1203812" y="152400"/>
            <a:ext cx="65966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AC3/</a:t>
            </a:r>
            <a:r>
              <a:rPr lang="en-US" dirty="0" err="1" smtClean="0">
                <a:solidFill>
                  <a:schemeClr val="bg1"/>
                </a:solidFill>
              </a:rPr>
              <a:t>Firehawk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Product Example:  Bull Fire, Kernville, CA, 2010</a:t>
            </a:r>
          </a:p>
        </p:txBody>
      </p:sp>
      <p:sp>
        <p:nvSpPr>
          <p:cNvPr id="22533" name="Line Callout 1 4"/>
          <p:cNvSpPr>
            <a:spLocks/>
          </p:cNvSpPr>
          <p:nvPr/>
        </p:nvSpPr>
        <p:spPr bwMode="auto">
          <a:xfrm>
            <a:off x="4876800" y="4724400"/>
            <a:ext cx="1371600" cy="461963"/>
          </a:xfrm>
          <a:prstGeom prst="borderCallout1">
            <a:avLst>
              <a:gd name="adj1" fmla="val 18750"/>
              <a:gd name="adj2" fmla="val -8333"/>
              <a:gd name="adj3" fmla="val 112500"/>
              <a:gd name="adj4" fmla="val -38333"/>
            </a:avLst>
          </a:prstGeom>
          <a:solidFill>
            <a:schemeClr val="bg1"/>
          </a:solidFill>
          <a:ln w="19050" algn="ctr">
            <a:solidFill>
              <a:srgbClr val="990000"/>
            </a:solidFill>
            <a:round/>
            <a:headEnd/>
            <a:tailEnd type="stealth" w="lg" len="lg"/>
          </a:ln>
        </p:spPr>
        <p:txBody>
          <a:bodyPr>
            <a:spAutoFit/>
          </a:bodyPr>
          <a:lstStyle/>
          <a:p>
            <a:r>
              <a:rPr lang="en-US" sz="1200"/>
              <a:t>Firehawk –derived perimeter</a:t>
            </a:r>
          </a:p>
        </p:txBody>
      </p:sp>
      <p:sp>
        <p:nvSpPr>
          <p:cNvPr id="22534" name="Line Callout 1 5"/>
          <p:cNvSpPr>
            <a:spLocks/>
          </p:cNvSpPr>
          <p:nvPr/>
        </p:nvSpPr>
        <p:spPr bwMode="auto">
          <a:xfrm>
            <a:off x="5410200" y="1828800"/>
            <a:ext cx="1371600" cy="461963"/>
          </a:xfrm>
          <a:prstGeom prst="borderCallout1">
            <a:avLst>
              <a:gd name="adj1" fmla="val 18750"/>
              <a:gd name="adj2" fmla="val -8333"/>
              <a:gd name="adj3" fmla="val 112500"/>
              <a:gd name="adj4" fmla="val -38333"/>
            </a:avLst>
          </a:prstGeom>
          <a:solidFill>
            <a:schemeClr val="bg1"/>
          </a:solidFill>
          <a:ln w="19050" algn="ctr">
            <a:solidFill>
              <a:srgbClr val="FF0000"/>
            </a:solidFill>
            <a:round/>
            <a:headEnd/>
            <a:tailEnd type="stealth" w="lg" len="lg"/>
          </a:ln>
        </p:spPr>
        <p:txBody>
          <a:bodyPr>
            <a:spAutoFit/>
          </a:bodyPr>
          <a:lstStyle/>
          <a:p>
            <a:r>
              <a:rPr lang="en-US" sz="1200"/>
              <a:t>Phoenix –derived perimeter</a:t>
            </a:r>
          </a:p>
        </p:txBody>
      </p:sp>
      <p:sp>
        <p:nvSpPr>
          <p:cNvPr id="22535" name="TextBox 6"/>
          <p:cNvSpPr txBox="1">
            <a:spLocks noChangeArrowheads="1"/>
          </p:cNvSpPr>
          <p:nvPr/>
        </p:nvSpPr>
        <p:spPr bwMode="auto">
          <a:xfrm>
            <a:off x="6172200" y="5791200"/>
            <a:ext cx="2800350" cy="9239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Time difference between Firehawk and Phoenix:  Approx. 3 hours</a:t>
            </a:r>
          </a:p>
        </p:txBody>
      </p:sp>
    </p:spTree>
    <p:extLst>
      <p:ext uri="{BB962C8B-B14F-4D97-AF65-F5344CB8AC3E}">
        <p14:creationId xmlns:p14="http://schemas.microsoft.com/office/powerpoint/2010/main" val="208963172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57199" y="990600"/>
            <a:ext cx="7086601" cy="57912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latin typeface="Tahoma" pitchFamily="34" charset="0"/>
                <a:cs typeface="Tahoma" pitchFamily="34" charset="0"/>
              </a:rPr>
              <a:t>Daily summary email to CAC, NGA, FS WO-ENG, GTAC, NICC, NIFC.</a:t>
            </a:r>
          </a:p>
          <a:p>
            <a:pPr eaLnBrk="1" hangingPunct="1">
              <a:defRPr/>
            </a:pPr>
            <a:r>
              <a:rPr lang="en-US" sz="2400" dirty="0" smtClean="0">
                <a:latin typeface="Tahoma" pitchFamily="34" charset="0"/>
                <a:cs typeface="Tahoma" pitchFamily="34" charset="0"/>
              </a:rPr>
              <a:t>Email to NRO with list of fires to be supported for the next night.</a:t>
            </a:r>
            <a:endParaRPr lang="en-US" sz="1600" dirty="0" smtClean="0">
              <a:latin typeface="Tahoma" pitchFamily="34" charset="0"/>
              <a:cs typeface="Tahoma" pitchFamily="34" charset="0"/>
            </a:endParaRPr>
          </a:p>
          <a:p>
            <a:pPr lvl="1">
              <a:defRPr/>
            </a:pPr>
            <a:endParaRPr lang="en-US" sz="2000" dirty="0" smtClean="0">
              <a:latin typeface="Tahoma" pitchFamily="34" charset="0"/>
              <a:cs typeface="Tahoma" pitchFamily="34" charset="0"/>
            </a:endParaRPr>
          </a:p>
          <a:p>
            <a:pPr lvl="1">
              <a:defRPr/>
            </a:pPr>
            <a:endParaRPr lang="en-US" sz="2000" dirty="0" smtClean="0">
              <a:latin typeface="Tahoma" pitchFamily="34" charset="0"/>
              <a:cs typeface="Tahoma" pitchFamily="34" charset="0"/>
            </a:endParaRPr>
          </a:p>
          <a:p>
            <a:pPr lvl="1">
              <a:defRPr/>
            </a:pPr>
            <a:endParaRPr lang="en-US" sz="2000" dirty="0" smtClean="0">
              <a:latin typeface="Tahoma" pitchFamily="34" charset="0"/>
              <a:cs typeface="Tahoma" pitchFamily="34" charset="0"/>
            </a:endParaRPr>
          </a:p>
          <a:p>
            <a:pPr lvl="1" eaLnBrk="1" hangingPunct="1">
              <a:defRPr/>
            </a:pPr>
            <a:endParaRPr lang="en-US" sz="20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914400" y="152400"/>
            <a:ext cx="7924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u="sng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j-ea"/>
                <a:cs typeface="+mj-cs"/>
              </a:rPr>
              <a:t>Other Liaison</a:t>
            </a:r>
            <a:endParaRPr kumimoji="0" lang="en-US" sz="3200" b="0" i="0" u="sng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itchFamily="34" charset="0"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101" y="3200400"/>
            <a:ext cx="7402593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904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Tahoma" pitchFamily="34" charset="0"/>
                <a:cs typeface="Tahoma" pitchFamily="34" charset="0"/>
              </a:rPr>
              <a:t>Comments/Questions?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Tahoma" pitchFamily="34" charset="0"/>
                <a:cs typeface="Tahoma" pitchFamily="34" charset="0"/>
              </a:rPr>
              <a:t>Thanks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>
                <a:latin typeface="Tahoma" pitchFamily="34" charset="0"/>
                <a:cs typeface="Tahoma" pitchFamily="34" charset="0"/>
              </a:rPr>
              <a:t>USDA Forest Service, Geospatial Technology Applications Center, </a:t>
            </a:r>
          </a:p>
          <a:p>
            <a:r>
              <a:rPr lang="en-US" dirty="0">
                <a:latin typeface="Tahoma" pitchFamily="34" charset="0"/>
                <a:cs typeface="Tahoma" pitchFamily="34" charset="0"/>
              </a:rPr>
              <a:t>FSWeb: https://apps.fs.usda.gov/gtac</a:t>
            </a:r>
          </a:p>
          <a:p>
            <a:r>
              <a:rPr lang="en-US" dirty="0" smtClean="0">
                <a:latin typeface="Tahoma" pitchFamily="34" charset="0"/>
                <a:cs typeface="Tahoma" pitchFamily="34" charset="0"/>
              </a:rPr>
              <a:t>WWW</a:t>
            </a:r>
            <a:r>
              <a:rPr lang="en-US" dirty="0">
                <a:latin typeface="Tahoma" pitchFamily="34" charset="0"/>
                <a:cs typeface="Tahoma" pitchFamily="34" charset="0"/>
              </a:rPr>
              <a:t>: http://www.fs.fed.us/eng/rsac/</a:t>
            </a:r>
          </a:p>
        </p:txBody>
      </p:sp>
      <p:pic>
        <p:nvPicPr>
          <p:cNvPr id="5" name="Picture 2057" descr="ftcarson08_cr"/>
          <p:cNvPicPr>
            <a:picLocks noChangeAspect="1" noChangeArrowheads="1"/>
          </p:cNvPicPr>
          <p:nvPr/>
        </p:nvPicPr>
        <p:blipFill>
          <a:blip r:embed="rId3" cstate="print"/>
          <a:srcRect l="-200" r="5077"/>
          <a:stretch>
            <a:fillRect/>
          </a:stretch>
        </p:blipFill>
        <p:spPr bwMode="auto">
          <a:xfrm>
            <a:off x="0" y="1"/>
            <a:ext cx="2057399" cy="6858000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6194584"/>
            <a:ext cx="1524000" cy="5110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6051445"/>
            <a:ext cx="1219200" cy="7875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4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Presentation Outline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137910"/>
            <a:ext cx="7696200" cy="53721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2400"/>
              </a:spcBef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Overview of Aircraft3/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Firehawk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Support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>
              <a:lnSpc>
                <a:spcPct val="90000"/>
              </a:lnSpc>
              <a:spcBef>
                <a:spcPts val="2400"/>
              </a:spcBef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Liaison:  Making the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Incident Support Process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Work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3782F5F-CAF6-4062-AAB8-CC5FB2B673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160" y="4267200"/>
            <a:ext cx="3150440" cy="23434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4849B0A-D8B6-4872-8974-1FABC37E67FB}"/>
              </a:ext>
            </a:extLst>
          </p:cNvPr>
          <p:cNvSpPr txBox="1"/>
          <p:nvPr/>
        </p:nvSpPr>
        <p:spPr>
          <a:xfrm>
            <a:off x="7800248" y="6098664"/>
            <a:ext cx="12682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Cranston Fire</a:t>
            </a:r>
          </a:p>
          <a:p>
            <a:r>
              <a:rPr lang="en-US" sz="14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Inciweb</a:t>
            </a:r>
            <a:endParaRPr lang="en-US" sz="14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57199" y="990600"/>
            <a:ext cx="7086601" cy="5791200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dirty="0" smtClean="0">
                <a:latin typeface="Tahoma" pitchFamily="34" charset="0"/>
                <a:cs typeface="Tahoma" pitchFamily="34" charset="0"/>
              </a:rPr>
              <a:t>Initial fire mapping collaboration began in early 1990s on prescribed fires.</a:t>
            </a:r>
          </a:p>
          <a:p>
            <a:pPr lvl="1">
              <a:defRPr/>
            </a:pPr>
            <a:r>
              <a:rPr lang="en-US" sz="1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Project Red Sky; proof of concept work</a:t>
            </a:r>
          </a:p>
          <a:p>
            <a:pPr>
              <a:defRPr/>
            </a:pPr>
            <a:r>
              <a:rPr lang="en-US" sz="2000" dirty="0" smtClean="0">
                <a:latin typeface="Tahoma" pitchFamily="34" charset="0"/>
                <a:cs typeface="Tahoma" pitchFamily="34" charset="0"/>
              </a:rPr>
              <a:t>First operational fire mapping was the </a:t>
            </a:r>
            <a:r>
              <a:rPr lang="en-US" sz="2000" dirty="0" err="1" smtClean="0">
                <a:latin typeface="Tahoma" pitchFamily="34" charset="0"/>
                <a:cs typeface="Tahoma" pitchFamily="34" charset="0"/>
              </a:rPr>
              <a:t>Tyee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 Creek Fire (WA) in 1994.</a:t>
            </a:r>
          </a:p>
          <a:p>
            <a:pPr>
              <a:defRPr/>
            </a:pPr>
            <a:r>
              <a:rPr lang="en-US" sz="2000" dirty="0" smtClean="0">
                <a:latin typeface="Tahoma" pitchFamily="34" charset="0"/>
                <a:cs typeface="Tahoma" pitchFamily="34" charset="0"/>
              </a:rPr>
              <a:t>Initially used as a “gap filler” at PL 4, 5.</a:t>
            </a:r>
          </a:p>
          <a:p>
            <a:pPr>
              <a:defRPr/>
            </a:pPr>
            <a:r>
              <a:rPr lang="en-US" sz="2000" dirty="0" smtClean="0">
                <a:latin typeface="Tahoma" pitchFamily="34" charset="0"/>
                <a:cs typeface="Tahoma" pitchFamily="34" charset="0"/>
              </a:rPr>
              <a:t>Several factors have lead to increased use of Aircraft3 support.</a:t>
            </a:r>
          </a:p>
          <a:p>
            <a:pPr lvl="1">
              <a:defRPr/>
            </a:pPr>
            <a:r>
              <a:rPr lang="en-US" sz="1600" dirty="0" smtClean="0">
                <a:latin typeface="Tahoma" pitchFamily="34" charset="0"/>
                <a:cs typeface="Tahoma" pitchFamily="34" charset="0"/>
              </a:rPr>
              <a:t>Expansion of the “fire season”.</a:t>
            </a:r>
          </a:p>
          <a:p>
            <a:pPr lvl="1">
              <a:defRPr/>
            </a:pPr>
            <a:r>
              <a:rPr lang="en-US" sz="1600" dirty="0" smtClean="0">
                <a:latin typeface="Tahoma" pitchFamily="34" charset="0"/>
                <a:cs typeface="Tahoma" pitchFamily="34" charset="0"/>
              </a:rPr>
              <a:t>Geographic distribution of fires on the landscape.</a:t>
            </a:r>
          </a:p>
          <a:p>
            <a:pPr lvl="1">
              <a:defRPr/>
            </a:pPr>
            <a:r>
              <a:rPr lang="en-US" sz="1600" dirty="0" smtClean="0">
                <a:latin typeface="Tahoma" pitchFamily="34" charset="0"/>
                <a:cs typeface="Tahoma" pitchFamily="34" charset="0"/>
              </a:rPr>
              <a:t>Changes in how fires are managed.</a:t>
            </a:r>
          </a:p>
          <a:p>
            <a:pPr lvl="1">
              <a:defRPr/>
            </a:pPr>
            <a:endParaRPr lang="en-US" sz="2000" dirty="0" smtClean="0">
              <a:latin typeface="Tahoma" pitchFamily="34" charset="0"/>
              <a:cs typeface="Tahoma" pitchFamily="34" charset="0"/>
            </a:endParaRPr>
          </a:p>
          <a:p>
            <a:pPr lvl="1" eaLnBrk="1" hangingPunct="1">
              <a:defRPr/>
            </a:pPr>
            <a:endParaRPr lang="en-US" sz="20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914400" y="152400"/>
            <a:ext cx="7924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u="sng" kern="0" noProof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j-ea"/>
                <a:cs typeface="+mj-cs"/>
              </a:rPr>
              <a:t>GTAC Aircraft3/</a:t>
            </a:r>
            <a:r>
              <a:rPr lang="en-US" sz="3200" u="sng" kern="0" noProof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j-ea"/>
                <a:cs typeface="+mj-cs"/>
              </a:rPr>
              <a:t>Firehawk</a:t>
            </a:r>
            <a:r>
              <a:rPr lang="en-US" sz="3200" u="sng" kern="0" noProof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j-ea"/>
                <a:cs typeface="+mj-cs"/>
              </a:rPr>
              <a:t> Support</a:t>
            </a:r>
            <a:endParaRPr kumimoji="0" lang="en-US" sz="3200" b="0" i="0" u="sng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itchFamily="34" charset="0"/>
              <a:ea typeface="+mj-ea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F31B3C6-189F-4554-B49A-47F775453C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784" y="4724400"/>
            <a:ext cx="2681816" cy="20113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5A8E131-BE47-408E-9BF5-5FF6BDF550D4}"/>
              </a:ext>
            </a:extLst>
          </p:cNvPr>
          <p:cNvSpPr txBox="1"/>
          <p:nvPr/>
        </p:nvSpPr>
        <p:spPr>
          <a:xfrm>
            <a:off x="7310861" y="6107797"/>
            <a:ext cx="16850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Coal Hollow Fire</a:t>
            </a:r>
          </a:p>
          <a:p>
            <a:r>
              <a:rPr lang="en-US" sz="1600" dirty="0" err="1">
                <a:solidFill>
                  <a:schemeClr val="bg1">
                    <a:lumMod val="9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Inciweb</a:t>
            </a:r>
            <a:endParaRPr lang="en-US" sz="1600" dirty="0">
              <a:solidFill>
                <a:schemeClr val="bg1">
                  <a:lumMod val="9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3890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57199" y="990600"/>
            <a:ext cx="7086601" cy="5791200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dirty="0">
                <a:latin typeface="Tahoma" pitchFamily="34" charset="0"/>
                <a:cs typeface="Tahoma" pitchFamily="34" charset="0"/>
              </a:rPr>
              <a:t>Very limited analyst support</a:t>
            </a:r>
          </a:p>
          <a:p>
            <a:pPr lvl="1">
              <a:defRPr/>
            </a:pPr>
            <a:r>
              <a:rPr lang="en-US" sz="1800" dirty="0">
                <a:latin typeface="Tahoma" pitchFamily="34" charset="0"/>
                <a:cs typeface="Tahoma" pitchFamily="34" charset="0"/>
              </a:rPr>
              <a:t>Limited support to incidents with Type 1 or Type 2 teams assigned</a:t>
            </a:r>
            <a:r>
              <a:rPr lang="en-US" sz="1600" dirty="0">
                <a:latin typeface="Tahoma" pitchFamily="34" charset="0"/>
                <a:cs typeface="Tahoma" pitchFamily="34" charset="0"/>
              </a:rPr>
              <a:t>.</a:t>
            </a:r>
          </a:p>
          <a:p>
            <a:pPr>
              <a:defRPr/>
            </a:pPr>
            <a:r>
              <a:rPr lang="en-US" sz="2000" dirty="0">
                <a:latin typeface="Tahoma" pitchFamily="34" charset="0"/>
                <a:cs typeface="Tahoma" pitchFamily="34" charset="0"/>
              </a:rPr>
              <a:t>Persistent issue with late data delivery to the analysts.</a:t>
            </a:r>
          </a:p>
          <a:p>
            <a:pPr eaLnBrk="1" hangingPunct="1">
              <a:defRPr/>
            </a:pPr>
            <a:r>
              <a:rPr lang="en-US" sz="2000" dirty="0">
                <a:latin typeface="Tahoma" pitchFamily="34" charset="0"/>
                <a:cs typeface="Tahoma" pitchFamily="34" charset="0"/>
              </a:rPr>
              <a:t>Incident support started on April 16</a:t>
            </a:r>
          </a:p>
          <a:p>
            <a:pPr lvl="1">
              <a:defRPr/>
            </a:pPr>
            <a:r>
              <a:rPr lang="en-US" sz="1800" dirty="0">
                <a:latin typeface="Tahoma" pitchFamily="34" charset="0"/>
                <a:cs typeface="Tahoma" pitchFamily="34" charset="0"/>
              </a:rPr>
              <a:t>Bluewater, </a:t>
            </a:r>
            <a:r>
              <a:rPr lang="en-US" sz="1800" dirty="0" err="1">
                <a:latin typeface="Tahoma" pitchFamily="34" charset="0"/>
                <a:cs typeface="Tahoma" pitchFamily="34" charset="0"/>
              </a:rPr>
              <a:t>Diener</a:t>
            </a:r>
            <a:r>
              <a:rPr lang="en-US" sz="1800" dirty="0">
                <a:latin typeface="Tahoma" pitchFamily="34" charset="0"/>
                <a:cs typeface="Tahoma" pitchFamily="34" charset="0"/>
              </a:rPr>
              <a:t> Canyon, NM</a:t>
            </a:r>
          </a:p>
          <a:p>
            <a:pPr lvl="1">
              <a:defRPr/>
            </a:pPr>
            <a:r>
              <a:rPr lang="en-US" sz="1800" dirty="0">
                <a:latin typeface="Tahoma" pitchFamily="34" charset="0"/>
                <a:cs typeface="Tahoma" pitchFamily="34" charset="0"/>
              </a:rPr>
              <a:t>Rattlesnake, AZ</a:t>
            </a:r>
          </a:p>
          <a:p>
            <a:pPr>
              <a:defRPr/>
            </a:pPr>
            <a:r>
              <a:rPr lang="en-US" sz="2000" dirty="0">
                <a:latin typeface="Tahoma" pitchFamily="34" charset="0"/>
                <a:cs typeface="Tahoma" pitchFamily="34" charset="0"/>
              </a:rPr>
              <a:t>Incident support ended on 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October 2</a:t>
            </a:r>
            <a:endParaRPr lang="en-US" sz="2000" dirty="0">
              <a:latin typeface="Tahoma" pitchFamily="34" charset="0"/>
              <a:cs typeface="Tahoma" pitchFamily="34" charset="0"/>
            </a:endParaRPr>
          </a:p>
          <a:p>
            <a:pPr lvl="1">
              <a:defRPr/>
            </a:pPr>
            <a:r>
              <a:rPr lang="en-US" sz="1800" dirty="0" smtClean="0">
                <a:latin typeface="Tahoma" pitchFamily="34" charset="0"/>
                <a:cs typeface="Tahoma" pitchFamily="34" charset="0"/>
              </a:rPr>
              <a:t>Ryan and Silver Creek Fires, </a:t>
            </a:r>
            <a:r>
              <a:rPr lang="en-US" sz="1800" dirty="0">
                <a:latin typeface="Tahoma" pitchFamily="34" charset="0"/>
                <a:cs typeface="Tahoma" pitchFamily="34" charset="0"/>
              </a:rPr>
              <a:t>CO</a:t>
            </a:r>
          </a:p>
          <a:p>
            <a:pPr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57 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days of continuous support from July 2 – August 31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.</a:t>
            </a:r>
          </a:p>
          <a:p>
            <a:pPr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Eastern Area (EA) and Alaska GACCs did not request support.</a:t>
            </a:r>
          </a:p>
          <a:p>
            <a:pPr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Additional 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support provided by the NCAC-Denver (USGS).</a:t>
            </a:r>
          </a:p>
          <a:p>
            <a:pPr lvl="1">
              <a:defRPr/>
            </a:pPr>
            <a:r>
              <a:rPr lang="en-US" sz="18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USFS and USGS personnel</a:t>
            </a:r>
          </a:p>
          <a:p>
            <a:pPr lvl="1">
              <a:defRPr/>
            </a:pPr>
            <a:endParaRPr lang="en-US" sz="2000" dirty="0">
              <a:latin typeface="Tahoma" pitchFamily="34" charset="0"/>
              <a:cs typeface="Tahoma" pitchFamily="34" charset="0"/>
            </a:endParaRPr>
          </a:p>
          <a:p>
            <a:pPr lvl="1" eaLnBrk="1" hangingPunct="1">
              <a:defRPr/>
            </a:pPr>
            <a:endParaRPr lang="en-US" sz="2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914400" y="152400"/>
            <a:ext cx="7924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u="sng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j-ea"/>
                <a:cs typeface="+mj-cs"/>
              </a:rPr>
              <a:t>Aircraft3</a:t>
            </a:r>
            <a:r>
              <a:rPr kumimoji="0" lang="en-US" sz="3200" b="0" i="0" u="sng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+mj-ea"/>
                <a:cs typeface="+mj-cs"/>
              </a:rPr>
              <a:t> 2018 Summary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Extended Support to Incidents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Ferguson (CA) – 27 nights</a:t>
            </a:r>
          </a:p>
          <a:p>
            <a:r>
              <a:rPr lang="en-US" sz="2400" dirty="0"/>
              <a:t>Coal Hollow (UT) – 12 nights</a:t>
            </a:r>
          </a:p>
          <a:p>
            <a:r>
              <a:rPr lang="en-US" sz="2400" dirty="0"/>
              <a:t>Avian Complex (FL) – 11 nights</a:t>
            </a:r>
          </a:p>
          <a:p>
            <a:r>
              <a:rPr lang="en-US" sz="2400" dirty="0"/>
              <a:t>County (CA) – 9 nights</a:t>
            </a:r>
          </a:p>
          <a:p>
            <a:r>
              <a:rPr lang="en-US" sz="2400" dirty="0"/>
              <a:t>Lake Christine (CO) – 9 nights</a:t>
            </a:r>
          </a:p>
          <a:p>
            <a:r>
              <a:rPr lang="en-US" sz="2400" dirty="0"/>
              <a:t>Watson Creek (OR) – 9 nights</a:t>
            </a:r>
          </a:p>
          <a:p>
            <a:r>
              <a:rPr lang="en-US" sz="2400" dirty="0"/>
              <a:t>Badger Creek (WY) – 7 nights</a:t>
            </a:r>
          </a:p>
          <a:p>
            <a:r>
              <a:rPr lang="en-US" sz="2400" dirty="0"/>
              <a:t>Holy (CA) – 7 nights</a:t>
            </a:r>
          </a:p>
          <a:p>
            <a:r>
              <a:rPr lang="en-US" sz="2400" dirty="0"/>
              <a:t>Cranston (CA) – 6 nights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USDA Forest Service, Geospatial Technology Applications Center, http://fsweb.rsac.fs.fed.us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96033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914400" y="152400"/>
            <a:ext cx="7924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u="sng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j-ea"/>
                <a:cs typeface="+mj-cs"/>
              </a:rPr>
              <a:t>Liaison:  Making the </a:t>
            </a:r>
            <a:r>
              <a:rPr lang="en-US" sz="3200" u="sng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j-ea"/>
                <a:cs typeface="+mj-cs"/>
              </a:rPr>
              <a:t>Support Process </a:t>
            </a:r>
            <a:r>
              <a:rPr lang="en-US" sz="3200" u="sng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j-ea"/>
                <a:cs typeface="+mj-cs"/>
              </a:rPr>
              <a:t>Work</a:t>
            </a:r>
            <a:endParaRPr kumimoji="0" lang="en-US" sz="3200" b="0" i="0" u="sng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itchFamily="34" charset="0"/>
              <a:ea typeface="+mj-ea"/>
              <a:cs typeface="+mj-cs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137970" y="1307068"/>
            <a:ext cx="2864888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>
            <a:solidFill>
              <a:srgbClr val="00B05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dirty="0" smtClean="0"/>
              <a:t>Nat’l </a:t>
            </a:r>
            <a:r>
              <a:rPr lang="en-US" altLang="en-US" dirty="0"/>
              <a:t>IR </a:t>
            </a:r>
            <a:r>
              <a:rPr lang="en-US" altLang="en-US" dirty="0" smtClean="0"/>
              <a:t>Program Manager</a:t>
            </a:r>
            <a:endParaRPr lang="en-US" altLang="en-US" dirty="0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049714" y="2198688"/>
            <a:ext cx="1016000" cy="461963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>
            <a:solidFill>
              <a:srgbClr val="00B05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dirty="0" smtClean="0"/>
              <a:t>GTAC</a:t>
            </a:r>
            <a:endParaRPr lang="en-US" altLang="en-US" sz="2400" dirty="0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802064" y="3394075"/>
            <a:ext cx="1509713" cy="400050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>
            <a:solidFill>
              <a:srgbClr val="00B05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000" dirty="0" smtClean="0"/>
              <a:t>IWG-RRRB</a:t>
            </a:r>
            <a:endParaRPr lang="en-US" altLang="en-US" sz="2000" dirty="0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924301" y="5672138"/>
            <a:ext cx="1260475" cy="588963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>
            <a:solidFill>
              <a:srgbClr val="00B05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/>
              <a:t>Incident(s)</a:t>
            </a:r>
          </a:p>
          <a:p>
            <a:pPr algn="ctr"/>
            <a:r>
              <a:rPr lang="en-US" altLang="en-US" sz="1400"/>
              <a:t>SITL/GISS</a:t>
            </a:r>
          </a:p>
        </p:txBody>
      </p:sp>
      <p:sp>
        <p:nvSpPr>
          <p:cNvPr id="10" name="Freeform 16"/>
          <p:cNvSpPr>
            <a:spLocks/>
          </p:cNvSpPr>
          <p:nvPr/>
        </p:nvSpPr>
        <p:spPr bwMode="auto">
          <a:xfrm>
            <a:off x="2379664" y="3894138"/>
            <a:ext cx="1131888" cy="742950"/>
          </a:xfrm>
          <a:custGeom>
            <a:avLst/>
            <a:gdLst>
              <a:gd name="T0" fmla="*/ 713 w 713"/>
              <a:gd name="T1" fmla="*/ 0 h 468"/>
              <a:gd name="T2" fmla="*/ 0 w 713"/>
              <a:gd name="T3" fmla="*/ 468 h 46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13" h="468">
                <a:moveTo>
                  <a:pt x="713" y="0"/>
                </a:moveTo>
                <a:lnTo>
                  <a:pt x="0" y="468"/>
                </a:lnTo>
              </a:path>
            </a:pathLst>
          </a:custGeom>
          <a:noFill/>
          <a:ln w="19050" cap="flat">
            <a:solidFill>
              <a:srgbClr val="FFFF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4064001" y="4518025"/>
            <a:ext cx="1016000" cy="461963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>
            <a:solidFill>
              <a:srgbClr val="00B05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dirty="0" smtClean="0"/>
              <a:t>GTAC</a:t>
            </a:r>
            <a:endParaRPr lang="en-US" altLang="en-US" sz="2400" dirty="0"/>
          </a:p>
        </p:txBody>
      </p:sp>
      <p:sp>
        <p:nvSpPr>
          <p:cNvPr id="12" name="Freeform 22"/>
          <p:cNvSpPr>
            <a:spLocks/>
          </p:cNvSpPr>
          <p:nvPr/>
        </p:nvSpPr>
        <p:spPr bwMode="auto">
          <a:xfrm>
            <a:off x="4559301" y="2708275"/>
            <a:ext cx="3175" cy="665163"/>
          </a:xfrm>
          <a:custGeom>
            <a:avLst/>
            <a:gdLst>
              <a:gd name="T0" fmla="*/ 2 w 2"/>
              <a:gd name="T1" fmla="*/ 0 h 419"/>
              <a:gd name="T2" fmla="*/ 0 w 2"/>
              <a:gd name="T3" fmla="*/ 419 h 41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" h="419">
                <a:moveTo>
                  <a:pt x="2" y="0"/>
                </a:moveTo>
                <a:lnTo>
                  <a:pt x="0" y="419"/>
                </a:lnTo>
              </a:path>
            </a:pathLst>
          </a:custGeom>
          <a:noFill/>
          <a:ln w="31750">
            <a:solidFill>
              <a:srgbClr val="FFFF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Freeform 23"/>
          <p:cNvSpPr>
            <a:spLocks/>
          </p:cNvSpPr>
          <p:nvPr/>
        </p:nvSpPr>
        <p:spPr bwMode="auto">
          <a:xfrm>
            <a:off x="4559301" y="3887788"/>
            <a:ext cx="4763" cy="600075"/>
          </a:xfrm>
          <a:custGeom>
            <a:avLst/>
            <a:gdLst>
              <a:gd name="T0" fmla="*/ 3 w 3"/>
              <a:gd name="T1" fmla="*/ 0 h 378"/>
              <a:gd name="T2" fmla="*/ 0 w 3"/>
              <a:gd name="T3" fmla="*/ 378 h 37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" h="378">
                <a:moveTo>
                  <a:pt x="3" y="0"/>
                </a:moveTo>
                <a:lnTo>
                  <a:pt x="0" y="378"/>
                </a:lnTo>
              </a:path>
            </a:pathLst>
          </a:custGeom>
          <a:noFill/>
          <a:ln w="31750">
            <a:solidFill>
              <a:srgbClr val="FFFF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Freeform 24"/>
          <p:cNvSpPr>
            <a:spLocks/>
          </p:cNvSpPr>
          <p:nvPr/>
        </p:nvSpPr>
        <p:spPr bwMode="auto">
          <a:xfrm>
            <a:off x="4560889" y="4989513"/>
            <a:ext cx="3175" cy="665163"/>
          </a:xfrm>
          <a:custGeom>
            <a:avLst/>
            <a:gdLst>
              <a:gd name="T0" fmla="*/ 2 w 2"/>
              <a:gd name="T1" fmla="*/ 0 h 419"/>
              <a:gd name="T2" fmla="*/ 0 w 2"/>
              <a:gd name="T3" fmla="*/ 419 h 41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" h="419">
                <a:moveTo>
                  <a:pt x="2" y="0"/>
                </a:moveTo>
                <a:lnTo>
                  <a:pt x="0" y="419"/>
                </a:lnTo>
              </a:path>
            </a:pathLst>
          </a:custGeom>
          <a:noFill/>
          <a:ln w="31750">
            <a:solidFill>
              <a:srgbClr val="FFFF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Text Box 25"/>
          <p:cNvSpPr txBox="1">
            <a:spLocks noChangeArrowheads="1"/>
          </p:cNvSpPr>
          <p:nvPr/>
        </p:nvSpPr>
        <p:spPr bwMode="auto">
          <a:xfrm>
            <a:off x="6388102" y="4476750"/>
            <a:ext cx="1525588" cy="620713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>
            <a:solidFill>
              <a:srgbClr val="00B05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/>
              <a:t>NIFC</a:t>
            </a:r>
          </a:p>
          <a:p>
            <a:pPr algn="ctr"/>
            <a:r>
              <a:rPr lang="en-US" altLang="en-US" sz="1600"/>
              <a:t>Nat’l IR Coord.</a:t>
            </a:r>
          </a:p>
        </p:txBody>
      </p:sp>
      <p:sp>
        <p:nvSpPr>
          <p:cNvPr id="16" name="Freeform 26"/>
          <p:cNvSpPr>
            <a:spLocks/>
          </p:cNvSpPr>
          <p:nvPr/>
        </p:nvSpPr>
        <p:spPr bwMode="auto">
          <a:xfrm>
            <a:off x="5173664" y="4738688"/>
            <a:ext cx="1165225" cy="1588"/>
          </a:xfrm>
          <a:custGeom>
            <a:avLst/>
            <a:gdLst>
              <a:gd name="T0" fmla="*/ 0 w 734"/>
              <a:gd name="T1" fmla="*/ 0 h 1"/>
              <a:gd name="T2" fmla="*/ 308 w 734"/>
              <a:gd name="T3" fmla="*/ 0 h 1"/>
              <a:gd name="T4" fmla="*/ 734 w 734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34" h="1">
                <a:moveTo>
                  <a:pt x="0" y="0"/>
                </a:moveTo>
                <a:lnTo>
                  <a:pt x="308" y="0"/>
                </a:lnTo>
                <a:lnTo>
                  <a:pt x="734" y="0"/>
                </a:lnTo>
              </a:path>
            </a:pathLst>
          </a:custGeom>
          <a:noFill/>
          <a:ln w="31750">
            <a:solidFill>
              <a:srgbClr val="FFFF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Text Box 32"/>
          <p:cNvSpPr txBox="1">
            <a:spLocks noChangeArrowheads="1"/>
          </p:cNvSpPr>
          <p:nvPr/>
        </p:nvSpPr>
        <p:spPr bwMode="auto">
          <a:xfrm rot="1330003">
            <a:off x="2317751" y="5570538"/>
            <a:ext cx="11398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/>
              <a:t>Data pull for</a:t>
            </a:r>
          </a:p>
          <a:p>
            <a:r>
              <a:rPr lang="en-US" altLang="en-US" sz="1400"/>
              <a:t>0600 brief</a:t>
            </a:r>
          </a:p>
        </p:txBody>
      </p:sp>
      <p:sp>
        <p:nvSpPr>
          <p:cNvPr id="18" name="Text Box 33"/>
          <p:cNvSpPr txBox="1">
            <a:spLocks noChangeArrowheads="1"/>
          </p:cNvSpPr>
          <p:nvPr/>
        </p:nvSpPr>
        <p:spPr bwMode="auto">
          <a:xfrm rot="19564909">
            <a:off x="2517776" y="4141788"/>
            <a:ext cx="119856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/>
              <a:t>Data post for</a:t>
            </a:r>
          </a:p>
          <a:p>
            <a:r>
              <a:rPr lang="en-US" altLang="en-US" sz="1400"/>
              <a:t>0600 brief</a:t>
            </a:r>
          </a:p>
        </p:txBody>
      </p:sp>
      <p:sp>
        <p:nvSpPr>
          <p:cNvPr id="19" name="Freeform 22"/>
          <p:cNvSpPr>
            <a:spLocks/>
          </p:cNvSpPr>
          <p:nvPr/>
        </p:nvSpPr>
        <p:spPr bwMode="auto">
          <a:xfrm>
            <a:off x="4572000" y="1715584"/>
            <a:ext cx="3175" cy="494216"/>
          </a:xfrm>
          <a:custGeom>
            <a:avLst/>
            <a:gdLst>
              <a:gd name="T0" fmla="*/ 2 w 2"/>
              <a:gd name="T1" fmla="*/ 0 h 419"/>
              <a:gd name="T2" fmla="*/ 0 w 2"/>
              <a:gd name="T3" fmla="*/ 419 h 419"/>
              <a:gd name="connsiteX0" fmla="*/ 10000 w 10000"/>
              <a:gd name="connsiteY0" fmla="*/ 0 h 7430"/>
              <a:gd name="connsiteX1" fmla="*/ 0 w 10000"/>
              <a:gd name="connsiteY1" fmla="*/ 7430 h 7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00" h="7430">
                <a:moveTo>
                  <a:pt x="10000" y="0"/>
                </a:moveTo>
                <a:cubicBezTo>
                  <a:pt x="6667" y="3333"/>
                  <a:pt x="3333" y="4097"/>
                  <a:pt x="0" y="7430"/>
                </a:cubicBezTo>
              </a:path>
            </a:pathLst>
          </a:custGeom>
          <a:noFill/>
          <a:ln w="31750">
            <a:solidFill>
              <a:srgbClr val="FFFF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645075" y="4530622"/>
            <a:ext cx="1633782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>
            <a:solidFill>
              <a:srgbClr val="00B05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 smtClean="0"/>
              <a:t>AC3/Firehawk</a:t>
            </a:r>
            <a:endParaRPr lang="en-US" altLang="en-US" dirty="0"/>
          </a:p>
          <a:p>
            <a:r>
              <a:rPr lang="en-US" altLang="en-US" dirty="0"/>
              <a:t>FTP </a:t>
            </a:r>
            <a:r>
              <a:rPr lang="en-US" altLang="en-US" dirty="0" smtClean="0"/>
              <a:t>Folder</a:t>
            </a:r>
            <a:endParaRPr lang="en-US" altLang="en-US" dirty="0"/>
          </a:p>
        </p:txBody>
      </p:sp>
      <p:sp>
        <p:nvSpPr>
          <p:cNvPr id="21" name="Freeform 15"/>
          <p:cNvSpPr>
            <a:spLocks/>
          </p:cNvSpPr>
          <p:nvPr/>
        </p:nvSpPr>
        <p:spPr bwMode="auto">
          <a:xfrm>
            <a:off x="2379664" y="5148263"/>
            <a:ext cx="1377950" cy="563563"/>
          </a:xfrm>
          <a:custGeom>
            <a:avLst/>
            <a:gdLst>
              <a:gd name="T0" fmla="*/ 0 w 868"/>
              <a:gd name="T1" fmla="*/ 0 h 355"/>
              <a:gd name="T2" fmla="*/ 868 w 868"/>
              <a:gd name="T3" fmla="*/ 355 h 35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68" h="355">
                <a:moveTo>
                  <a:pt x="0" y="0"/>
                </a:moveTo>
                <a:lnTo>
                  <a:pt x="868" y="355"/>
                </a:lnTo>
              </a:path>
            </a:pathLst>
          </a:custGeom>
          <a:noFill/>
          <a:ln w="19050" cap="flat">
            <a:solidFill>
              <a:srgbClr val="FFFF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32"/>
          <p:cNvSpPr txBox="1">
            <a:spLocks noChangeArrowheads="1"/>
          </p:cNvSpPr>
          <p:nvPr/>
        </p:nvSpPr>
        <p:spPr bwMode="auto">
          <a:xfrm rot="1330003">
            <a:off x="2317751" y="5458770"/>
            <a:ext cx="1139825" cy="5175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sz="1400" dirty="0"/>
              <a:t>Data pull for</a:t>
            </a:r>
          </a:p>
          <a:p>
            <a:r>
              <a:rPr lang="en-US" altLang="en-US" sz="1400" dirty="0"/>
              <a:t>0600 brief</a:t>
            </a:r>
          </a:p>
        </p:txBody>
      </p:sp>
      <p:sp>
        <p:nvSpPr>
          <p:cNvPr id="24" name="Text Box 33"/>
          <p:cNvSpPr txBox="1">
            <a:spLocks noChangeArrowheads="1"/>
          </p:cNvSpPr>
          <p:nvPr/>
        </p:nvSpPr>
        <p:spPr bwMode="auto">
          <a:xfrm rot="19564909">
            <a:off x="2174876" y="3649803"/>
            <a:ext cx="1198563" cy="51752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sz="1400" dirty="0"/>
              <a:t>Data post for</a:t>
            </a:r>
          </a:p>
          <a:p>
            <a:r>
              <a:rPr lang="en-US" altLang="en-US" sz="1400" dirty="0"/>
              <a:t>0600 brief</a:t>
            </a:r>
          </a:p>
        </p:txBody>
      </p:sp>
      <p:sp>
        <p:nvSpPr>
          <p:cNvPr id="3" name="Oval 2"/>
          <p:cNvSpPr/>
          <p:nvPr/>
        </p:nvSpPr>
        <p:spPr bwMode="auto">
          <a:xfrm>
            <a:off x="3200400" y="2895600"/>
            <a:ext cx="2743200" cy="3810000"/>
          </a:xfrm>
          <a:prstGeom prst="ellipse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600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Aircraft3/Firehawk Derived Products</a:t>
            </a:r>
          </a:p>
        </p:txBody>
      </p:sp>
      <p:sp>
        <p:nvSpPr>
          <p:cNvPr id="16387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Intended to have the same “look and feel” as products from </a:t>
            </a:r>
            <a:r>
              <a:rPr lang="en-US" sz="2400" dirty="0" smtClean="0"/>
              <a:t>NIROPS.</a:t>
            </a:r>
            <a:endParaRPr lang="en-US" sz="2400" dirty="0" smtClean="0"/>
          </a:p>
          <a:p>
            <a:pPr eaLnBrk="1" hangingPunct="1"/>
            <a:r>
              <a:rPr lang="en-US" sz="2400" dirty="0" smtClean="0"/>
              <a:t>Current Products</a:t>
            </a:r>
          </a:p>
          <a:p>
            <a:pPr lvl="1" eaLnBrk="1" hangingPunct="1"/>
            <a:r>
              <a:rPr lang="en-US" sz="2000" dirty="0" smtClean="0"/>
              <a:t>ArcGIS format </a:t>
            </a:r>
            <a:r>
              <a:rPr lang="en-US" sz="2000" dirty="0" err="1" smtClean="0"/>
              <a:t>shapefiles</a:t>
            </a:r>
            <a:r>
              <a:rPr lang="en-US" sz="2000" dirty="0" smtClean="0"/>
              <a:t>, geographic coordinates, WGS84</a:t>
            </a:r>
          </a:p>
          <a:p>
            <a:pPr lvl="1" eaLnBrk="1" hangingPunct="1"/>
            <a:r>
              <a:rPr lang="en-US" sz="2000" dirty="0" smtClean="0"/>
              <a:t>“Read me” file (2008) with analysts’ observations of fire </a:t>
            </a:r>
            <a:r>
              <a:rPr lang="en-US" sz="2000" dirty="0" smtClean="0"/>
              <a:t>activity.</a:t>
            </a:r>
            <a:endParaRPr lang="en-US" sz="2000" dirty="0" smtClean="0"/>
          </a:p>
          <a:p>
            <a:pPr lvl="1" eaLnBrk="1" hangingPunct="1"/>
            <a:r>
              <a:rPr lang="en-US" sz="2000" dirty="0" smtClean="0"/>
              <a:t>Time Stamp (2009) in UTC (“Zulu”) </a:t>
            </a:r>
            <a:r>
              <a:rPr lang="en-US" sz="2000" dirty="0" smtClean="0"/>
              <a:t>time.</a:t>
            </a:r>
            <a:endParaRPr lang="en-US" sz="2000" dirty="0" smtClean="0"/>
          </a:p>
          <a:p>
            <a:pPr lvl="2" eaLnBrk="1" hangingPunct="1"/>
            <a:r>
              <a:rPr lang="en-US" sz="1800" dirty="0" smtClean="0"/>
              <a:t>Data acquisition window of </a:t>
            </a:r>
            <a:r>
              <a:rPr lang="en-US" sz="1800" dirty="0" smtClean="0"/>
              <a:t>± 30-45 </a:t>
            </a:r>
            <a:r>
              <a:rPr lang="en-US" sz="1800" dirty="0" smtClean="0"/>
              <a:t>minutes.</a:t>
            </a:r>
          </a:p>
          <a:p>
            <a:pPr lvl="1"/>
            <a:r>
              <a:rPr lang="en-US" sz="2000" dirty="0" smtClean="0"/>
              <a:t>KML/KMZ of shapefiles (2011).</a:t>
            </a:r>
          </a:p>
          <a:p>
            <a:pPr lvl="1"/>
            <a:r>
              <a:rPr lang="en-US" sz="2000" dirty="0" smtClean="0"/>
              <a:t>“No data” and “cloud cover” shapefiles (2013).</a:t>
            </a:r>
          </a:p>
          <a:p>
            <a:pPr marL="0" indent="0" eaLnBrk="1" hangingPunct="1">
              <a:buNone/>
            </a:pPr>
            <a:r>
              <a:rPr lang="en-US" sz="2800" dirty="0"/>
              <a:t>	</a:t>
            </a:r>
            <a:endParaRPr lang="en-US" sz="2800" dirty="0" smtClean="0"/>
          </a:p>
        </p:txBody>
      </p:sp>
      <p:sp>
        <p:nvSpPr>
          <p:cNvPr id="1638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777777"/>
                </a:solidFill>
              </a:rPr>
              <a:t>USDA Forest Service, Remote Sensing Applications Center, http://fsweb.rsac.fs.fed.us</a:t>
            </a:r>
          </a:p>
        </p:txBody>
      </p:sp>
    </p:spTree>
    <p:extLst>
      <p:ext uri="{BB962C8B-B14F-4D97-AF65-F5344CB8AC3E}">
        <p14:creationId xmlns:p14="http://schemas.microsoft.com/office/powerpoint/2010/main" val="250962459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57199" y="990600"/>
            <a:ext cx="7086601" cy="5791200"/>
          </a:xfrm>
        </p:spPr>
        <p:txBody>
          <a:bodyPr/>
          <a:lstStyle/>
          <a:p>
            <a:pPr eaLnBrk="1" hangingPunct="1">
              <a:defRPr/>
            </a:pPr>
            <a:endParaRPr lang="en-US" sz="1600" dirty="0" smtClean="0">
              <a:latin typeface="Tahoma" pitchFamily="34" charset="0"/>
              <a:cs typeface="Tahoma" pitchFamily="34" charset="0"/>
            </a:endParaRPr>
          </a:p>
          <a:p>
            <a:pPr lvl="1">
              <a:defRPr/>
            </a:pPr>
            <a:endParaRPr lang="en-US" sz="2000" dirty="0" smtClean="0">
              <a:latin typeface="Tahoma" pitchFamily="34" charset="0"/>
              <a:cs typeface="Tahoma" pitchFamily="34" charset="0"/>
            </a:endParaRPr>
          </a:p>
          <a:p>
            <a:pPr lvl="1" eaLnBrk="1" hangingPunct="1">
              <a:defRPr/>
            </a:pPr>
            <a:endParaRPr lang="en-US" sz="20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914400" y="152400"/>
            <a:ext cx="7924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u="sng" kern="0" noProof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j-ea"/>
                <a:cs typeface="+mj-cs"/>
              </a:rPr>
              <a:t>Contact the Incident(s)</a:t>
            </a:r>
            <a:endParaRPr kumimoji="0" lang="en-US" sz="3200" b="0" i="0" u="sng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itchFamily="34" charset="0"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1135039"/>
            <a:ext cx="6324600" cy="504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118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57199" y="990600"/>
            <a:ext cx="7086601" cy="57912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latin typeface="Tahoma" pitchFamily="34" charset="0"/>
                <a:cs typeface="Tahoma" pitchFamily="34" charset="0"/>
              </a:rPr>
              <a:t>Questions for the incidents</a:t>
            </a:r>
          </a:p>
          <a:p>
            <a:pPr lvl="1">
              <a:defRPr/>
            </a:pPr>
            <a:r>
              <a:rPr lang="en-US" sz="2000" dirty="0" smtClean="0">
                <a:latin typeface="Tahoma" pitchFamily="34" charset="0"/>
                <a:cs typeface="Tahoma" pitchFamily="34" charset="0"/>
              </a:rPr>
              <a:t>How did the products look?</a:t>
            </a:r>
          </a:p>
          <a:p>
            <a:pPr lvl="1">
              <a:defRPr/>
            </a:pPr>
            <a:r>
              <a:rPr lang="en-US" sz="2000" dirty="0" smtClean="0">
                <a:latin typeface="Tahoma" pitchFamily="34" charset="0"/>
                <a:cs typeface="Tahoma" pitchFamily="34" charset="0"/>
              </a:rPr>
              <a:t>Did the mapped fire activity reflect intel from the field?</a:t>
            </a:r>
          </a:p>
          <a:p>
            <a:pPr lvl="1">
              <a:defRPr/>
            </a:pPr>
            <a:r>
              <a:rPr lang="en-US" sz="2000" dirty="0" smtClean="0">
                <a:latin typeface="Tahoma" pitchFamily="34" charset="0"/>
                <a:cs typeface="Tahoma" pitchFamily="34" charset="0"/>
              </a:rPr>
              <a:t>Predicted fire behavior?</a:t>
            </a:r>
          </a:p>
          <a:p>
            <a:pPr lvl="1">
              <a:defRPr/>
            </a:pPr>
            <a:r>
              <a:rPr lang="en-US" sz="2000" dirty="0" smtClean="0">
                <a:latin typeface="Tahoma" pitchFamily="34" charset="0"/>
                <a:cs typeface="Tahoma" pitchFamily="34" charset="0"/>
              </a:rPr>
              <a:t>Weather?</a:t>
            </a:r>
          </a:p>
          <a:p>
            <a:pPr lvl="1">
              <a:defRPr/>
            </a:pPr>
            <a:r>
              <a:rPr lang="en-US" sz="2000" dirty="0" smtClean="0">
                <a:latin typeface="Tahoma" pitchFamily="34" charset="0"/>
                <a:cs typeface="Tahoma" pitchFamily="34" charset="0"/>
              </a:rPr>
              <a:t>Updated perimeter?  When will it be available?</a:t>
            </a:r>
          </a:p>
          <a:p>
            <a:pPr>
              <a:defRPr/>
            </a:pPr>
            <a:r>
              <a:rPr lang="en-US" sz="2400" dirty="0" smtClean="0">
                <a:latin typeface="Tahoma" pitchFamily="34" charset="0"/>
                <a:cs typeface="Tahoma" pitchFamily="34" charset="0"/>
              </a:rPr>
              <a:t>Questions from the incidents</a:t>
            </a:r>
          </a:p>
          <a:p>
            <a:pPr lvl="1">
              <a:defRPr/>
            </a:pPr>
            <a:r>
              <a:rPr lang="en-US" sz="2000" dirty="0" smtClean="0">
                <a:latin typeface="Tahoma" pitchFamily="34" charset="0"/>
                <a:cs typeface="Tahoma" pitchFamily="34" charset="0"/>
              </a:rPr>
              <a:t>What is being used to fly the fire?</a:t>
            </a:r>
          </a:p>
          <a:p>
            <a:pPr lvl="2">
              <a:defRPr/>
            </a:pPr>
            <a:r>
              <a:rPr lang="en-US" sz="1600" dirty="0" smtClean="0">
                <a:latin typeface="Tahoma" pitchFamily="34" charset="0"/>
                <a:cs typeface="Tahoma" pitchFamily="34" charset="0"/>
              </a:rPr>
              <a:t>“Secret squirrel”</a:t>
            </a:r>
          </a:p>
          <a:p>
            <a:pPr lvl="1">
              <a:defRPr/>
            </a:pPr>
            <a:r>
              <a:rPr lang="en-US" sz="2000" dirty="0" smtClean="0">
                <a:latin typeface="Tahoma" pitchFamily="34" charset="0"/>
                <a:cs typeface="Tahoma" pitchFamily="34" charset="0"/>
              </a:rPr>
              <a:t>Why can’t we talk to the analyst directly?</a:t>
            </a:r>
            <a:endParaRPr lang="en-US" sz="2000" dirty="0" smtClean="0">
              <a:latin typeface="Tahoma" pitchFamily="34" charset="0"/>
              <a:cs typeface="Tahoma" pitchFamily="34" charset="0"/>
            </a:endParaRPr>
          </a:p>
          <a:p>
            <a:pPr lvl="1">
              <a:defRPr/>
            </a:pPr>
            <a:endParaRPr lang="en-US" sz="2000" dirty="0" smtClean="0">
              <a:latin typeface="Tahoma" pitchFamily="34" charset="0"/>
              <a:cs typeface="Tahoma" pitchFamily="34" charset="0"/>
            </a:endParaRPr>
          </a:p>
          <a:p>
            <a:pPr lvl="1">
              <a:defRPr/>
            </a:pPr>
            <a:endParaRPr lang="en-US" sz="2000" dirty="0" smtClean="0">
              <a:latin typeface="Tahoma" pitchFamily="34" charset="0"/>
              <a:cs typeface="Tahoma" pitchFamily="34" charset="0"/>
            </a:endParaRPr>
          </a:p>
          <a:p>
            <a:pPr lvl="1">
              <a:defRPr/>
            </a:pPr>
            <a:endParaRPr lang="en-US" sz="2000" dirty="0" smtClean="0">
              <a:latin typeface="Tahoma" pitchFamily="34" charset="0"/>
              <a:cs typeface="Tahoma" pitchFamily="34" charset="0"/>
            </a:endParaRPr>
          </a:p>
          <a:p>
            <a:pPr lvl="1" eaLnBrk="1" hangingPunct="1">
              <a:defRPr/>
            </a:pPr>
            <a:endParaRPr lang="en-US" sz="20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914400" y="152400"/>
            <a:ext cx="7924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u="sng" kern="0" noProof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j-ea"/>
                <a:cs typeface="+mj-cs"/>
              </a:rPr>
              <a:t>Interacting With The Incident(s)</a:t>
            </a:r>
            <a:endParaRPr kumimoji="0" lang="en-US" sz="3200" b="0" i="0" u="sng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01507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TBS_BlackTemplate">
  <a:themeElements>
    <a:clrScheme name="MTBS_Black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TBS_Black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TBS_Black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TBS_Black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TBS_Black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TBS_Black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TBS_Black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TBS_Black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TBS_Black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TBS_Black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TBS_Black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TBS_Black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TBS_Black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TBS_Black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16588</TotalTime>
  <Words>682</Words>
  <Application>Microsoft Office PowerPoint</Application>
  <PresentationFormat>On-screen Show (4:3)</PresentationFormat>
  <Paragraphs>130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Tahoma</vt:lpstr>
      <vt:lpstr>MTBS_BlackTemplate</vt:lpstr>
      <vt:lpstr>GTAC Aircraft3/Firehawk Support to NIROPS</vt:lpstr>
      <vt:lpstr>Presentation Outline</vt:lpstr>
      <vt:lpstr>PowerPoint Presentation</vt:lpstr>
      <vt:lpstr>PowerPoint Presentation</vt:lpstr>
      <vt:lpstr>Extended Support to Incidents</vt:lpstr>
      <vt:lpstr>PowerPoint Presentation</vt:lpstr>
      <vt:lpstr>Aircraft3/Firehawk Derived Products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</vt:lpstr>
    </vt:vector>
  </TitlesOfParts>
  <Company>USDA Forest Service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USDA Forest Service</dc:creator>
  <cp:lastModifiedBy>Johnson, Jan V -FS</cp:lastModifiedBy>
  <cp:revision>1468</cp:revision>
  <cp:lastPrinted>2018-10-21T19:33:55Z</cp:lastPrinted>
  <dcterms:created xsi:type="dcterms:W3CDTF">2009-07-27T19:32:15Z</dcterms:created>
  <dcterms:modified xsi:type="dcterms:W3CDTF">2019-06-13T13:15:36Z</dcterms:modified>
</cp:coreProperties>
</file>