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59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E4CC-4A1B-45D8-A1C8-43DF2FE5EC8C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0416-5CFD-4AAE-B47E-94D1F65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9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E4CC-4A1B-45D8-A1C8-43DF2FE5EC8C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0416-5CFD-4AAE-B47E-94D1F65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6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E4CC-4A1B-45D8-A1C8-43DF2FE5EC8C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0416-5CFD-4AAE-B47E-94D1F65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5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E4CC-4A1B-45D8-A1C8-43DF2FE5EC8C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0416-5CFD-4AAE-B47E-94D1F65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4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E4CC-4A1B-45D8-A1C8-43DF2FE5EC8C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0416-5CFD-4AAE-B47E-94D1F65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74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E4CC-4A1B-45D8-A1C8-43DF2FE5EC8C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0416-5CFD-4AAE-B47E-94D1F65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5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E4CC-4A1B-45D8-A1C8-43DF2FE5EC8C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0416-5CFD-4AAE-B47E-94D1F65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5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E4CC-4A1B-45D8-A1C8-43DF2FE5EC8C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0416-5CFD-4AAE-B47E-94D1F65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4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E4CC-4A1B-45D8-A1C8-43DF2FE5EC8C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0416-5CFD-4AAE-B47E-94D1F65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92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E4CC-4A1B-45D8-A1C8-43DF2FE5EC8C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0416-5CFD-4AAE-B47E-94D1F65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4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E4CC-4A1B-45D8-A1C8-43DF2FE5EC8C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0416-5CFD-4AAE-B47E-94D1F65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2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DE4CC-4A1B-45D8-A1C8-43DF2FE5EC8C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90416-5CFD-4AAE-B47E-94D1F6525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s.nwcg.gov/standards_agency.html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Fire Imaging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USDA Forest Service</a:t>
            </a:r>
          </a:p>
          <a:p>
            <a:r>
              <a:rPr lang="en-US" dirty="0" smtClean="0"/>
              <a:t>Fire and Aviation Management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05" y="1122363"/>
            <a:ext cx="2047875" cy="2228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820" y="1030288"/>
            <a:ext cx="212407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51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Sustaining NIROPS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Falls under the Fire Perimeter Mapping Mission</a:t>
            </a:r>
          </a:p>
          <a:p>
            <a:pPr lvl="1"/>
            <a:r>
              <a:rPr lang="en-US" dirty="0" smtClean="0"/>
              <a:t>Map 50-70 fires in one operational period</a:t>
            </a:r>
          </a:p>
          <a:p>
            <a:pPr lvl="1"/>
            <a:r>
              <a:rPr lang="en-US" dirty="0" smtClean="0"/>
              <a:t>Provide map products (KMZ/KML, vector files), </a:t>
            </a:r>
            <a:r>
              <a:rPr lang="en-US" dirty="0" err="1" smtClean="0"/>
              <a:t>calc</a:t>
            </a:r>
            <a:r>
              <a:rPr lang="en-US" dirty="0" smtClean="0"/>
              <a:t> acres, IRIN log</a:t>
            </a:r>
          </a:p>
          <a:p>
            <a:r>
              <a:rPr lang="en-US" dirty="0" smtClean="0"/>
              <a:t>NIROPS </a:t>
            </a:r>
            <a:r>
              <a:rPr lang="en-US" dirty="0"/>
              <a:t>p</a:t>
            </a:r>
            <a:r>
              <a:rPr lang="en-US" dirty="0" smtClean="0"/>
              <a:t>roducts and services are in high demand</a:t>
            </a:r>
          </a:p>
          <a:p>
            <a:r>
              <a:rPr lang="en-US" dirty="0" smtClean="0"/>
              <a:t>Demand is increasing</a:t>
            </a:r>
          </a:p>
          <a:p>
            <a:r>
              <a:rPr lang="en-US" dirty="0" smtClean="0"/>
              <a:t>2 planes w/ AC3: geared towards workload from the last decade</a:t>
            </a:r>
          </a:p>
          <a:p>
            <a:r>
              <a:rPr lang="en-US" dirty="0" smtClean="0"/>
              <a:t>Need ways to increase capacity</a:t>
            </a:r>
          </a:p>
          <a:p>
            <a:pPr lvl="1"/>
            <a:r>
              <a:rPr lang="en-US" dirty="0" smtClean="0"/>
              <a:t>Increase role of satellites (National System and commercial)?</a:t>
            </a:r>
          </a:p>
          <a:p>
            <a:pPr lvl="1"/>
            <a:r>
              <a:rPr lang="en-US" dirty="0" smtClean="0"/>
              <a:t>Increase role of vendor aircraft (manned and unmanned)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0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(Data and Products)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509204"/>
            <a:ext cx="5181600" cy="46677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Desired Data</a:t>
            </a:r>
            <a:endParaRPr lang="en-US" dirty="0"/>
          </a:p>
          <a:p>
            <a:pPr lvl="0"/>
            <a:r>
              <a:rPr lang="en-US" dirty="0" smtClean="0"/>
              <a:t>GPS coordinates of heat sources to derive perimeter or isolated spots</a:t>
            </a:r>
            <a:r>
              <a:rPr lang="en-US" dirty="0" smtClean="0"/>
              <a:t>, </a:t>
            </a:r>
            <a:r>
              <a:rPr lang="en-US" dirty="0"/>
              <a:t>calculate acres</a:t>
            </a:r>
          </a:p>
          <a:p>
            <a:pPr lvl="0"/>
            <a:r>
              <a:rPr lang="en-US" dirty="0" smtClean="0"/>
              <a:t>Data for</a:t>
            </a:r>
            <a:r>
              <a:rPr lang="en-US" dirty="0" smtClean="0"/>
              <a:t> </a:t>
            </a:r>
            <a:r>
              <a:rPr lang="en-US" dirty="0"/>
              <a:t>entire fire or just actively burning portions may be requested </a:t>
            </a: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en-US" dirty="0" smtClean="0"/>
              <a:t>Imagery </a:t>
            </a:r>
            <a:r>
              <a:rPr lang="en-US" dirty="0"/>
              <a:t>mosaic in lossless compression format</a:t>
            </a:r>
          </a:p>
          <a:p>
            <a:pPr lvl="0"/>
            <a:r>
              <a:rPr lang="en-US" dirty="0" err="1"/>
              <a:t>GeoTiff</a:t>
            </a:r>
            <a:r>
              <a:rPr lang="en-US" dirty="0"/>
              <a:t> or JPEG </a:t>
            </a:r>
            <a:r>
              <a:rPr lang="en-US" dirty="0" smtClean="0"/>
              <a:t>2000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509204"/>
            <a:ext cx="5181600" cy="46677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Desired Products</a:t>
            </a:r>
            <a:endParaRPr lang="en-US" dirty="0"/>
          </a:p>
          <a:p>
            <a:pPr lvl="0"/>
            <a:r>
              <a:rPr lang="en-US" dirty="0"/>
              <a:t>Geo-rectified PDF map showing areas of intense, scattered, and isolated heat concentrations</a:t>
            </a:r>
          </a:p>
          <a:p>
            <a:pPr lvl="0"/>
            <a:r>
              <a:rPr lang="en-US" dirty="0"/>
              <a:t>Generate GIS ready data (points, lines and polygons)</a:t>
            </a:r>
          </a:p>
          <a:p>
            <a:pPr lvl="0"/>
            <a:r>
              <a:rPr lang="en-US" dirty="0"/>
              <a:t>Generate KMZ or KML</a:t>
            </a:r>
          </a:p>
          <a:p>
            <a:pPr lvl="0"/>
            <a:r>
              <a:rPr lang="en-US" dirty="0" smtClean="0"/>
              <a:t>G-STOP </a:t>
            </a:r>
            <a:r>
              <a:rPr lang="en-US" dirty="0"/>
              <a:t>fire mapping standards </a:t>
            </a:r>
            <a:r>
              <a:rPr lang="en-US" u="sng" dirty="0">
                <a:hlinkClick r:id="rId2"/>
              </a:rPr>
              <a:t>https://gis.nwcg.gov/standards_agency.html</a:t>
            </a:r>
            <a:endParaRPr lang="en-US" dirty="0"/>
          </a:p>
          <a:p>
            <a:pPr lvl="0"/>
            <a:r>
              <a:rPr lang="en-US" dirty="0"/>
              <a:t>Provide notes on significant changes or questionable data that needs ground verification (interpreter’s log)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6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(Aircraft and Sensor)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64816"/>
            <a:ext cx="5181600" cy="47121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/>
              <a:t>Manned Aircraft: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Day or night </a:t>
            </a:r>
            <a:r>
              <a:rPr lang="en-US" sz="2200" dirty="0" smtClean="0"/>
              <a:t>capable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Turbine </a:t>
            </a:r>
            <a:r>
              <a:rPr lang="en-US" sz="2200" dirty="0"/>
              <a:t>engine and pressurized </a:t>
            </a:r>
            <a:r>
              <a:rPr lang="en-US" sz="2200" dirty="0" smtClean="0"/>
              <a:t>cabin</a:t>
            </a:r>
            <a:endParaRPr lang="en-US" sz="22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VHF-AM capability </a:t>
            </a:r>
            <a:endParaRPr lang="en-US" sz="2200" dirty="0" smtClean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Equipped </a:t>
            </a:r>
            <a:r>
              <a:rPr lang="en-US" sz="2200" dirty="0"/>
              <a:t>with Automated Flight Following (AFF) and/or transponder (mode C)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Acquisition above </a:t>
            </a:r>
            <a:r>
              <a:rPr lang="en-US" sz="2200" dirty="0"/>
              <a:t>6,000’ AGL to avoid conflict with incident aircraft and/or TFR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Perform data gathering flights under IFR </a:t>
            </a:r>
            <a:endParaRPr lang="en-US" sz="2200" dirty="0" smtClean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Transmit </a:t>
            </a:r>
            <a:r>
              <a:rPr lang="en-US" sz="2200" dirty="0"/>
              <a:t>data while in flight </a:t>
            </a:r>
            <a:endParaRPr lang="en-US" sz="2200" dirty="0" smtClean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Minimum </a:t>
            </a:r>
            <a:r>
              <a:rPr lang="en-US" sz="2200" dirty="0"/>
              <a:t>of a 4 hour mission that can cover multiple incidents in a geographic area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64816"/>
            <a:ext cx="5181600" cy="471214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dirty="0"/>
              <a:t>Sensor and Image Processor: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Line Scanner or EO/IR step-stare </a:t>
            </a:r>
            <a:r>
              <a:rPr lang="en-US" sz="2200" dirty="0" smtClean="0"/>
              <a:t>camera</a:t>
            </a:r>
            <a:endParaRPr lang="en-US" sz="22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Inertial Measurement Unit </a:t>
            </a:r>
            <a:r>
              <a:rPr lang="en-US" sz="2200" dirty="0" smtClean="0"/>
              <a:t>stabilized</a:t>
            </a:r>
            <a:endParaRPr lang="en-US" sz="22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MWIR 3 </a:t>
            </a:r>
            <a:r>
              <a:rPr lang="en-US" sz="2200" dirty="0"/>
              <a:t>- 5 </a:t>
            </a:r>
            <a:r>
              <a:rPr lang="en-US" sz="2200" dirty="0" err="1"/>
              <a:t>μm</a:t>
            </a:r>
            <a:r>
              <a:rPr lang="en-US" sz="2200" dirty="0"/>
              <a:t> and </a:t>
            </a:r>
            <a:r>
              <a:rPr lang="en-US" sz="2200" dirty="0" smtClean="0"/>
              <a:t>LWIR 8 </a:t>
            </a:r>
            <a:r>
              <a:rPr lang="en-US" sz="2200" dirty="0"/>
              <a:t>- 14 </a:t>
            </a:r>
            <a:r>
              <a:rPr lang="en-US" sz="2200" dirty="0" err="1" smtClean="0"/>
              <a:t>μm</a:t>
            </a:r>
            <a:endParaRPr lang="en-US" sz="22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Meets </a:t>
            </a:r>
            <a:r>
              <a:rPr lang="en-US" sz="2200" dirty="0"/>
              <a:t>ASPRS 1:24,000 map </a:t>
            </a:r>
            <a:r>
              <a:rPr lang="en-US" sz="2200" dirty="0" smtClean="0"/>
              <a:t>standards</a:t>
            </a:r>
            <a:endParaRPr lang="en-US" sz="22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GSD: </a:t>
            </a:r>
            <a:r>
              <a:rPr lang="en-US" sz="2200" dirty="0"/>
              <a:t>4 meters at nadir or better, not to exceed 10m on edges of usable view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Able </a:t>
            </a:r>
            <a:r>
              <a:rPr lang="en-US" sz="2200" dirty="0"/>
              <a:t>to detect 6” x 6” red hot coals (600 degrees C) from 10,000 ft. AGL or higher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Ability to scan </a:t>
            </a:r>
            <a:r>
              <a:rPr lang="en-US" sz="2200" dirty="0" smtClean="0"/>
              <a:t>100,000+ </a:t>
            </a:r>
            <a:r>
              <a:rPr lang="en-US" sz="2200" dirty="0"/>
              <a:t>acres per </a:t>
            </a:r>
            <a:r>
              <a:rPr lang="en-US" sz="2200" dirty="0" smtClean="0"/>
              <a:t>hour </a:t>
            </a:r>
            <a:endParaRPr lang="en-US" sz="22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Ability to differentiate false positives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Ability to mitigate against blooming (saturation) effects caused by hot gases from crown </a:t>
            </a:r>
            <a:r>
              <a:rPr lang="en-US" sz="2200" dirty="0" smtClean="0"/>
              <a:t>fires</a:t>
            </a:r>
            <a:endParaRPr lang="en-US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4727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00326"/>
            <a:ext cx="5181600" cy="46766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GSD: &lt;10m </a:t>
            </a:r>
          </a:p>
          <a:p>
            <a:r>
              <a:rPr lang="en-US" dirty="0"/>
              <a:t>Differentiate false positives</a:t>
            </a:r>
          </a:p>
          <a:p>
            <a:r>
              <a:rPr lang="en-US" dirty="0" smtClean="0"/>
              <a:t>Post-processing to limit off-nadir distortion</a:t>
            </a:r>
          </a:p>
          <a:p>
            <a:r>
              <a:rPr lang="en-US" dirty="0" smtClean="0"/>
              <a:t>Terrain corrected, geometrically ready for interpretation</a:t>
            </a:r>
          </a:p>
          <a:p>
            <a:r>
              <a:rPr lang="en-US" dirty="0" smtClean="0"/>
              <a:t>Algorithms to automate process</a:t>
            </a:r>
          </a:p>
          <a:p>
            <a:r>
              <a:rPr lang="en-US" dirty="0" smtClean="0"/>
              <a:t>Reduce latency to &lt;12 hours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00326"/>
            <a:ext cx="5181600" cy="46766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National System Satellites</a:t>
            </a:r>
          </a:p>
          <a:p>
            <a:pPr lvl="1"/>
            <a:r>
              <a:rPr lang="en-US" dirty="0" err="1" smtClean="0"/>
              <a:t>FireHawk</a:t>
            </a:r>
            <a:endParaRPr lang="en-US" dirty="0" smtClean="0"/>
          </a:p>
          <a:p>
            <a:pPr lvl="1"/>
            <a:r>
              <a:rPr lang="en-US" dirty="0" smtClean="0"/>
              <a:t>Other?</a:t>
            </a:r>
          </a:p>
          <a:p>
            <a:r>
              <a:rPr lang="en-US" dirty="0" smtClean="0"/>
              <a:t>Commercial Satellites</a:t>
            </a:r>
          </a:p>
          <a:p>
            <a:pPr lvl="1"/>
            <a:r>
              <a:rPr lang="en-US" dirty="0" smtClean="0"/>
              <a:t>HDDS (</a:t>
            </a:r>
            <a:r>
              <a:rPr lang="en-US" dirty="0" err="1" smtClean="0"/>
              <a:t>DigitalGlobe</a:t>
            </a:r>
            <a:r>
              <a:rPr lang="en-US" dirty="0" smtClean="0"/>
              <a:t>, SPOT, etc.)</a:t>
            </a:r>
          </a:p>
          <a:p>
            <a:pPr lvl="1"/>
            <a:r>
              <a:rPr lang="en-US" dirty="0" smtClean="0"/>
              <a:t>EVR2EST</a:t>
            </a:r>
          </a:p>
          <a:p>
            <a:pPr lvl="1"/>
            <a:r>
              <a:rPr lang="en-US" dirty="0" smtClean="0"/>
              <a:t>Other?</a:t>
            </a:r>
          </a:p>
          <a:p>
            <a:r>
              <a:rPr lang="en-US" dirty="0" smtClean="0"/>
              <a:t>CONOPS for requesting and dissemination</a:t>
            </a:r>
          </a:p>
          <a:p>
            <a:r>
              <a:rPr lang="en-US" dirty="0" smtClean="0"/>
              <a:t>Ability to predict which fires within path of comm. sat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25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Sustaining NIROPS (Aircraft)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Short Term (2019-2021):</a:t>
            </a:r>
          </a:p>
          <a:p>
            <a:r>
              <a:rPr lang="en-US" dirty="0" smtClean="0"/>
              <a:t>Evaluating vendor capability to provide NIROPS-like service and products</a:t>
            </a:r>
          </a:p>
          <a:p>
            <a:r>
              <a:rPr lang="en-US" dirty="0" smtClean="0"/>
              <a:t>End Product Contract (~4-5 vendors in 2019)</a:t>
            </a:r>
          </a:p>
          <a:p>
            <a:r>
              <a:rPr lang="en-US" dirty="0" smtClean="0"/>
              <a:t>Market research of current gen technology</a:t>
            </a:r>
          </a:p>
          <a:p>
            <a:r>
              <a:rPr lang="en-US" dirty="0" smtClean="0"/>
              <a:t>Mix of aircraft capabilities and sensors</a:t>
            </a:r>
          </a:p>
          <a:p>
            <a:r>
              <a:rPr lang="en-US" dirty="0" smtClean="0"/>
              <a:t>Regional and National level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Longer Term (2020-2025):</a:t>
            </a:r>
          </a:p>
          <a:p>
            <a:r>
              <a:rPr lang="en-US" dirty="0" smtClean="0"/>
              <a:t>Aircraft modernization</a:t>
            </a:r>
          </a:p>
          <a:p>
            <a:pPr lvl="1"/>
            <a:r>
              <a:rPr lang="en-US" dirty="0" smtClean="0"/>
              <a:t>Aircraft replacement schedule</a:t>
            </a:r>
          </a:p>
          <a:p>
            <a:pPr lvl="1"/>
            <a:r>
              <a:rPr lang="en-US" dirty="0" smtClean="0"/>
              <a:t>What is right mix of agency AC?</a:t>
            </a:r>
          </a:p>
          <a:p>
            <a:pPr lvl="1"/>
            <a:r>
              <a:rPr lang="en-US" dirty="0" smtClean="0"/>
              <a:t>Maintain organic capability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Sensor modernization</a:t>
            </a:r>
          </a:p>
          <a:p>
            <a:pPr lvl="1"/>
            <a:r>
              <a:rPr lang="en-US" dirty="0" smtClean="0"/>
              <a:t>Re-engineer Phoenix –miniaturize and automate –or-</a:t>
            </a:r>
          </a:p>
          <a:p>
            <a:pPr lvl="1"/>
            <a:r>
              <a:rPr lang="en-US" dirty="0" smtClean="0"/>
              <a:t>Convert to current gen system</a:t>
            </a:r>
          </a:p>
          <a:p>
            <a:pPr lvl="1"/>
            <a:endParaRPr lang="en-US" dirty="0"/>
          </a:p>
          <a:p>
            <a:r>
              <a:rPr lang="en-US" dirty="0" smtClean="0"/>
              <a:t>Role of vendors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0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Sustaining NIROPS (Satellites)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National Systems:</a:t>
            </a:r>
          </a:p>
          <a:p>
            <a:r>
              <a:rPr lang="en-US" dirty="0" err="1" smtClean="0"/>
              <a:t>Firehawk</a:t>
            </a:r>
            <a:r>
              <a:rPr lang="en-US" dirty="0" smtClean="0"/>
              <a:t> –AC3 has been our go-to for surge capacity</a:t>
            </a:r>
          </a:p>
          <a:p>
            <a:r>
              <a:rPr lang="en-US" dirty="0" smtClean="0"/>
              <a:t>Analyst support is limiting factor</a:t>
            </a:r>
          </a:p>
          <a:p>
            <a:r>
              <a:rPr lang="en-US" dirty="0" smtClean="0"/>
              <a:t>Options? 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Commercial / HDDS Systems:</a:t>
            </a:r>
          </a:p>
          <a:p>
            <a:r>
              <a:rPr lang="en-US" dirty="0" smtClean="0"/>
              <a:t>Developing proposal to use imagery from comm. or HDDS sat systems for fire mapping</a:t>
            </a:r>
          </a:p>
          <a:p>
            <a:r>
              <a:rPr lang="en-US" dirty="0"/>
              <a:t>Predict which fires are within path of sat systems and when</a:t>
            </a:r>
          </a:p>
          <a:p>
            <a:r>
              <a:rPr lang="en-US" dirty="0" smtClean="0"/>
              <a:t>Post-processed imagery ready for IRIN interpretation</a:t>
            </a:r>
          </a:p>
          <a:p>
            <a:r>
              <a:rPr lang="en-US" dirty="0" smtClean="0"/>
              <a:t>Can Machine Learning assist?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51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Sufficient capability to meet average year demand</a:t>
            </a:r>
          </a:p>
          <a:p>
            <a:r>
              <a:rPr lang="en-US" dirty="0" smtClean="0"/>
              <a:t>Scalable for peak year demands</a:t>
            </a:r>
          </a:p>
          <a:p>
            <a:pPr lvl="1"/>
            <a:r>
              <a:rPr lang="en-US" dirty="0" smtClean="0"/>
              <a:t>Surge capacity</a:t>
            </a:r>
          </a:p>
          <a:p>
            <a:r>
              <a:rPr lang="en-US" dirty="0" smtClean="0"/>
              <a:t>Standard products and retrieval for end users</a:t>
            </a:r>
          </a:p>
          <a:p>
            <a:pPr lvl="1"/>
            <a:r>
              <a:rPr lang="en-US" dirty="0" smtClean="0"/>
              <a:t>Same look and feel as NIROPS</a:t>
            </a:r>
          </a:p>
          <a:p>
            <a:pPr lvl="1"/>
            <a:r>
              <a:rPr lang="en-US" dirty="0" smtClean="0"/>
              <a:t>Standard map products (shapefiles, KMZ/KML)</a:t>
            </a:r>
          </a:p>
          <a:p>
            <a:pPr lvl="1"/>
            <a:r>
              <a:rPr lang="en-US" dirty="0" smtClean="0"/>
              <a:t>Easily retrieved and exploitable format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Evaluating increased use of sat imagery for mapping</a:t>
            </a:r>
          </a:p>
          <a:p>
            <a:pPr lvl="1"/>
            <a:r>
              <a:rPr lang="en-US" dirty="0" smtClean="0"/>
              <a:t>Reduce reliance on manned AC</a:t>
            </a:r>
          </a:p>
          <a:p>
            <a:r>
              <a:rPr lang="en-US" dirty="0" smtClean="0"/>
              <a:t>Maintain agency’s ability to perform mission </a:t>
            </a:r>
          </a:p>
          <a:p>
            <a:pPr lvl="1"/>
            <a:r>
              <a:rPr lang="en-US" dirty="0" smtClean="0"/>
              <a:t>NIROPS</a:t>
            </a:r>
            <a:r>
              <a:rPr lang="en-US" dirty="0"/>
              <a:t> </a:t>
            </a:r>
            <a:r>
              <a:rPr lang="en-US" dirty="0" smtClean="0"/>
              <a:t>agency aircraft/sensor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685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639</Words>
  <Application>Microsoft Office PowerPoint</Application>
  <PresentationFormat>Widescreen</PresentationFormat>
  <Paragraphs>104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Fire Imaging</vt:lpstr>
      <vt:lpstr>Sustaining NIROPS</vt:lpstr>
      <vt:lpstr>Requirements (Data and Products)</vt:lpstr>
      <vt:lpstr>Requirements (Aircraft and Sensor)</vt:lpstr>
      <vt:lpstr>Satellites </vt:lpstr>
      <vt:lpstr>Sustaining NIROPS (Aircraft)</vt:lpstr>
      <vt:lpstr>Sustaining NIROPS (Satellites)</vt:lpstr>
      <vt:lpstr>End State</vt:lpstr>
    </vt:vector>
  </TitlesOfParts>
  <Company>U. S. Forest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Imaging</dc:title>
  <dc:creator>Kuo, Evans -FS</dc:creator>
  <cp:lastModifiedBy>Kuo, Evans -FS</cp:lastModifiedBy>
  <cp:revision>17</cp:revision>
  <dcterms:created xsi:type="dcterms:W3CDTF">2019-06-05T17:16:22Z</dcterms:created>
  <dcterms:modified xsi:type="dcterms:W3CDTF">2019-06-13T19:12:33Z</dcterms:modified>
</cp:coreProperties>
</file>