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84" r:id="rId12"/>
    <p:sldMasterId id="2147483900" r:id="rId13"/>
  </p:sldMasterIdLst>
  <p:notesMasterIdLst>
    <p:notesMasterId r:id="rId33"/>
  </p:notesMasterIdLst>
  <p:handoutMasterIdLst>
    <p:handoutMasterId r:id="rId34"/>
  </p:handoutMasterIdLst>
  <p:sldIdLst>
    <p:sldId id="257" r:id="rId14"/>
    <p:sldId id="258" r:id="rId15"/>
    <p:sldId id="260" r:id="rId16"/>
    <p:sldId id="264" r:id="rId17"/>
    <p:sldId id="262" r:id="rId18"/>
    <p:sldId id="261" r:id="rId19"/>
    <p:sldId id="263" r:id="rId20"/>
    <p:sldId id="259" r:id="rId21"/>
    <p:sldId id="265" r:id="rId22"/>
    <p:sldId id="266" r:id="rId23"/>
    <p:sldId id="267" r:id="rId24"/>
    <p:sldId id="271" r:id="rId25"/>
    <p:sldId id="273" r:id="rId26"/>
    <p:sldId id="274" r:id="rId27"/>
    <p:sldId id="272" r:id="rId28"/>
    <p:sldId id="275" r:id="rId29"/>
    <p:sldId id="276" r:id="rId30"/>
    <p:sldId id="277" r:id="rId31"/>
    <p:sldId id="278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83035" autoAdjust="0"/>
  </p:normalViewPr>
  <p:slideViewPr>
    <p:cSldViewPr snapToGrid="0">
      <p:cViewPr varScale="1">
        <p:scale>
          <a:sx n="93" d="100"/>
          <a:sy n="93" d="100"/>
        </p:scale>
        <p:origin x="73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43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FE515-0325-4E00-90F2-CEFAD141F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9A7A51-F4CD-462B-9209-36259D51E5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8EB614-2830-4E9D-9723-4392DD6A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ted_Stat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Federal_Aviation_Administration" TargetMode="External"/><Relationship Id="rId4" Type="http://schemas.openxmlformats.org/officeDocument/2006/relationships/hyperlink" Target="http://en.wikipedia.org/wiki/Federal_Communications_Commissio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366B18-CC39-473E-96F9-97A7D45F8F8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71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Dumb means no geo coordinates, reduced resolution</a:t>
            </a:r>
          </a:p>
          <a:p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32744E-2C24-4830-A590-D71E6631D99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0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5A4CC6-EECF-4A4C-B5FC-00A0EAB6BEE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4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1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2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Tests were done over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open, flat ground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95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7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E379B-BA44-433C-AD3A-59ADF22901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69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Now lets look at some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614-2830-4E9D-9723-4392DD6AE4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5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 Fire was on the Eldorado NF, started Sept 13</a:t>
            </a:r>
          </a:p>
          <a:p>
            <a:r>
              <a:rPr lang="en-US" dirty="0" smtClean="0"/>
              <a:t>Tinder Fire was on the Coconino NF</a:t>
            </a:r>
            <a:r>
              <a:rPr lang="en-US" smtClean="0"/>
              <a:t>, flown at 1am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614-2830-4E9D-9723-4392DD6AE4E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8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National resource aircraft include:</a:t>
            </a:r>
          </a:p>
          <a:p>
            <a:r>
              <a:rPr lang="en-US" altLang="en-US" dirty="0" smtClean="0"/>
              <a:t>Smokejumper Aircraft ,Type 1 &amp; 2 Helicopters ,Air Tankers ,Infrared Aircraft ,Lead Planes ,Large Transport Aircraft (737)</a:t>
            </a:r>
          </a:p>
          <a:p>
            <a:r>
              <a:rPr lang="en-US" altLang="en-US" dirty="0" smtClean="0"/>
              <a:t>Air Nat’l Guard Modular Airborne Firefighting Systems (MAFFS)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89E0D0-F7AD-4867-A50F-30F4E48F887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9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F958D6-329F-4D7E-A277-9EE3238EDFF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31838"/>
            <a:ext cx="4879975" cy="36607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747" y="4637247"/>
            <a:ext cx="5383107" cy="4392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Both aircraft have similar flight durations of 4.5 hours before refueling and require a minimum 5000 ft. paved and lighted runway.</a:t>
            </a:r>
          </a:p>
          <a:p>
            <a:pPr eaLnBrk="1" hangingPunct="1"/>
            <a:r>
              <a:rPr lang="en-US" altLang="en-US" dirty="0" smtClean="0"/>
              <a:t>Aircraft are based in Ogden, the techs are based in Boise.  Both used for tanker inspections and personnel transport during the off season.</a:t>
            </a:r>
          </a:p>
        </p:txBody>
      </p:sp>
    </p:spTree>
    <p:extLst>
      <p:ext uri="{BB962C8B-B14F-4D97-AF65-F5344CB8AC3E}">
        <p14:creationId xmlns:p14="http://schemas.microsoft.com/office/powerpoint/2010/main" val="40411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Line scanner technology for fire mapping dates back to the mid-1960s, however, for large area coverage, it is still the most capable airborne system currently available.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the AMS used by NASA for the Ikhana UAS missions in 2007-2008 is a modified 12-channel Daedalus line scanner.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9178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9178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14B16F-6EE5-4ADD-8A91-9622DDB0CC15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082DAA-5C8F-4EC2-93D7-5791641F211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2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08299-42A0-4A91-83CC-9ECD1EF8890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31838"/>
            <a:ext cx="4879975" cy="36607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907" y="4637247"/>
            <a:ext cx="5870787" cy="4392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3.1 Mega bits per second (mbps) from the ground to the aircraft  </a:t>
            </a:r>
          </a:p>
          <a:p>
            <a:r>
              <a:rPr lang="en-US" altLang="en-US" dirty="0" smtClean="0"/>
              <a:t>    </a:t>
            </a:r>
          </a:p>
          <a:p>
            <a:r>
              <a:rPr lang="en-US" altLang="en-US" dirty="0" smtClean="0"/>
              <a:t>1.8 Mega bits per second (mbps) from the aircraft to the ground</a:t>
            </a:r>
          </a:p>
          <a:p>
            <a:r>
              <a:rPr lang="en-US" altLang="en-US" dirty="0" smtClean="0"/>
              <a:t>    giving an experience similar to a DSL connection at home or small office.  </a:t>
            </a:r>
          </a:p>
          <a:p>
            <a:pPr eaLnBrk="1" hangingPunct="1"/>
            <a:r>
              <a:rPr lang="en-US" altLang="en-US" dirty="0" smtClean="0"/>
              <a:t>Aircell is the only company in the </a:t>
            </a:r>
            <a:r>
              <a:rPr lang="en-US" altLang="en-US" dirty="0" smtClean="0">
                <a:hlinkClick r:id="rId3" action="ppaction://hlinkfile" tooltip="United States"/>
              </a:rPr>
              <a:t>United States</a:t>
            </a:r>
            <a:r>
              <a:rPr lang="en-US" altLang="en-US" dirty="0" smtClean="0"/>
              <a:t> authorized by the </a:t>
            </a:r>
            <a:r>
              <a:rPr lang="en-US" altLang="en-US" dirty="0" smtClean="0">
                <a:hlinkClick r:id="rId4" action="ppaction://hlinkfile" tooltip="Federal Communications Commission"/>
              </a:rPr>
              <a:t>Federal Communications Commission</a:t>
            </a:r>
            <a:r>
              <a:rPr lang="en-US" altLang="en-US" dirty="0" smtClean="0"/>
              <a:t> (FCC) and </a:t>
            </a:r>
            <a:r>
              <a:rPr lang="en-US" altLang="en-US" dirty="0" smtClean="0">
                <a:hlinkClick r:id="rId5" action="ppaction://hlinkfile" tooltip="Federal Aviation Administration"/>
              </a:rPr>
              <a:t>Federal Aviation Administration</a:t>
            </a:r>
            <a:r>
              <a:rPr lang="en-US" altLang="en-US" dirty="0" smtClean="0"/>
              <a:t> (FAA) to use frequencies in the 800 MHz band for inflight communications. Aircell successfully bid $31.3 million for a 3 MHz air-to-ground spectrum in an FCC auction in June 2006</a:t>
            </a:r>
          </a:p>
          <a:p>
            <a:pPr eaLnBrk="1" hangingPunct="1"/>
            <a:r>
              <a:rPr lang="en-US" altLang="en-US" dirty="0" smtClean="0"/>
              <a:t>Cost $85,000 plus $1200-1500 monthly</a:t>
            </a:r>
          </a:p>
        </p:txBody>
      </p:sp>
    </p:spTree>
    <p:extLst>
      <p:ext uri="{BB962C8B-B14F-4D97-AF65-F5344CB8AC3E}">
        <p14:creationId xmlns:p14="http://schemas.microsoft.com/office/powerpoint/2010/main" val="155351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A5B9A6-B6C7-4D26-A09E-7DA798FB87A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3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06BD1F-2518-426C-9A0E-C2ADFBBC339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0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Phoenix imagery is “black hot” (as well as red) the 256</a:t>
            </a:r>
            <a:r>
              <a:rPr lang="en-US" altLang="en-US" sz="1000" baseline="30000" dirty="0" smtClean="0"/>
              <a:t>th</a:t>
            </a:r>
            <a:r>
              <a:rPr lang="en-US" altLang="en-US" sz="1000" dirty="0" smtClean="0"/>
              <a:t> pixel (value of 255)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Lighter areas are cooler – drainages, areas without forest cover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In black and white tiff, all background information is from channel B (8-12) and A is used for fire detects (shown red)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In color tiff, Channel B “background” (8-12) is displayed in green (the lighter the green, the warmer the area) and Channel A “heat detection” (3-5) is displayed in red so that as heat from fire increases, the image becomes more orange and eventually yellow.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Raw tiffs,</a:t>
            </a:r>
            <a:r>
              <a:rPr lang="en-US" altLang="en-US" sz="1000" baseline="0" dirty="0" smtClean="0"/>
              <a:t> un-</a:t>
            </a:r>
            <a:r>
              <a:rPr lang="en-US" altLang="en-US" sz="1000" baseline="0" dirty="0" err="1" smtClean="0"/>
              <a:t>orthocorrected</a:t>
            </a:r>
            <a:r>
              <a:rPr lang="en-US" altLang="en-US" sz="1000" baseline="0" dirty="0" smtClean="0"/>
              <a:t>, are</a:t>
            </a:r>
            <a:r>
              <a:rPr lang="en-US" altLang="en-US" sz="1000" dirty="0" smtClean="0"/>
              <a:t> NOT part of the delivery packet to the interpreter.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000" dirty="0" smtClean="0"/>
          </a:p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 defTabSz="985072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defTabSz="98507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CCD545-3E58-4737-8AD9-BD29AF3DE7B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5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4522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783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430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01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53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3742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90574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0071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998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767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1189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3803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46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0162911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65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409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299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965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903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26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249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8658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5811"/>
      </p:ext>
    </p:extLst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63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5826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098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545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7156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519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633058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422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88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50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494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06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295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765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261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0391"/>
      </p:ext>
    </p:extLst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6366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343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70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7551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479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76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5640858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8289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593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8460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17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9840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733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05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11626"/>
      </p:ext>
    </p:extLst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0228"/>
      </p:ext>
    </p:extLst>
  </p:cSld>
  <p:clrMapOvr>
    <a:masterClrMapping/>
  </p:clrMapOvr>
  <p:transition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0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8751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51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249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370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81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7741223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238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858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960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1527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6115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2093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8582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5879"/>
      </p:ext>
    </p:extLst>
  </p:cSld>
  <p:clrMapOvr>
    <a:masterClrMapping/>
  </p:clrMapOvr>
  <p:transition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2120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692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974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322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2699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4998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4138848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3871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505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1684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372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3029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213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538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5470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8863"/>
      </p:ext>
    </p:extLst>
  </p:cSld>
  <p:clrMapOvr>
    <a:masterClrMapping/>
  </p:clrMapOvr>
  <p:transition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62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984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9000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0286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158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8356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97952359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201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414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2565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27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4507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7636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8107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0560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288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62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7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85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23705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560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3216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19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844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50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13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65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12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0638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30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99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689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734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216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19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90100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618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028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75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6504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46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615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4475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674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2336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95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842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833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178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478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95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374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8456249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14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6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2160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414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5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995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504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2777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50648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04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545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8760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8362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2402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526184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959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842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8515269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610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3666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6572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4690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1735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32195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1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367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5316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97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5073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734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224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267849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467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97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D254-277A-4F7D-AC5E-11E750ADE684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827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4A3C-3468-4E36-8D7F-8C2F534DE95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8891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ACA7-0876-4AFD-B194-99041157652E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6093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384F-97B3-4B58-A040-3B35FAA33AA1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3060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432B-59B8-43CB-B447-13539CC9C325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55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2399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71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05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AF66-F2DD-4454-9BE1-65F079D01FCF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50595"/>
      </p:ext>
    </p:extLst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600" dirty="0" smtClean="0">
                <a:solidFill>
                  <a:srgbClr val="3A585A"/>
                </a:solidFill>
              </a:endParaRPr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82E8-CCDB-4F0F-942B-BCA8A2DD67E7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174-CB14-4520-B314-B17D42292D9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677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2AC3-8FC5-4222-B8A1-49D6594BBC6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2804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8AF5-B75D-495A-B073-629E373A4D3A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210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2BC8-7EA5-4A2F-ABB5-329E7CE30469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008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28AA-F04E-4314-B4DA-104659290F63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5888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400800"/>
            <a:ext cx="2895600" cy="4572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768612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3F6-2309-4336-8EA8-1714E704D912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4880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A522-2249-4C4B-9C3D-88A5B89585E6}" type="slidenum">
              <a:rPr lang="en-US" alt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47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1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61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6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47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53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299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9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103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79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55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24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253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F3978-39D2-475A-A531-786BD2B27171}" type="slidenum">
              <a:rPr lang="en-US" altLang="en-US">
                <a:solidFill>
                  <a:srgbClr val="EAEAEA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7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0"/>
            <a:ext cx="1474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802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Blip>
          <a:blip r:embed="rId19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Blip>
          <a:blip r:embed="rId20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42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935040" y="1817688"/>
            <a:ext cx="80502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3300"/>
                </a:solidFill>
                <a:latin typeface="Times New Roman" panose="02020603050405020304" pitchFamily="18" charset="0"/>
              </a:rPr>
              <a:t>Unit 4 – </a:t>
            </a:r>
            <a:endParaRPr lang="en-US" altLang="en-US" sz="3600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Phoenix </a:t>
            </a:r>
            <a:r>
              <a:rPr lang="en-US" altLang="en-US" sz="3600" dirty="0">
                <a:solidFill>
                  <a:srgbClr val="003300"/>
                </a:solidFill>
                <a:latin typeface="Times New Roman" panose="02020603050405020304" pitchFamily="18" charset="0"/>
              </a:rPr>
              <a:t>Thermal Infrared System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4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4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698625" y="2566988"/>
            <a:ext cx="1098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9900CC"/>
                </a:solidFill>
                <a:latin typeface="Times New Roman" panose="02020603050405020304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 dirty="0">
              <a:solidFill>
                <a:srgbClr val="3A585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2" name="Picture 12" descr="FS_shield_transparent_background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8" y="5943604"/>
            <a:ext cx="776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nifc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7" y="5945188"/>
            <a:ext cx="790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2" descr="NIROpsLogoJ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39" y="5975350"/>
            <a:ext cx="11795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666" y="6155760"/>
            <a:ext cx="1346406" cy="452368"/>
          </a:xfrm>
          <a:prstGeom prst="rect">
            <a:avLst/>
          </a:prstGeom>
          <a:ln>
            <a:noFill/>
          </a:ln>
          <a:effectLst>
            <a:outerShdw blurRad="50800"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062038" y="925513"/>
            <a:ext cx="7772400" cy="684212"/>
          </a:xfrm>
        </p:spPr>
        <p:txBody>
          <a:bodyPr/>
          <a:lstStyle/>
          <a:p>
            <a:pPr algn="ctr"/>
            <a:r>
              <a:rPr lang="en-US" altLang="en-US" sz="3600" dirty="0"/>
              <a:t>IR Data delivered from plane (</a:t>
            </a:r>
            <a:r>
              <a:rPr lang="en-US" altLang="en-US" sz="3600" dirty="0" err="1" smtClean="0"/>
              <a:t>con’t</a:t>
            </a:r>
            <a:r>
              <a:rPr lang="en-US" altLang="en-US" sz="3600" dirty="0" smtClean="0"/>
              <a:t>)</a:t>
            </a:r>
            <a:endParaRPr lang="en-US" altLang="en-US" sz="3600" dirty="0"/>
          </a:p>
        </p:txBody>
      </p: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2468567" y="6383342"/>
            <a:ext cx="402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A585A"/>
                </a:solidFill>
                <a:latin typeface="Times New Roman" panose="02020603050405020304" pitchFamily="18" charset="0"/>
              </a:rPr>
              <a:t>Waldo Canyon Fire June 25, 2012,  2253 hrs</a:t>
            </a:r>
          </a:p>
        </p:txBody>
      </p:sp>
      <p:sp>
        <p:nvSpPr>
          <p:cNvPr id="76804" name="TextBox 7"/>
          <p:cNvSpPr txBox="1">
            <a:spLocks noChangeArrowheads="1"/>
          </p:cNvSpPr>
          <p:nvPr/>
        </p:nvSpPr>
        <p:spPr bwMode="auto">
          <a:xfrm>
            <a:off x="4979988" y="5737225"/>
            <a:ext cx="302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Raw heat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detect point shapefile</a:t>
            </a:r>
          </a:p>
        </p:txBody>
      </p:sp>
      <p:sp>
        <p:nvSpPr>
          <p:cNvPr id="76805" name="TextBox 8"/>
          <p:cNvSpPr txBox="1">
            <a:spLocks noChangeArrowheads="1"/>
          </p:cNvSpPr>
          <p:nvPr/>
        </p:nvSpPr>
        <p:spPr bwMode="auto">
          <a:xfrm>
            <a:off x="303596" y="5737229"/>
            <a:ext cx="329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“dumb” 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reduced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resolution 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JPEG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mosaic of all runs</a:t>
            </a:r>
          </a:p>
        </p:txBody>
      </p:sp>
      <p:pic>
        <p:nvPicPr>
          <p:cNvPr id="76806" name="Picture 2" descr="C:\Documents and Settings\tmellin\Desktop\fire_temp\2012fires\Waldo canyon\120625_2253_WaldoCanyon_mosa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06554"/>
            <a:ext cx="3168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647829"/>
            <a:ext cx="30226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2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95250" y="1028704"/>
            <a:ext cx="9005888" cy="677863"/>
          </a:xfrm>
        </p:spPr>
        <p:txBody>
          <a:bodyPr/>
          <a:lstStyle/>
          <a:p>
            <a:r>
              <a:rPr lang="en-US" altLang="en-US" sz="3200" dirty="0"/>
              <a:t>Some Points To Remember About Phoenix Imagery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685800" y="1924054"/>
            <a:ext cx="7772400" cy="4619625"/>
          </a:xfrm>
        </p:spPr>
        <p:txBody>
          <a:bodyPr/>
          <a:lstStyle/>
          <a:p>
            <a:r>
              <a:rPr lang="en-US" altLang="en-US" sz="2400" dirty="0"/>
              <a:t>What is captured in the imagery is the relative variation in heat across the fire area</a:t>
            </a:r>
          </a:p>
          <a:p>
            <a:pPr lvl="1"/>
            <a:r>
              <a:rPr lang="en-US" altLang="en-US" sz="2000" dirty="0"/>
              <a:t>No one-to-one correspondence between pixel values and ground temperature</a:t>
            </a:r>
          </a:p>
          <a:p>
            <a:r>
              <a:rPr lang="en-US" altLang="en-US" sz="2400" dirty="0"/>
              <a:t>The technician can adjust the heat “threshold” value during runs across the fire area.</a:t>
            </a:r>
          </a:p>
          <a:p>
            <a:pPr lvl="1"/>
            <a:r>
              <a:rPr lang="en-US" altLang="en-US" sz="2000" dirty="0"/>
              <a:t>Doesn’t allow for automated extraction of heat areas</a:t>
            </a:r>
          </a:p>
          <a:p>
            <a:r>
              <a:rPr lang="en-US" altLang="en-US" sz="2400" dirty="0"/>
              <a:t>There is more heat in the imagery than just the red (DN = 255) pixels!</a:t>
            </a:r>
          </a:p>
          <a:p>
            <a:pPr lvl="1"/>
            <a:r>
              <a:rPr lang="en-US" altLang="en-US" sz="2000" dirty="0"/>
              <a:t>Requires an Infrared Interpreter (IRIN) to derive products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dirty="0" smtClean="0"/>
          </a:p>
          <a:p>
            <a:pPr lvl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95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387090" y="2022475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Legacy Technology Made New</a:t>
            </a:r>
          </a:p>
          <a:p>
            <a:pPr lvl="1"/>
            <a:r>
              <a:rPr lang="en-US" altLang="en-US" dirty="0" smtClean="0"/>
              <a:t>Complete upgrades to:</a:t>
            </a:r>
          </a:p>
          <a:p>
            <a:pPr lvl="2"/>
            <a:r>
              <a:rPr lang="en-US" altLang="en-US" dirty="0" smtClean="0"/>
              <a:t>Mirrors</a:t>
            </a:r>
          </a:p>
          <a:p>
            <a:pPr lvl="2"/>
            <a:r>
              <a:rPr lang="en-US" altLang="en-US" dirty="0" smtClean="0"/>
              <a:t>Preamps</a:t>
            </a:r>
          </a:p>
          <a:p>
            <a:pPr lvl="2"/>
            <a:r>
              <a:rPr lang="en-US" altLang="en-US" dirty="0" smtClean="0"/>
              <a:t>Signal Sample and Hold Circuit</a:t>
            </a:r>
          </a:p>
          <a:p>
            <a:pPr lvl="2"/>
            <a:r>
              <a:rPr lang="en-US" altLang="en-US" dirty="0" smtClean="0"/>
              <a:t>Navigation System</a:t>
            </a:r>
          </a:p>
          <a:p>
            <a:pPr lvl="2"/>
            <a:r>
              <a:rPr lang="en-US" altLang="en-US" dirty="0" smtClean="0"/>
              <a:t>Processing Systems</a:t>
            </a:r>
          </a:p>
          <a:p>
            <a:pPr lvl="2"/>
            <a:r>
              <a:rPr lang="en-US" altLang="en-US" dirty="0" smtClean="0"/>
              <a:t>Operator Interface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494461" y="1022452"/>
            <a:ext cx="2708276" cy="27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03732" y="4107882"/>
            <a:ext cx="2855913" cy="23681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2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860429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 (</a:t>
            </a:r>
            <a:r>
              <a:rPr lang="en-US" altLang="en-US" sz="4000" dirty="0" err="1" smtClean="0"/>
              <a:t>con’t</a:t>
            </a:r>
            <a:r>
              <a:rPr lang="en-US" altLang="en-US" sz="4000" dirty="0"/>
              <a:t>)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99051" y="3662751"/>
            <a:ext cx="3521085" cy="26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020" y="1619254"/>
            <a:ext cx="3774285" cy="2666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97" y="3619499"/>
            <a:ext cx="3557703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6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389406" y="971092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 Ops Diagram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06" y="2190999"/>
            <a:ext cx="1706902" cy="12061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6" y="5100660"/>
            <a:ext cx="2172819" cy="1635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01" y="2105024"/>
            <a:ext cx="1921112" cy="1659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99" y="2105025"/>
            <a:ext cx="2213276" cy="1659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62214" y="3390424"/>
            <a:ext cx="1891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COLLECTION</a:t>
            </a:r>
          </a:p>
          <a:p>
            <a:r>
              <a:rPr lang="en-US" sz="1400" dirty="0">
                <a:solidFill>
                  <a:schemeClr val="bg2"/>
                </a:solidFill>
              </a:rPr>
              <a:t>(</a:t>
            </a:r>
            <a:r>
              <a:rPr lang="en-US" sz="1400" dirty="0" err="1">
                <a:solidFill>
                  <a:schemeClr val="bg2"/>
                </a:solidFill>
              </a:rPr>
              <a:t>linescanner</a:t>
            </a:r>
            <a:r>
              <a:rPr lang="en-US" sz="1400" dirty="0">
                <a:solidFill>
                  <a:schemeClr val="bg2"/>
                </a:solidFill>
              </a:rPr>
              <a:t>, detector, preamps)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1254" y="3857101"/>
            <a:ext cx="284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SIGNAL CONDITIONING</a:t>
            </a:r>
          </a:p>
          <a:p>
            <a:r>
              <a:rPr lang="en-US" sz="1400" dirty="0">
                <a:solidFill>
                  <a:schemeClr val="bg2"/>
                </a:solidFill>
              </a:rPr>
              <a:t>(sample &amp; hold circuit, filters, cabling)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799" y="5515652"/>
            <a:ext cx="2171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0000"/>
                </a:solidFill>
              </a:rPr>
              <a:t>DELIVERABLES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err="1">
                <a:solidFill>
                  <a:srgbClr val="000000"/>
                </a:solidFill>
              </a:rPr>
              <a:t>ortho</a:t>
            </a:r>
            <a:r>
              <a:rPr lang="en-US" sz="1400" dirty="0">
                <a:solidFill>
                  <a:srgbClr val="000000"/>
                </a:solidFill>
              </a:rPr>
              <a:t> tiff, color tiff, </a:t>
            </a:r>
            <a:r>
              <a:rPr lang="en-US" sz="1400" dirty="0" err="1">
                <a:solidFill>
                  <a:srgbClr val="000000"/>
                </a:solidFill>
              </a:rPr>
              <a:t>ortho’d</a:t>
            </a:r>
            <a:r>
              <a:rPr lang="en-US" sz="1400" dirty="0">
                <a:solidFill>
                  <a:srgbClr val="000000"/>
                </a:solidFill>
              </a:rPr>
              <a:t> mosaic, .</a:t>
            </a:r>
            <a:r>
              <a:rPr lang="en-US" sz="1400" dirty="0" err="1">
                <a:solidFill>
                  <a:srgbClr val="000000"/>
                </a:solidFill>
              </a:rPr>
              <a:t>shp</a:t>
            </a:r>
            <a:r>
              <a:rPr lang="en-US" sz="1400" dirty="0">
                <a:solidFill>
                  <a:srgbClr val="000000"/>
                </a:solidFill>
              </a:rPr>
              <a:t> files)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7812" y="3849919"/>
            <a:ext cx="2830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PROCESSING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(A/D conversion, software, fire detection, image processing)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74" y="1894774"/>
            <a:ext cx="1855248" cy="34926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3386" y="5731095"/>
            <a:ext cx="3521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NAVIGATION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</a:rPr>
              <a:t>(Applanix or </a:t>
            </a:r>
            <a:r>
              <a:rPr lang="en-US" sz="1400" dirty="0" err="1">
                <a:solidFill>
                  <a:srgbClr val="000000"/>
                </a:solidFill>
              </a:rPr>
              <a:t>Ekinox</a:t>
            </a:r>
            <a:r>
              <a:rPr lang="en-US" sz="1400" dirty="0">
                <a:solidFill>
                  <a:srgbClr val="000000"/>
                </a:solidFill>
              </a:rPr>
              <a:t> GPS attitude correction control)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566871" y="3492993"/>
            <a:ext cx="46653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042341" y="3249844"/>
            <a:ext cx="46653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6868501" y="3249844"/>
            <a:ext cx="466530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4275606" y="3849919"/>
            <a:ext cx="268847" cy="112438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8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08" y="4176422"/>
            <a:ext cx="2740992" cy="260557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985" y="2691620"/>
            <a:ext cx="3207519" cy="2694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8389678" cy="758825"/>
          </a:xfrm>
        </p:spPr>
        <p:txBody>
          <a:bodyPr/>
          <a:lstStyle/>
          <a:p>
            <a:r>
              <a:rPr lang="en-US" altLang="en-US" sz="4000" dirty="0"/>
              <a:t>N149Z Phoenix Sensitivity Tests 2015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126546" y="1965967"/>
            <a:ext cx="6691624" cy="4716847"/>
          </a:xfrm>
        </p:spPr>
        <p:txBody>
          <a:bodyPr/>
          <a:lstStyle/>
          <a:p>
            <a:r>
              <a:rPr lang="en-US" altLang="en-US" dirty="0" smtClean="0"/>
              <a:t>Test Flight over 6”, 9”, 12” Targets</a:t>
            </a:r>
          </a:p>
          <a:p>
            <a:pPr lvl="1"/>
            <a:r>
              <a:rPr lang="en-US" altLang="en-US" dirty="0" smtClean="0"/>
              <a:t>Test Results at:</a:t>
            </a:r>
          </a:p>
          <a:p>
            <a:pPr lvl="2"/>
            <a:r>
              <a:rPr lang="en-US" altLang="en-US" sz="2000" dirty="0" smtClean="0"/>
              <a:t>8,000 Ft AGL: 9” – 12”</a:t>
            </a:r>
          </a:p>
          <a:p>
            <a:pPr lvl="2"/>
            <a:r>
              <a:rPr lang="en-US" altLang="en-US" sz="2000" dirty="0" smtClean="0"/>
              <a:t>10,000 Ft AGL: 6” - 9” - 12”</a:t>
            </a:r>
          </a:p>
          <a:p>
            <a:pPr lvl="2"/>
            <a:r>
              <a:rPr lang="en-US" altLang="en-US" sz="2000" dirty="0" smtClean="0"/>
              <a:t>12,000 Ft AGL: 6” - 9” - 12”</a:t>
            </a:r>
          </a:p>
          <a:p>
            <a:pPr lvl="2"/>
            <a:r>
              <a:rPr lang="en-US" altLang="en-US" sz="2000" dirty="0" smtClean="0"/>
              <a:t>14,000 Ft AGL: 6” – 9” – 12”</a:t>
            </a:r>
          </a:p>
          <a:p>
            <a:pPr lvl="2"/>
            <a:r>
              <a:rPr lang="en-US" altLang="en-US" sz="2000" dirty="0" smtClean="0"/>
              <a:t>16,000 Ft AGL: 9” – 12”</a:t>
            </a:r>
          </a:p>
          <a:p>
            <a:pPr lvl="2"/>
            <a:r>
              <a:rPr lang="en-US" altLang="en-US" sz="2000" dirty="0" smtClean="0"/>
              <a:t>18,000 Ft AGL: 9” – 12”</a:t>
            </a:r>
          </a:p>
          <a:p>
            <a:pPr lvl="1"/>
            <a:r>
              <a:rPr lang="en-US" altLang="en-US" dirty="0" smtClean="0"/>
              <a:t>Similar testing has been done with Phoenix on N144Z.</a:t>
            </a:r>
          </a:p>
          <a:p>
            <a:pPr lvl="1"/>
            <a:r>
              <a:rPr lang="en-US" altLang="en-US" dirty="0" smtClean="0"/>
              <a:t>Actual results may vary.</a:t>
            </a:r>
          </a:p>
        </p:txBody>
      </p:sp>
      <p:sp>
        <p:nvSpPr>
          <p:cNvPr id="2" name="Explosion 2 1"/>
          <p:cNvSpPr/>
          <p:nvPr/>
        </p:nvSpPr>
        <p:spPr bwMode="auto">
          <a:xfrm>
            <a:off x="5754480" y="3701587"/>
            <a:ext cx="1063690" cy="606490"/>
          </a:xfrm>
          <a:prstGeom prst="irregularSeal2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403008" y="4176422"/>
            <a:ext cx="1271331" cy="16355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028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387090" y="2022475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Near term updates (CY 2019)</a:t>
            </a:r>
          </a:p>
          <a:p>
            <a:pPr lvl="1"/>
            <a:r>
              <a:rPr lang="en-US" altLang="en-US" dirty="0" smtClean="0"/>
              <a:t>Upgrade of DSP/ADC boards and software to 64-bit processing.</a:t>
            </a:r>
          </a:p>
          <a:p>
            <a:pPr lvl="3"/>
            <a:r>
              <a:rPr lang="en-US" altLang="en-US" dirty="0" smtClean="0"/>
              <a:t>DSP – Digital Signal Processing</a:t>
            </a:r>
          </a:p>
          <a:p>
            <a:pPr lvl="3"/>
            <a:r>
              <a:rPr lang="en-US" altLang="en-US" dirty="0" smtClean="0"/>
              <a:t>ADC – Analog to Digital Converter</a:t>
            </a:r>
          </a:p>
          <a:p>
            <a:pPr lvl="2"/>
            <a:r>
              <a:rPr lang="en-US" altLang="en-US" dirty="0" smtClean="0"/>
              <a:t>Switch to 10-meter DEMs for </a:t>
            </a:r>
            <a:r>
              <a:rPr lang="en-US" altLang="en-US" dirty="0" err="1" smtClean="0"/>
              <a:t>ortho</a:t>
            </a:r>
            <a:r>
              <a:rPr lang="en-US" altLang="en-US" dirty="0" smtClean="0"/>
              <a:t>-rectification.</a:t>
            </a:r>
          </a:p>
          <a:p>
            <a:pPr lvl="1"/>
            <a:r>
              <a:rPr lang="en-US" altLang="en-US" dirty="0" smtClean="0"/>
              <a:t>Integration of </a:t>
            </a:r>
            <a:r>
              <a:rPr lang="en-US" altLang="en-US" dirty="0" err="1" smtClean="0"/>
              <a:t>Ekinox</a:t>
            </a:r>
            <a:r>
              <a:rPr lang="en-US" altLang="en-US" dirty="0" smtClean="0"/>
              <a:t>-S INS/IMU</a:t>
            </a:r>
          </a:p>
          <a:p>
            <a:pPr lvl="3"/>
            <a:r>
              <a:rPr lang="en-US" altLang="en-US" dirty="0" smtClean="0"/>
              <a:t>INS – Inertial Navigation System</a:t>
            </a:r>
          </a:p>
          <a:p>
            <a:pPr lvl="3"/>
            <a:r>
              <a:rPr lang="en-US" altLang="en-US" dirty="0" smtClean="0"/>
              <a:t>IMU – Inertial Measurement Unit</a:t>
            </a:r>
          </a:p>
          <a:p>
            <a:pPr lvl="1"/>
            <a:r>
              <a:rPr lang="en-US" altLang="en-US" dirty="0" smtClean="0"/>
              <a:t>New mirrors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57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>
          <a:xfrm>
            <a:off x="461963" y="1041404"/>
            <a:ext cx="7772400" cy="758825"/>
          </a:xfrm>
        </p:spPr>
        <p:txBody>
          <a:bodyPr/>
          <a:lstStyle/>
          <a:p>
            <a:r>
              <a:rPr lang="en-US" altLang="en-US" sz="4000" dirty="0"/>
              <a:t>Phoenix Line Scanner</a:t>
            </a:r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>
          <a:xfrm>
            <a:off x="387090" y="2022475"/>
            <a:ext cx="7772400" cy="4114800"/>
          </a:xfrm>
        </p:spPr>
        <p:txBody>
          <a:bodyPr/>
          <a:lstStyle/>
          <a:p>
            <a:r>
              <a:rPr lang="en-US" altLang="en-US" dirty="0"/>
              <a:t>L</a:t>
            </a:r>
            <a:r>
              <a:rPr lang="en-US" altLang="en-US" dirty="0" smtClean="0"/>
              <a:t>ong term updates (proposed)</a:t>
            </a:r>
          </a:p>
          <a:p>
            <a:pPr lvl="1"/>
            <a:r>
              <a:rPr lang="en-US" altLang="en-US" dirty="0" smtClean="0"/>
              <a:t>Replace the </a:t>
            </a:r>
            <a:r>
              <a:rPr lang="en-US" altLang="en-US" dirty="0" err="1" smtClean="0"/>
              <a:t>AirCell</a:t>
            </a:r>
            <a:r>
              <a:rPr lang="en-US" altLang="en-US" dirty="0" smtClean="0"/>
              <a:t> system</a:t>
            </a:r>
          </a:p>
          <a:p>
            <a:pPr lvl="1"/>
            <a:r>
              <a:rPr lang="en-US" altLang="en-US" dirty="0" smtClean="0"/>
              <a:t>Replace current LN2-cooled detectors with </a:t>
            </a:r>
            <a:r>
              <a:rPr lang="en-US" altLang="en-US" dirty="0" err="1" smtClean="0"/>
              <a:t>cryo</a:t>
            </a:r>
            <a:r>
              <a:rPr lang="en-US" altLang="en-US" dirty="0" smtClean="0"/>
              <a:t>-cooled detectors.</a:t>
            </a:r>
          </a:p>
          <a:p>
            <a:pPr lvl="1"/>
            <a:r>
              <a:rPr lang="en-US" altLang="en-US" dirty="0" smtClean="0"/>
              <a:t>Add detectors in the SWIR bands, 2.2 </a:t>
            </a:r>
            <a:r>
              <a:rPr lang="en-US" altLang="en-US" dirty="0"/>
              <a:t>µm and </a:t>
            </a:r>
            <a:r>
              <a:rPr lang="en-US" altLang="en-US" dirty="0" smtClean="0"/>
              <a:t>2.6 µm.</a:t>
            </a:r>
          </a:p>
          <a:p>
            <a:pPr lvl="1"/>
            <a:r>
              <a:rPr lang="en-US" altLang="en-US" dirty="0" smtClean="0"/>
              <a:t>Physically shrinking the system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94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223678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Questions?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08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640080"/>
          </a:xfrm>
        </p:spPr>
        <p:txBody>
          <a:bodyPr/>
          <a:lstStyle/>
          <a:p>
            <a:r>
              <a:rPr lang="en-US" dirty="0" smtClean="0"/>
              <a:t>Phoenix Imagery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68780"/>
            <a:ext cx="3810000" cy="4114800"/>
          </a:xfrm>
        </p:spPr>
        <p:txBody>
          <a:bodyPr/>
          <a:lstStyle/>
          <a:p>
            <a:r>
              <a:rPr lang="en-US" sz="2000" dirty="0"/>
              <a:t>King Fire – CA 2014</a:t>
            </a:r>
          </a:p>
          <a:p>
            <a:pPr lvl="1"/>
            <a:r>
              <a:rPr lang="en-US" sz="1400" dirty="0"/>
              <a:t>On Sept 17 grew by 50,000+ acres making a 13 mile run to the northeast and nearly tripling in size, final size of 97,717 acres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8780"/>
            <a:ext cx="3810000" cy="4114800"/>
          </a:xfrm>
        </p:spPr>
        <p:txBody>
          <a:bodyPr/>
          <a:lstStyle/>
          <a:p>
            <a:r>
              <a:rPr lang="en-US" sz="2000" dirty="0" smtClean="0"/>
              <a:t>Tinder Fire, AZ 2018</a:t>
            </a:r>
          </a:p>
          <a:p>
            <a:pPr lvl="1"/>
            <a:r>
              <a:rPr lang="en-US" sz="1400" dirty="0" smtClean="0"/>
              <a:t>Started April 30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grew to 8,600 ac</a:t>
            </a:r>
            <a:endParaRPr lang="en-US" sz="1400" dirty="0"/>
          </a:p>
          <a:p>
            <a:pPr lvl="1"/>
            <a:r>
              <a:rPr lang="en-US" sz="1400" dirty="0" smtClean="0"/>
              <a:t>Topo and NAIP base provided for reference</a:t>
            </a:r>
            <a:endParaRPr lang="en-US" sz="14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88508"/>
            <a:ext cx="3810000" cy="396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2888508"/>
            <a:ext cx="3351326" cy="31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3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5354638" y="2927350"/>
            <a:ext cx="3567112" cy="3786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National resources are those which have national utilization, high demand, limited availability, and unique status reporting requirements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Air Tankers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 1 &amp; 2 helicopters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Lead Planes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Smokejumpers &amp; Aircraft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ANG MAFFS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Infrared Aircraft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Firehawk Support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EBF1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25450" y="1460500"/>
            <a:ext cx="7772400" cy="1530350"/>
          </a:xfrm>
        </p:spPr>
        <p:txBody>
          <a:bodyPr/>
          <a:lstStyle/>
          <a:p>
            <a:r>
              <a:rPr lang="en-US" altLang="en-US" sz="2800" dirty="0"/>
              <a:t>NIROPS aircraft are considered national resources and are dispatched from the Aircraft Desk at NICC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" y="3352800"/>
            <a:ext cx="17287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" y="5594350"/>
            <a:ext cx="17287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348042"/>
            <a:ext cx="1735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5594350"/>
            <a:ext cx="17145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>
            <a:fillRect/>
          </a:stretch>
        </p:blipFill>
        <p:spPr bwMode="auto">
          <a:xfrm>
            <a:off x="2216154" y="4414838"/>
            <a:ext cx="17430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 descr="DSC00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 b="8014"/>
          <a:stretch>
            <a:fillRect/>
          </a:stretch>
        </p:blipFill>
        <p:spPr bwMode="auto">
          <a:xfrm>
            <a:off x="250829" y="4414838"/>
            <a:ext cx="180657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59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3667"/>
            <a:ext cx="7772400" cy="80803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Aircraft:  </a:t>
            </a:r>
            <a:r>
              <a:rPr lang="en-US" altLang="en-US" sz="2400" dirty="0"/>
              <a:t>Main function: IR use from April-November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2171700"/>
            <a:ext cx="3814762" cy="4114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N144Z Cessna Citation Bravo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N149Z Beechcraft 200 Super King Air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>
            <a:fillRect/>
          </a:stretch>
        </p:blipFill>
        <p:spPr bwMode="auto">
          <a:xfrm>
            <a:off x="1116017" y="4306892"/>
            <a:ext cx="33496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3" descr="DSC00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 b="8014"/>
          <a:stretch>
            <a:fillRect/>
          </a:stretch>
        </p:blipFill>
        <p:spPr>
          <a:xfrm>
            <a:off x="1116013" y="1881192"/>
            <a:ext cx="3313112" cy="2185987"/>
          </a:xfrm>
        </p:spPr>
      </p:pic>
    </p:spTree>
    <p:extLst>
      <p:ext uri="{BB962C8B-B14F-4D97-AF65-F5344CB8AC3E}">
        <p14:creationId xmlns:p14="http://schemas.microsoft.com/office/powerpoint/2010/main" val="400794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3456"/>
            <a:ext cx="7772400" cy="774826"/>
          </a:xfrm>
        </p:spPr>
        <p:txBody>
          <a:bodyPr/>
          <a:lstStyle/>
          <a:p>
            <a:pPr eaLnBrk="1" hangingPunct="1"/>
            <a:r>
              <a:rPr lang="en-US" altLang="en-US" sz="3600" u="sng" dirty="0" smtClean="0"/>
              <a:t>WHY IR LINE SCANNERS?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Cover extremely  large areas in a very short period of time</a:t>
            </a:r>
          </a:p>
          <a:p>
            <a:pPr eaLnBrk="1" hangingPunct="1"/>
            <a:r>
              <a:rPr lang="en-US" altLang="en-US" sz="2800" dirty="0"/>
              <a:t>Line scanners are extremely accurate (depending on processing system +/- 1 meter)</a:t>
            </a:r>
          </a:p>
          <a:p>
            <a:pPr eaLnBrk="1" hangingPunct="1"/>
            <a:r>
              <a:rPr lang="en-US" altLang="en-US" sz="2800" dirty="0"/>
              <a:t>Can detect very small fires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(While simultaneously)</a:t>
            </a:r>
          </a:p>
          <a:p>
            <a:pPr eaLnBrk="1" hangingPunct="1"/>
            <a:r>
              <a:rPr lang="en-US" altLang="en-US" sz="2800" dirty="0"/>
              <a:t>Mapping very large areas </a:t>
            </a:r>
          </a:p>
          <a:p>
            <a:pPr eaLnBrk="1" hangingPunct="1"/>
            <a:r>
              <a:rPr lang="en-US" altLang="en-US" sz="2800" dirty="0"/>
              <a:t>Timely delivery</a:t>
            </a:r>
          </a:p>
        </p:txBody>
      </p:sp>
    </p:spTree>
    <p:extLst>
      <p:ext uri="{BB962C8B-B14F-4D97-AF65-F5344CB8AC3E}">
        <p14:creationId xmlns:p14="http://schemas.microsoft.com/office/powerpoint/2010/main" val="336204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79" y="776660"/>
            <a:ext cx="7772400" cy="8667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PHOENIX System Specifications</a:t>
            </a:r>
          </a:p>
        </p:txBody>
      </p:sp>
      <p:pic>
        <p:nvPicPr>
          <p:cNvPr id="64515" name="Picture 3" descr="mb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7" y="4261221"/>
            <a:ext cx="2916383" cy="25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707" y="1894851"/>
            <a:ext cx="7219348" cy="43818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Two channel thermal IR line scanner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3-5 </a:t>
            </a:r>
            <a:r>
              <a:rPr lang="el-GR" altLang="en-US" sz="2400" dirty="0">
                <a:cs typeface="Arial" panose="020B0604020202020204" pitchFamily="34" charset="0"/>
              </a:rPr>
              <a:t>μ</a:t>
            </a:r>
            <a:r>
              <a:rPr lang="en-US" altLang="en-US" sz="2400" dirty="0"/>
              <a:t>m band for intense heat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8-12 </a:t>
            </a:r>
            <a:r>
              <a:rPr lang="el-GR" altLang="en-US" sz="2400" dirty="0">
                <a:cs typeface="Arial" panose="020B0604020202020204" pitchFamily="34" charset="0"/>
              </a:rPr>
              <a:t>μ</a:t>
            </a:r>
            <a:r>
              <a:rPr lang="en-US" altLang="en-US" sz="2400" dirty="0"/>
              <a:t>m band for background terrain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1.25 milliradian IFOV – 3.8 meter (12.5 Feet) pixel at nadir, 10,000 feet AGL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120</a:t>
            </a:r>
            <a:r>
              <a:rPr lang="en-US" altLang="en-US" sz="2400" b="1" baseline="30000" dirty="0"/>
              <a:t>0</a:t>
            </a:r>
            <a:r>
              <a:rPr lang="en-US" altLang="en-US" sz="2400" dirty="0"/>
              <a:t> FOV – 6.55 mile swath at 10,000 feet AGL (with at least 2 mile overlap between runs)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256 gray scale (256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pixel is colored red)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1680 pixels per scan 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200 </a:t>
            </a:r>
            <a:r>
              <a:rPr lang="en-US" altLang="en-US" sz="2400" dirty="0"/>
              <a:t>scan lines per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Time listed on imagery is ALWAYS Mountain (Boise).</a:t>
            </a:r>
          </a:p>
        </p:txBody>
      </p:sp>
    </p:spTree>
    <p:extLst>
      <p:ext uri="{BB962C8B-B14F-4D97-AF65-F5344CB8AC3E}">
        <p14:creationId xmlns:p14="http://schemas.microsoft.com/office/powerpoint/2010/main" val="374184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795713"/>
            <a:ext cx="4783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28704"/>
            <a:ext cx="7772400" cy="67151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AIRCELL System</a:t>
            </a:r>
          </a:p>
        </p:txBody>
      </p:sp>
      <p:sp>
        <p:nvSpPr>
          <p:cNvPr id="60420" name="Content Placeholder 7"/>
          <p:cNvSpPr>
            <a:spLocks noGrp="1"/>
          </p:cNvSpPr>
          <p:nvPr>
            <p:ph idx="1"/>
          </p:nvPr>
        </p:nvSpPr>
        <p:spPr>
          <a:xfrm>
            <a:off x="488954" y="1697038"/>
            <a:ext cx="8240713" cy="4114800"/>
          </a:xfrm>
        </p:spPr>
        <p:txBody>
          <a:bodyPr/>
          <a:lstStyle/>
          <a:p>
            <a:pPr lvl="1"/>
            <a:r>
              <a:rPr lang="en-US" altLang="en-US" sz="2000" dirty="0">
                <a:solidFill>
                  <a:srgbClr val="003300"/>
                </a:solidFill>
              </a:rPr>
              <a:t>Imagery delivered to NIFC ftp site via AIRCELL system</a:t>
            </a:r>
          </a:p>
          <a:p>
            <a:pPr lvl="1"/>
            <a:r>
              <a:rPr lang="en-US" altLang="en-US" sz="2000" dirty="0">
                <a:solidFill>
                  <a:srgbClr val="003300"/>
                </a:solidFill>
              </a:rPr>
              <a:t>AirCell is the company that provides in-flight Internet for commercial airlines (“GoGo”).</a:t>
            </a:r>
          </a:p>
          <a:p>
            <a:pPr lvl="1"/>
            <a:r>
              <a:rPr lang="en-US" altLang="en-US" sz="2000" dirty="0">
                <a:solidFill>
                  <a:srgbClr val="003300"/>
                </a:solidFill>
              </a:rPr>
              <a:t>N149Z and N144Z have the business aviation systems; a Wi-Fi hotspot in the sky</a:t>
            </a:r>
          </a:p>
          <a:p>
            <a:pPr lvl="1"/>
            <a:r>
              <a:rPr lang="en-US" altLang="en-US" sz="2000" dirty="0">
                <a:solidFill>
                  <a:srgbClr val="003300"/>
                </a:solidFill>
              </a:rPr>
              <a:t>FreeArc compressed archive (.exe)</a:t>
            </a:r>
          </a:p>
          <a:p>
            <a:pPr lvl="1"/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grpSp>
        <p:nvGrpSpPr>
          <p:cNvPr id="60421" name="Group 6"/>
          <p:cNvGrpSpPr>
            <a:grpSpLocks/>
          </p:cNvGrpSpPr>
          <p:nvPr/>
        </p:nvGrpSpPr>
        <p:grpSpPr bwMode="auto">
          <a:xfrm>
            <a:off x="6924679" y="5391154"/>
            <a:ext cx="1535113" cy="841375"/>
            <a:chOff x="4426" y="3255"/>
            <a:chExt cx="1219" cy="743"/>
          </a:xfrm>
        </p:grpSpPr>
        <p:sp>
          <p:nvSpPr>
            <p:cNvPr id="60424" name="AutoShape 4"/>
            <p:cNvSpPr>
              <a:spLocks noChangeArrowheads="1"/>
            </p:cNvSpPr>
            <p:nvPr/>
          </p:nvSpPr>
          <p:spPr bwMode="auto">
            <a:xfrm>
              <a:off x="4426" y="3255"/>
              <a:ext cx="1171" cy="743"/>
            </a:xfrm>
            <a:prstGeom prst="flowChartMagneticDisk">
              <a:avLst/>
            </a:prstGeom>
            <a:solidFill>
              <a:srgbClr val="FFCC99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Blip>
                  <a:blip r:embed="rId5"/>
                </a:buBlip>
                <a:defRPr sz="28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600" dirty="0">
                <a:solidFill>
                  <a:srgbClr val="3A585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4229" name="Text Box 5"/>
            <p:cNvSpPr txBox="1">
              <a:spLocks noChangeArrowheads="1"/>
            </p:cNvSpPr>
            <p:nvPr/>
          </p:nvSpPr>
          <p:spPr bwMode="auto">
            <a:xfrm>
              <a:off x="4480" y="3464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NIFC ftp site</a:t>
              </a:r>
              <a:endPara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60422" name="Picture 8" descr="MCj043980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3971">
            <a:off x="7239000" y="4051300"/>
            <a:ext cx="125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56" y="4100513"/>
            <a:ext cx="2844564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6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871542"/>
            <a:ext cx="7772400" cy="75088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PHOENIX System Installation – N144Z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2" y="1538063"/>
            <a:ext cx="3783477" cy="2837607"/>
          </a:xfrm>
        </p:spPr>
      </p:pic>
      <p:pic>
        <p:nvPicPr>
          <p:cNvPr id="665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" y="3775730"/>
            <a:ext cx="3731403" cy="2798552"/>
          </a:xfrm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9997" y="3758665"/>
            <a:ext cx="2799184" cy="3399486"/>
          </a:xfrm>
        </p:spPr>
      </p:pic>
      <p:pic>
        <p:nvPicPr>
          <p:cNvPr id="66566" name="Picture 6" descr="n144z_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1" y="1622429"/>
            <a:ext cx="3878625" cy="19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4125" y="685596"/>
            <a:ext cx="7772400" cy="773113"/>
          </a:xfrm>
        </p:spPr>
        <p:txBody>
          <a:bodyPr/>
          <a:lstStyle/>
          <a:p>
            <a:pPr algn="ctr"/>
            <a:r>
              <a:rPr lang="en-US" altLang="en-US" sz="4000" dirty="0"/>
              <a:t>NIROPS History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74638" y="1458706"/>
            <a:ext cx="7859712" cy="5275380"/>
          </a:xfrm>
        </p:spPr>
        <p:txBody>
          <a:bodyPr/>
          <a:lstStyle/>
          <a:p>
            <a:r>
              <a:rPr lang="en-US" altLang="en-US" sz="2000" dirty="0"/>
              <a:t>1964 – Research begins with DoD, Civil Air Patrol, NASA, USFS</a:t>
            </a:r>
          </a:p>
          <a:p>
            <a:r>
              <a:rPr lang="en-US" altLang="en-US" sz="2000" dirty="0"/>
              <a:t>1969  –  First full system deployment</a:t>
            </a:r>
          </a:p>
          <a:p>
            <a:r>
              <a:rPr lang="en-US" altLang="en-US" sz="2000" b="1" dirty="0"/>
              <a:t>Deliverable Products: </a:t>
            </a:r>
          </a:p>
          <a:p>
            <a:r>
              <a:rPr lang="en-US" altLang="en-US" sz="2000" dirty="0"/>
              <a:t>1969-1972  –  “stitched” Polaroids</a:t>
            </a:r>
          </a:p>
          <a:p>
            <a:r>
              <a:rPr lang="en-US" altLang="en-US" sz="2000" dirty="0"/>
              <a:t>1972-1993  –  5” continuous dry silver film</a:t>
            </a:r>
          </a:p>
          <a:p>
            <a:r>
              <a:rPr lang="en-US" altLang="en-US" sz="2000" dirty="0"/>
              <a:t>1993-2005  –  8½” continuous thermal paper</a:t>
            </a:r>
          </a:p>
          <a:p>
            <a:r>
              <a:rPr lang="en-US" altLang="en-US" sz="2000" dirty="0"/>
              <a:t>2004-present  –  orthorectified imagery in GeoTiff format</a:t>
            </a:r>
          </a:p>
          <a:p>
            <a:r>
              <a:rPr lang="en-US" altLang="en-US" sz="2000" b="1" dirty="0"/>
              <a:t>Delivery Methods: </a:t>
            </a:r>
          </a:p>
          <a:p>
            <a:r>
              <a:rPr lang="en-US" altLang="en-US" sz="2000" dirty="0"/>
              <a:t>1969 - 2005 –  hand delivered/drop tubes</a:t>
            </a:r>
          </a:p>
          <a:p>
            <a:r>
              <a:rPr lang="en-US" altLang="en-US" sz="2000" dirty="0"/>
              <a:t>1996 - 2003  –  hand delivered imagery/drop tubes</a:t>
            </a:r>
          </a:p>
          <a:p>
            <a:r>
              <a:rPr lang="en-US" altLang="en-US" sz="2000" dirty="0"/>
              <a:t>2004 – 2005	 - ground </a:t>
            </a:r>
            <a:r>
              <a:rPr lang="en-US" altLang="en-US" sz="2000" dirty="0" err="1"/>
              <a:t>ortho</a:t>
            </a:r>
            <a:r>
              <a:rPr lang="en-US" altLang="en-US" sz="2000" dirty="0"/>
              <a:t> processing</a:t>
            </a:r>
          </a:p>
          <a:p>
            <a:r>
              <a:rPr lang="en-US" altLang="en-US" sz="2000" dirty="0"/>
              <a:t>2006 - 2008  –  Ortho files uploaded to ftp site (“land and upload”)</a:t>
            </a:r>
          </a:p>
          <a:p>
            <a:r>
              <a:rPr lang="en-US" altLang="en-US" sz="2000" dirty="0"/>
              <a:t>2009-present  –  AirCell to ftp site</a:t>
            </a:r>
          </a:p>
        </p:txBody>
      </p:sp>
    </p:spTree>
    <p:extLst>
      <p:ext uri="{BB962C8B-B14F-4D97-AF65-F5344CB8AC3E}">
        <p14:creationId xmlns:p14="http://schemas.microsoft.com/office/powerpoint/2010/main" val="299591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062038" y="925513"/>
            <a:ext cx="7772400" cy="684212"/>
          </a:xfrm>
        </p:spPr>
        <p:txBody>
          <a:bodyPr/>
          <a:lstStyle/>
          <a:p>
            <a:pPr algn="ctr"/>
            <a:r>
              <a:rPr lang="en-US" altLang="en-US" sz="3600" dirty="0"/>
              <a:t>IR Data delivered from plane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9" y="1703388"/>
            <a:ext cx="3376613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690692"/>
            <a:ext cx="33972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" y="946150"/>
            <a:ext cx="1184275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Box 2"/>
          <p:cNvSpPr txBox="1">
            <a:spLocks noChangeArrowheads="1"/>
          </p:cNvSpPr>
          <p:nvPr/>
        </p:nvSpPr>
        <p:spPr bwMode="auto">
          <a:xfrm>
            <a:off x="1778000" y="6143625"/>
            <a:ext cx="4021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A585A"/>
                </a:solidFill>
                <a:latin typeface="Times New Roman" panose="02020603050405020304" pitchFamily="18" charset="0"/>
              </a:rPr>
              <a:t>Waldo Canyon Fire June 25, 2012,  2253 hrs</a:t>
            </a:r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6238879" y="5554663"/>
            <a:ext cx="251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Orthocorrected color tiff</a:t>
            </a:r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1646242" y="5541963"/>
            <a:ext cx="329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Orthocorrected tiff w/ fire detects</a:t>
            </a: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153988" y="5497517"/>
            <a:ext cx="1122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“raw” tiff</a:t>
            </a:r>
          </a:p>
        </p:txBody>
      </p:sp>
    </p:spTree>
    <p:extLst>
      <p:ext uri="{BB962C8B-B14F-4D97-AF65-F5344CB8AC3E}">
        <p14:creationId xmlns:p14="http://schemas.microsoft.com/office/powerpoint/2010/main" val="18897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1238</Words>
  <Application>Microsoft Office PowerPoint</Application>
  <PresentationFormat>On-screen Show (4:3)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Topo</vt:lpstr>
      <vt:lpstr>1_Topo</vt:lpstr>
      <vt:lpstr>2_Topo</vt:lpstr>
      <vt:lpstr>3_Topo</vt:lpstr>
      <vt:lpstr>4_Topo</vt:lpstr>
      <vt:lpstr>5_Topo</vt:lpstr>
      <vt:lpstr>6_Topo</vt:lpstr>
      <vt:lpstr>7_Topo</vt:lpstr>
      <vt:lpstr>8_Topo</vt:lpstr>
      <vt:lpstr>9_Topo</vt:lpstr>
      <vt:lpstr>10_Topo</vt:lpstr>
      <vt:lpstr>14_Topo</vt:lpstr>
      <vt:lpstr>15_Topo</vt:lpstr>
      <vt:lpstr>PowerPoint Presentation</vt:lpstr>
      <vt:lpstr>PowerPoint Presentation</vt:lpstr>
      <vt:lpstr>Aircraft:  Main function: IR use from April-November </vt:lpstr>
      <vt:lpstr>WHY IR LINE SCANNERS?</vt:lpstr>
      <vt:lpstr>PHOENIX System Specifications</vt:lpstr>
      <vt:lpstr>AIRCELL System</vt:lpstr>
      <vt:lpstr>PHOENIX System Installation – N144Z</vt:lpstr>
      <vt:lpstr>NIROPS History</vt:lpstr>
      <vt:lpstr>IR Data delivered from plane</vt:lpstr>
      <vt:lpstr>IR Data delivered from plane (con’t)</vt:lpstr>
      <vt:lpstr>Some Points To Remember About Phoenix Imagery</vt:lpstr>
      <vt:lpstr>Phoenix Line Scanner</vt:lpstr>
      <vt:lpstr>Phoenix Line Scanner (con’t)</vt:lpstr>
      <vt:lpstr>Phoenix Line Scanner Ops Diagram</vt:lpstr>
      <vt:lpstr>N149Z Phoenix Sensitivity Tests 2015</vt:lpstr>
      <vt:lpstr>Phoenix Line Scanner</vt:lpstr>
      <vt:lpstr>Phoenix Line Scanner</vt:lpstr>
      <vt:lpstr>Questions?</vt:lpstr>
      <vt:lpstr>Phoenix Imagery Examples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Woodrow -FS</dc:creator>
  <cp:lastModifiedBy>Johnson, Jan V -FS</cp:lastModifiedBy>
  <cp:revision>67</cp:revision>
  <cp:lastPrinted>2017-03-13T21:22:32Z</cp:lastPrinted>
  <dcterms:created xsi:type="dcterms:W3CDTF">2016-10-26T13:46:14Z</dcterms:created>
  <dcterms:modified xsi:type="dcterms:W3CDTF">2019-03-06T15:54:03Z</dcterms:modified>
</cp:coreProperties>
</file>