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1"/>
  </p:notesMasterIdLst>
  <p:handoutMasterIdLst>
    <p:handoutMasterId r:id="rId62"/>
  </p:handoutMasterIdLst>
  <p:sldIdLst>
    <p:sldId id="266" r:id="rId2"/>
    <p:sldId id="257" r:id="rId3"/>
    <p:sldId id="258" r:id="rId4"/>
    <p:sldId id="302" r:id="rId5"/>
    <p:sldId id="259" r:id="rId6"/>
    <p:sldId id="260" r:id="rId7"/>
    <p:sldId id="261" r:id="rId8"/>
    <p:sldId id="262" r:id="rId9"/>
    <p:sldId id="299" r:id="rId10"/>
    <p:sldId id="300" r:id="rId11"/>
    <p:sldId id="265" r:id="rId12"/>
    <p:sldId id="328" r:id="rId13"/>
    <p:sldId id="268" r:id="rId14"/>
    <p:sldId id="270" r:id="rId15"/>
    <p:sldId id="256" r:id="rId16"/>
    <p:sldId id="304" r:id="rId17"/>
    <p:sldId id="272" r:id="rId18"/>
    <p:sldId id="273" r:id="rId19"/>
    <p:sldId id="274" r:id="rId20"/>
    <p:sldId id="305" r:id="rId21"/>
    <p:sldId id="306" r:id="rId22"/>
    <p:sldId id="275" r:id="rId23"/>
    <p:sldId id="307" r:id="rId24"/>
    <p:sldId id="318" r:id="rId25"/>
    <p:sldId id="319" r:id="rId26"/>
    <p:sldId id="317" r:id="rId27"/>
    <p:sldId id="287" r:id="rId28"/>
    <p:sldId id="280" r:id="rId29"/>
    <p:sldId id="288" r:id="rId30"/>
    <p:sldId id="289" r:id="rId31"/>
    <p:sldId id="290" r:id="rId32"/>
    <p:sldId id="291" r:id="rId33"/>
    <p:sldId id="292" r:id="rId34"/>
    <p:sldId id="293" r:id="rId35"/>
    <p:sldId id="324" r:id="rId36"/>
    <p:sldId id="325" r:id="rId37"/>
    <p:sldId id="326" r:id="rId38"/>
    <p:sldId id="327" r:id="rId39"/>
    <p:sldId id="320" r:id="rId40"/>
    <p:sldId id="321" r:id="rId41"/>
    <p:sldId id="322" r:id="rId42"/>
    <p:sldId id="281" r:id="rId43"/>
    <p:sldId id="282" r:id="rId44"/>
    <p:sldId id="315" r:id="rId45"/>
    <p:sldId id="283" r:id="rId46"/>
    <p:sldId id="316" r:id="rId47"/>
    <p:sldId id="284" r:id="rId48"/>
    <p:sldId id="312" r:id="rId49"/>
    <p:sldId id="311" r:id="rId50"/>
    <p:sldId id="286" r:id="rId51"/>
    <p:sldId id="314" r:id="rId52"/>
    <p:sldId id="313" r:id="rId53"/>
    <p:sldId id="285" r:id="rId54"/>
    <p:sldId id="310" r:id="rId55"/>
    <p:sldId id="309" r:id="rId56"/>
    <p:sldId id="308" r:id="rId57"/>
    <p:sldId id="329" r:id="rId58"/>
    <p:sldId id="296" r:id="rId59"/>
    <p:sldId id="301" r:id="rId6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8F6"/>
    <a:srgbClr val="949D84"/>
    <a:srgbClr val="7E9E82"/>
    <a:srgbClr val="CCFF99"/>
    <a:srgbClr val="BDFFBD"/>
    <a:srgbClr val="FFFF00"/>
    <a:srgbClr val="FF0000"/>
    <a:srgbClr val="DEF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7" autoAdjust="0"/>
    <p:restoredTop sz="82872" autoAdjust="0"/>
  </p:normalViewPr>
  <p:slideViewPr>
    <p:cSldViewPr>
      <p:cViewPr varScale="1">
        <p:scale>
          <a:sx n="96" d="100"/>
          <a:sy n="96" d="100"/>
        </p:scale>
        <p:origin x="21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98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ilmorsa3ds1\sa\users\rherrin\My%20Documents\Incident%20Managem't\Infrared\S433%20Sacramento%202010\Pixel%20Color%20Ramp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Phoenix</a:t>
            </a:r>
            <a:r>
              <a:rPr lang="en-US" sz="2400" baseline="0" dirty="0">
                <a:solidFill>
                  <a:schemeClr val="accent6">
                    <a:lumMod val="50000"/>
                  </a:schemeClr>
                </a:solidFill>
              </a:rPr>
              <a:t> Pixel Color Ramp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Pixel</c:v>
          </c:tx>
          <c:spPr>
            <a:ln>
              <a:solidFill>
                <a:schemeClr val="accent6">
                  <a:lumMod val="5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ysClr val="windowText" lastClr="000000">
                  <a:alpha val="0"/>
                </a:sys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ysClr val="windowText" lastClr="000000">
                  <a:alpha val="7000"/>
                </a:sys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ysClr val="windowText" lastClr="000000">
                  <a:alpha val="14000"/>
                </a:sys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ysClr val="windowText" lastClr="000000">
                  <a:alpha val="20000"/>
                </a:sys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ysClr val="windowText" lastClr="000000">
                  <a:alpha val="27000"/>
                </a:sys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ysClr val="windowText" lastClr="000000">
                  <a:alpha val="34000"/>
                </a:sys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ysClr val="windowText" lastClr="000000">
                  <a:alpha val="40000"/>
                </a:sys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dPt>
          <c:dPt>
            <c:idx val="7"/>
            <c:invertIfNegative val="0"/>
            <c:bubble3D val="0"/>
            <c:spPr>
              <a:solidFill>
                <a:sysClr val="windowText" lastClr="000000">
                  <a:alpha val="47000"/>
                </a:sys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ysClr val="windowText" lastClr="000000">
                  <a:alpha val="54000"/>
                </a:sys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dPt>
          <c:dPt>
            <c:idx val="9"/>
            <c:invertIfNegative val="0"/>
            <c:bubble3D val="0"/>
            <c:spPr>
              <a:solidFill>
                <a:sysClr val="windowText" lastClr="000000">
                  <a:alpha val="60000"/>
                </a:sys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dPt>
          <c:dPt>
            <c:idx val="10"/>
            <c:invertIfNegative val="0"/>
            <c:bubble3D val="0"/>
            <c:spPr>
              <a:solidFill>
                <a:sysClr val="windowText" lastClr="000000">
                  <a:alpha val="67000"/>
                </a:sys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dPt>
          <c:dPt>
            <c:idx val="11"/>
            <c:invertIfNegative val="0"/>
            <c:bubble3D val="0"/>
            <c:spPr>
              <a:solidFill>
                <a:sysClr val="windowText" lastClr="000000">
                  <a:alpha val="73000"/>
                </a:sys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dPt>
          <c:dPt>
            <c:idx val="12"/>
            <c:invertIfNegative val="0"/>
            <c:bubble3D val="0"/>
            <c:spPr>
              <a:solidFill>
                <a:sysClr val="windowText" lastClr="000000">
                  <a:alpha val="80000"/>
                </a:sys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dPt>
          <c:dPt>
            <c:idx val="13"/>
            <c:invertIfNegative val="0"/>
            <c:bubble3D val="0"/>
            <c:spPr>
              <a:solidFill>
                <a:sysClr val="windowText" lastClr="000000">
                  <a:alpha val="87000"/>
                </a:sys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dPt>
          <c:dPt>
            <c:idx val="14"/>
            <c:invertIfNegative val="0"/>
            <c:bubble3D val="0"/>
            <c:spPr>
              <a:solidFill>
                <a:sysClr val="windowText" lastClr="000000">
                  <a:alpha val="99000"/>
                </a:sys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dPt>
          <c:dPt>
            <c:idx val="15"/>
            <c:invertIfNegative val="0"/>
            <c:bubble3D val="0"/>
            <c:spPr>
              <a:solidFill>
                <a:schemeClr val="bg2"/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dPt>
          <c:dPt>
            <c:idx val="16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dPt>
          <c:cat>
            <c:numRef>
              <c:f>Sheet1!$A$2:$A$18</c:f>
              <c:numCache>
                <c:formatCode>General</c:formatCode>
                <c:ptCount val="17"/>
                <c:pt idx="0">
                  <c:v>0</c:v>
                </c:pt>
                <c:pt idx="1">
                  <c:v>17</c:v>
                </c:pt>
                <c:pt idx="2">
                  <c:v>34</c:v>
                </c:pt>
                <c:pt idx="3">
                  <c:v>51</c:v>
                </c:pt>
                <c:pt idx="4">
                  <c:v>68</c:v>
                </c:pt>
                <c:pt idx="5">
                  <c:v>85</c:v>
                </c:pt>
                <c:pt idx="6">
                  <c:v>102</c:v>
                </c:pt>
                <c:pt idx="7">
                  <c:v>119</c:v>
                </c:pt>
                <c:pt idx="8">
                  <c:v>136</c:v>
                </c:pt>
                <c:pt idx="9">
                  <c:v>153</c:v>
                </c:pt>
                <c:pt idx="10">
                  <c:v>170</c:v>
                </c:pt>
                <c:pt idx="11">
                  <c:v>187</c:v>
                </c:pt>
                <c:pt idx="12">
                  <c:v>204</c:v>
                </c:pt>
                <c:pt idx="13">
                  <c:v>221</c:v>
                </c:pt>
                <c:pt idx="14">
                  <c:v>238</c:v>
                </c:pt>
                <c:pt idx="15">
                  <c:v>254</c:v>
                </c:pt>
                <c:pt idx="16">
                  <c:v>255</c:v>
                </c:pt>
              </c:numCache>
            </c:numRef>
          </c:cat>
          <c:val>
            <c:numRef>
              <c:f>Sheet1!$B$2:$B$18</c:f>
              <c:numCache>
                <c:formatCode>0%</c:formatCode>
                <c:ptCount val="17"/>
                <c:pt idx="0">
                  <c:v>0</c:v>
                </c:pt>
                <c:pt idx="1">
                  <c:v>6.6406250000000111E-2</c:v>
                </c:pt>
                <c:pt idx="2">
                  <c:v>0.1328125</c:v>
                </c:pt>
                <c:pt idx="3">
                  <c:v>0.19921875000000042</c:v>
                </c:pt>
                <c:pt idx="4">
                  <c:v>0.265625</c:v>
                </c:pt>
                <c:pt idx="5">
                  <c:v>0.33203125</c:v>
                </c:pt>
                <c:pt idx="6">
                  <c:v>0.3984375000000005</c:v>
                </c:pt>
                <c:pt idx="7">
                  <c:v>0.46484375</c:v>
                </c:pt>
                <c:pt idx="8">
                  <c:v>0.53125</c:v>
                </c:pt>
                <c:pt idx="9">
                  <c:v>0.59765625000000056</c:v>
                </c:pt>
                <c:pt idx="10">
                  <c:v>0.6640625</c:v>
                </c:pt>
                <c:pt idx="11">
                  <c:v>0.73046875</c:v>
                </c:pt>
                <c:pt idx="12">
                  <c:v>0.79687500000000111</c:v>
                </c:pt>
                <c:pt idx="13">
                  <c:v>0.86328125000000111</c:v>
                </c:pt>
                <c:pt idx="14">
                  <c:v>0.9296875</c:v>
                </c:pt>
                <c:pt idx="15">
                  <c:v>0.99218749999999956</c:v>
                </c:pt>
                <c:pt idx="16">
                  <c:v>0.99609375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304767248"/>
        <c:axId val="304773128"/>
      </c:barChart>
      <c:catAx>
        <c:axId val="30476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aseline="0">
                <a:solidFill>
                  <a:schemeClr val="accent6">
                    <a:lumMod val="50000"/>
                  </a:schemeClr>
                </a:solidFill>
              </a:defRPr>
            </a:pPr>
            <a:endParaRPr lang="en-US"/>
          </a:p>
        </c:txPr>
        <c:crossAx val="304773128"/>
        <c:crosses val="autoZero"/>
        <c:auto val="0"/>
        <c:lblAlgn val="ctr"/>
        <c:lblOffset val="100"/>
        <c:noMultiLvlLbl val="0"/>
      </c:catAx>
      <c:valAx>
        <c:axId val="304773128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accent6">
                  <a:lumMod val="7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2000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r>
                  <a:rPr lang="en-US" sz="2000">
                    <a:solidFill>
                      <a:schemeClr val="accent6">
                        <a:lumMod val="50000"/>
                      </a:schemeClr>
                    </a:solidFill>
                  </a:rPr>
                  <a:t>Relative Heat Level</a:t>
                </a:r>
              </a:p>
            </c:rich>
          </c:tx>
          <c:layout/>
          <c:overlay val="0"/>
        </c:title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1800">
                <a:solidFill>
                  <a:schemeClr val="accent6">
                    <a:lumMod val="50000"/>
                  </a:schemeClr>
                </a:solidFill>
              </a:defRPr>
            </a:pPr>
            <a:endParaRPr lang="en-US"/>
          </a:p>
        </c:txPr>
        <c:crossAx val="304767248"/>
        <c:crosses val="autoZero"/>
        <c:crossBetween val="between"/>
      </c:valAx>
      <c:spPr>
        <a:solidFill>
          <a:srgbClr val="F7F8F6"/>
        </a:solidFill>
      </c:spPr>
    </c:plotArea>
    <c:plotVisOnly val="1"/>
    <c:dispBlanksAs val="gap"/>
    <c:showDLblsOverMax val="0"/>
  </c:chart>
  <c:spPr>
    <a:gradFill>
      <a:gsLst>
        <a:gs pos="0">
          <a:srgbClr val="949D84"/>
        </a:gs>
        <a:gs pos="50000">
          <a:srgbClr val="C3CEAE"/>
        </a:gs>
        <a:gs pos="100000">
          <a:srgbClr val="949D84"/>
        </a:gs>
      </a:gsLst>
      <a:lin ang="2700000" scaled="1"/>
    </a:gradFill>
    <a:effectLst>
      <a:outerShdw blurRad="50800" dist="38100" dir="2700000" algn="tl" rotWithShape="0">
        <a:prstClr val="black">
          <a:alpha val="40000"/>
        </a:prstClr>
      </a:outerShdw>
    </a:effectLst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EE26B-DEEE-4C58-9036-B82F4538FB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004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265D282-63BC-4D73-9F25-90DCA50E96B8}" type="datetimeFigureOut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5B23667-253D-4C37-B5D2-AE3C69D57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679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7B1F68-8702-439A-A086-DE6001536CAA}" type="slidenum">
              <a:rPr lang="en-US" smtClean="0"/>
              <a:pPr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21797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AE3F1F-4503-4129-A9DC-E132C9B2366C}" type="slidenum">
              <a:rPr lang="en-US" smtClean="0"/>
              <a:pPr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53240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84B6BE-DECF-44E5-89C4-82C1257735A0}" type="slidenum">
              <a:rPr lang="en-US" smtClean="0"/>
              <a:pPr/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99762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C18D70-7893-4940-978F-005FB76F70CC}" type="slidenum">
              <a:rPr lang="en-US" smtClean="0"/>
              <a:pPr/>
              <a:t>13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70433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4145280" y="9122807"/>
            <a:ext cx="3169920" cy="47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1" tIns="48325" rIns="96651" bIns="48325" anchor="b"/>
          <a:lstStyle/>
          <a:p>
            <a:pPr algn="r"/>
            <a:fld id="{247EC590-E6BB-4508-8562-DCB3AC0CFD1F}" type="slidenum">
              <a:rPr lang="en-US" sz="1300">
                <a:solidFill>
                  <a:schemeClr val="tx1"/>
                </a:solidFill>
                <a:latin typeface="Arial" charset="0"/>
              </a:rPr>
              <a:pPr algn="r"/>
              <a:t>14</a:t>
            </a:fld>
            <a:endParaRPr lang="en-US" sz="13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18874"/>
          </a:xfrm>
          <a:noFill/>
          <a:ln/>
        </p:spPr>
        <p:txBody>
          <a:bodyPr lIns="96651" tIns="48325" rIns="96651" bIns="48325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7252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FC1C59-8444-44C4-830B-7CCD2FA6DEBB}" type="slidenum">
              <a:rPr lang="en-US" smtClean="0"/>
              <a:pPr/>
              <a:t>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37910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Identifying features on both IR</a:t>
            </a:r>
            <a:r>
              <a:rPr lang="en-US" baseline="0" dirty="0" smtClean="0"/>
              <a:t> imagery and color imagery</a:t>
            </a:r>
            <a:endParaRPr lang="en-US" dirty="0" smtClean="0"/>
          </a:p>
          <a:p>
            <a:r>
              <a:rPr lang="en-US" dirty="0" smtClean="0"/>
              <a:t>Reservoir</a:t>
            </a:r>
          </a:p>
          <a:p>
            <a:r>
              <a:rPr lang="en-US" dirty="0" smtClean="0"/>
              <a:t>Dam</a:t>
            </a:r>
          </a:p>
          <a:p>
            <a:r>
              <a:rPr lang="en-US" dirty="0" smtClean="0"/>
              <a:t>Raceway</a:t>
            </a:r>
            <a:r>
              <a:rPr lang="en-US" baseline="0" dirty="0" smtClean="0"/>
              <a:t> or Spillway</a:t>
            </a:r>
          </a:p>
          <a:p>
            <a:r>
              <a:rPr lang="en-US" baseline="0" dirty="0" smtClean="0"/>
              <a:t>Roads</a:t>
            </a:r>
          </a:p>
          <a:p>
            <a:r>
              <a:rPr lang="en-US" baseline="0" dirty="0" smtClean="0"/>
              <a:t>River</a:t>
            </a:r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8B1E4A-1F39-4CE4-B8FE-603A41711FE8}" type="slidenum">
              <a:rPr lang="en-US" smtClean="0"/>
              <a:pPr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52173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Lonesome Fire Complex near Prospect  in SW Oregon.  Compare features visible in both imagery &amp; photo.  Ask students about features circled in red, (hot rocks and clouds).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DF8A66-CA82-4820-A154-F3263B29C45A}" type="slidenum">
              <a:rPr lang="en-US" smtClean="0"/>
              <a:pPr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58286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Compare features in both imagery and photo.  Ski area, urban areas, forested north slopes &amp; grass dominated south slopes, lace on steep topography.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B85F65-FDC3-43E6-B9C8-F1EE94474B20}" type="slidenum">
              <a:rPr lang="en-US" smtClean="0"/>
              <a:pPr/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0962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A3F2F9-F81A-4D54-AD5A-C114CD73446A}" type="slidenum">
              <a:rPr lang="en-US" smtClean="0"/>
              <a:pPr/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345901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18874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413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8A60E3-DE5B-4A11-923C-316BB7F7C4F0}" type="slidenum">
              <a:rPr lang="en-US" smtClean="0"/>
              <a:pPr/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5581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First in a series of images showing a management burnout operation lasting several days.</a:t>
            </a:r>
          </a:p>
          <a:p>
            <a:r>
              <a:rPr lang="en-US" dirty="0" smtClean="0"/>
              <a:t>Melinda was IRIN on this fire.</a:t>
            </a: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0FCADE-9231-4727-8A53-62D40861698D}" type="slidenum">
              <a:rPr lang="en-US" smtClean="0"/>
              <a:pPr/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26092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Note heat source way outside of fire perimeter.</a:t>
            </a:r>
          </a:p>
          <a:p>
            <a:r>
              <a:rPr lang="en-US" smtClean="0"/>
              <a:t>Check with Mel – I think it was a marijuana plantation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CE94F9-470F-4117-B146-7D5C02D65F71}" type="slidenum">
              <a:rPr lang="en-US" smtClean="0"/>
              <a:pPr/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08498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833B8B-4A91-435F-8F23-A3E96198CB3C}" type="slidenum">
              <a:rPr lang="en-US" smtClean="0"/>
              <a:pPr/>
              <a:t>35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313190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32713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195526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Effects of stretch, or lace in steep topography.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E5D83D-532D-4CAD-A09D-7AAB35C2344F}" type="slidenum">
              <a:rPr lang="en-US" smtClean="0"/>
              <a:pPr/>
              <a:t>38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257581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Linear feature cutting across terrain,  not along scan</a:t>
            </a:r>
            <a:r>
              <a:rPr lang="en-US" baseline="0" dirty="0" smtClean="0"/>
              <a:t> line so couldn’t be artifact</a:t>
            </a:r>
          </a:p>
          <a:p>
            <a:r>
              <a:rPr lang="en-US" baseline="0" dirty="0" err="1" smtClean="0"/>
              <a:t>Gilsonite</a:t>
            </a:r>
            <a:r>
              <a:rPr lang="en-US" baseline="0" dirty="0" smtClean="0"/>
              <a:t> – a natural form of asphalt found only in the Uintah Basin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B23667-253D-4C37-B5D2-AE3C69D5729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704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637462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BC1A33-EC96-41D8-9906-D39036361DC5}" type="slidenum">
              <a:rPr lang="en-US" smtClean="0"/>
              <a:pPr/>
              <a:t>47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305099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DA33DA-EA0C-40CE-B840-964C5C0E65CB}" type="slidenum">
              <a:rPr lang="en-US" smtClean="0"/>
              <a:pPr/>
              <a:t>50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2514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BBBD64-1342-4111-BAAF-55E3F5B4A44F}" type="slidenum">
              <a:rPr lang="en-US" smtClean="0"/>
              <a:pPr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167751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 fire just outside of Sisters OR in 2002. Flown at 2000 on July 9. Pretty early for a flight</a:t>
            </a:r>
          </a:p>
        </p:txBody>
      </p:sp>
    </p:spTree>
    <p:extLst>
      <p:ext uri="{BB962C8B-B14F-4D97-AF65-F5344CB8AC3E}">
        <p14:creationId xmlns:p14="http://schemas.microsoft.com/office/powerpoint/2010/main" val="10380176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8A60E3-DE5B-4A11-923C-316BB7F7C4F0}" type="slidenum">
              <a:rPr lang="en-US" smtClean="0"/>
              <a:pPr/>
              <a:t>57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603090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449221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Hidden slide</a:t>
            </a:r>
          </a:p>
          <a:p>
            <a:r>
              <a:rPr lang="en-US" smtClean="0"/>
              <a:t>Potential  unit test.</a:t>
            </a: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BEA54-0DE4-438D-B633-3ABD600D49E1}" type="slidenum">
              <a:rPr lang="en-US" smtClean="0"/>
              <a:pPr/>
              <a:t>59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87059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02A663-E285-4E4F-B6F0-0B4FA8331AB5}" type="slidenum">
              <a:rPr lang="en-US" smtClean="0"/>
              <a:pPr/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42642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96539A-6633-4A27-A304-6885C4846D17}" type="slidenum">
              <a:rPr lang="en-US" smtClean="0"/>
              <a:pPr/>
              <a:t>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55004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D90F2A-C0C6-4BF6-95B2-5381FBD19A29}" type="slidenum">
              <a:rPr lang="en-US" smtClean="0"/>
              <a:pPr/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04406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D27E09-EB5E-435E-8F7F-65B631CF8BFB}" type="slidenum">
              <a:rPr lang="en-US" smtClean="0"/>
              <a:pPr/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6770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3447A0-D35D-48DC-B609-790F19A01D85}" type="slidenum">
              <a:rPr lang="en-US" smtClean="0"/>
              <a:pPr/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54629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2883E4-52BE-4163-9786-0F4CA45AC25E}" type="slidenum">
              <a:rPr lang="en-US" smtClean="0"/>
              <a:pPr/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98193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17CA2-1ED9-436A-B7B8-DCE849E529B9}" type="datetimeFigureOut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0F6FB-FD70-49D4-A4F4-34FBFDC03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709E3-3A76-41C8-9EFD-56DD9AB98E84}" type="datetimeFigureOut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D46E8-6C9C-4221-B94F-87FA84E34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028700"/>
            <a:ext cx="19431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028700"/>
            <a:ext cx="56769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A486E-0597-4997-A6B9-6BE985F2338F}" type="datetimeFigureOut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26C3A-30EB-4EA3-A391-145757A1F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10287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21717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1717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3053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3053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265BB-4FBC-4318-83C9-A170927FFC96}" type="datetimeFigureOut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81DD2-EBFF-4A8C-BFE2-BAA755C95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028700"/>
            <a:ext cx="77724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B2722-E640-4262-B4C5-9CFC6C90C6E0}" type="datetimeFigureOut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CAA41-CACA-437B-AF8F-B4A8F8766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0F11E-9D42-4191-8F14-403702B77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616E1-D68F-4677-A34E-A6164F850E72}" type="datetimeFigureOut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B8BC0-DAE6-4D36-AAAD-022B0543F2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717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717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355A2-0D48-4371-848A-B0260C6061D3}" type="datetimeFigureOut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3EF6D-8857-40BF-BCCC-63FE09D7D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9EE77-6CAF-4B55-9A3E-733CBA29B697}" type="datetimeFigureOut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1C5C7-22F0-45D7-A921-756B070E8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02985-8A76-4440-9A3D-DEA2DCF9F9BB}" type="datetimeFigureOut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DE5DA-D003-4171-B84C-277A780B2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CDE37-3127-4DB1-BA66-215D73B62C0A}" type="datetimeFigureOut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B320E-D4CB-4285-97A2-D0DC738A1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B1D06-E844-432B-A98A-311FD557A1CE}" type="datetimeFigureOut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CB106-2C29-450F-9706-A3DA4FA89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EEB62-73EA-478D-8466-F3E4876F6C15}" type="datetimeFigureOut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477F6-552C-41C7-A444-8EBB4A22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White">
      <p:bgPr>
        <a:gradFill rotWithShape="0">
          <a:gsLst>
            <a:gs pos="0">
              <a:srgbClr val="949D84"/>
            </a:gs>
            <a:gs pos="50000">
              <a:srgbClr val="C3CEAE"/>
            </a:gs>
            <a:gs pos="100000">
              <a:srgbClr val="949D8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0287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717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658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8D8296D-5066-48C2-ADB5-F8B080997810}" type="datetimeFigureOut">
              <a:rPr lang="en-US"/>
              <a:pPr>
                <a:defRPr/>
              </a:pPr>
              <a:t>3/7/2019</a:t>
            </a:fld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58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58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ADA2A09-9773-45E6-AA00-F5B99C365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3" name="Picture 7" descr="ir_banner"/>
          <p:cNvPicPr>
            <a:picLocks noChangeAspect="1" noChangeArrowheads="1"/>
          </p:cNvPicPr>
          <p:nvPr/>
        </p:nvPicPr>
        <p:blipFill>
          <a:blip r:embed="rId1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7651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 descr="NIRLog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69213" y="0"/>
            <a:ext cx="14747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00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00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00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00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3300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3300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3300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33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Blip>
          <a:blip r:embed="rId17"/>
        </a:buBlip>
        <a:defRPr sz="3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Blip>
          <a:blip r:embed="rId18"/>
        </a:buBlip>
        <a:defRPr sz="28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400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4.png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1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438400"/>
            <a:ext cx="7772400" cy="1866900"/>
          </a:xfrm>
        </p:spPr>
        <p:txBody>
          <a:bodyPr/>
          <a:lstStyle/>
          <a:p>
            <a:pPr algn="ctr" eaLnBrk="1" hangingPunct="1"/>
            <a:r>
              <a:rPr lang="en-US" sz="4000" dirty="0" smtClean="0"/>
              <a:t>S-443</a:t>
            </a:r>
            <a:br>
              <a:rPr lang="en-US" sz="4000" dirty="0" smtClean="0"/>
            </a:br>
            <a:r>
              <a:rPr lang="en-US" sz="4000" dirty="0" smtClean="0"/>
              <a:t>Infrared Interpretation</a:t>
            </a:r>
            <a:br>
              <a:rPr lang="en-US" sz="4000" dirty="0" smtClean="0"/>
            </a:br>
            <a:r>
              <a:rPr lang="en-US" sz="4000" dirty="0" smtClean="0"/>
              <a:t>Unit 5</a:t>
            </a:r>
          </a:p>
        </p:txBody>
      </p:sp>
      <p:pic>
        <p:nvPicPr>
          <p:cNvPr id="3" name="Picture 2057" descr="ftcarson08_cr"/>
          <p:cNvPicPr>
            <a:picLocks noChangeAspect="1" noChangeArrowheads="1"/>
          </p:cNvPicPr>
          <p:nvPr/>
        </p:nvPicPr>
        <p:blipFill>
          <a:blip r:embed="rId3" cstate="print"/>
          <a:srcRect l="-200" r="5077"/>
          <a:stretch>
            <a:fillRect/>
          </a:stretch>
        </p:blipFill>
        <p:spPr bwMode="auto">
          <a:xfrm>
            <a:off x="1" y="889000"/>
            <a:ext cx="1836828" cy="5969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080712_2323_CANYON_Texture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" y="943754"/>
            <a:ext cx="9067800" cy="592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371600"/>
            <a:ext cx="2819400" cy="7239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F7F8F6"/>
                </a:solidFill>
              </a:rPr>
              <a:t>TEXTURE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Bircher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 t="2788"/>
          <a:stretch>
            <a:fillRect/>
          </a:stretch>
        </p:blipFill>
        <p:spPr bwMode="auto">
          <a:xfrm>
            <a:off x="685800" y="990600"/>
            <a:ext cx="7899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914400"/>
            <a:ext cx="8991600" cy="571500"/>
          </a:xfrm>
        </p:spPr>
        <p:txBody>
          <a:bodyPr/>
          <a:lstStyle/>
          <a:p>
            <a:pPr algn="ctr" eaLnBrk="1" hangingPunct="1"/>
            <a:r>
              <a:rPr lang="en-US" sz="2800" b="1" smtClean="0"/>
              <a:t>TONE, TEXTURE (ROUGHNESS) &amp; PATTERN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0" y="2286000"/>
            <a:ext cx="3271838" cy="33543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342900" indent="-342900" eaLnBrk="0" hangingPunct="0">
              <a:buClr>
                <a:schemeClr val="accent2"/>
              </a:buClr>
              <a:buSzPct val="80000"/>
              <a:defRPr/>
            </a:pPr>
            <a:r>
              <a:rPr lang="en-US" sz="2400" b="1" dirty="0">
                <a:solidFill>
                  <a:srgbClr val="003300"/>
                </a:solidFill>
                <a:latin typeface="Comic Sans MS" pitchFamily="66" charset="0"/>
              </a:rPr>
              <a:t>Vegetation Patterns</a:t>
            </a:r>
          </a:p>
          <a:p>
            <a:pPr>
              <a:buFontTx/>
              <a:buChar char="•"/>
              <a:defRPr/>
            </a:pP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Timber</a:t>
            </a:r>
          </a:p>
          <a:p>
            <a:pPr>
              <a:buFontTx/>
              <a:buChar char="•"/>
              <a:defRPr/>
            </a:pP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Meadows</a:t>
            </a:r>
          </a:p>
          <a:p>
            <a:pPr>
              <a:buFontTx/>
              <a:buChar char="•"/>
              <a:defRPr/>
            </a:pPr>
            <a:r>
              <a:rPr lang="en-US" sz="2400" dirty="0" err="1">
                <a:solidFill>
                  <a:srgbClr val="003300"/>
                </a:solidFill>
                <a:latin typeface="Comic Sans MS" pitchFamily="66" charset="0"/>
              </a:rPr>
              <a:t>Clearcuts</a:t>
            </a:r>
            <a:endParaRPr lang="en-US" sz="2400" dirty="0">
              <a:solidFill>
                <a:srgbClr val="003300"/>
              </a:solidFill>
              <a:latin typeface="Comic Sans MS" pitchFamily="66" charset="0"/>
            </a:endParaRPr>
          </a:p>
          <a:p>
            <a:pPr>
              <a:buFontTx/>
              <a:buChar char="•"/>
              <a:defRPr/>
            </a:pP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Partial Tree Removal</a:t>
            </a:r>
          </a:p>
          <a:p>
            <a:pPr>
              <a:buFontTx/>
              <a:buChar char="•"/>
              <a:defRPr/>
            </a:pP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Debris Slides</a:t>
            </a:r>
          </a:p>
          <a:p>
            <a:pPr>
              <a:buFontTx/>
              <a:buChar char="•"/>
              <a:defRPr/>
            </a:pP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Avalanche Paths</a:t>
            </a:r>
          </a:p>
          <a:p>
            <a:pPr>
              <a:buFontTx/>
              <a:buChar char="•"/>
              <a:defRPr/>
            </a:pPr>
            <a:endParaRPr lang="en-US" sz="2400" dirty="0">
              <a:solidFill>
                <a:srgbClr val="003300"/>
              </a:solidFill>
              <a:latin typeface="Comic Sans MS" pitchFamily="66" charset="0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3200400" y="1963738"/>
            <a:ext cx="2819400" cy="452431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3300"/>
                </a:solidFill>
                <a:latin typeface="Comic Sans MS" pitchFamily="66" charset="0"/>
              </a:rPr>
              <a:t>Geographic Features</a:t>
            </a:r>
          </a:p>
          <a:p>
            <a:pPr eaLnBrk="0" hangingPunct="0">
              <a:buFontTx/>
              <a:buChar char="•"/>
            </a:pP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Ridges</a:t>
            </a:r>
          </a:p>
          <a:p>
            <a:pPr eaLnBrk="0" hangingPunct="0">
              <a:buFontTx/>
              <a:buChar char="•"/>
            </a:pP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Drainages</a:t>
            </a:r>
          </a:p>
          <a:p>
            <a:pPr eaLnBrk="0" hangingPunct="0">
              <a:buFontTx/>
              <a:buChar char="•"/>
            </a:pP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Rivers</a:t>
            </a:r>
          </a:p>
          <a:p>
            <a:pPr eaLnBrk="0" hangingPunct="0">
              <a:buFontTx/>
              <a:buChar char="•"/>
            </a:pP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Lakes &amp; Ponds</a:t>
            </a:r>
          </a:p>
          <a:p>
            <a:pPr eaLnBrk="0" hangingPunct="0">
              <a:buFontTx/>
              <a:buChar char="•"/>
            </a:pP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Peaks</a:t>
            </a:r>
          </a:p>
          <a:p>
            <a:pPr eaLnBrk="0" hangingPunct="0">
              <a:buFontTx/>
              <a:buChar char="•"/>
            </a:pP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Flat Tops/Mesas</a:t>
            </a:r>
          </a:p>
          <a:p>
            <a:pPr eaLnBrk="0" hangingPunct="0">
              <a:buFontTx/>
              <a:buChar char="•"/>
            </a:pP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Aspects</a:t>
            </a:r>
          </a:p>
          <a:p>
            <a:pPr eaLnBrk="0" hangingPunct="0">
              <a:buFontTx/>
              <a:buChar char="•"/>
            </a:pP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Rock Outcrops</a:t>
            </a:r>
          </a:p>
          <a:p>
            <a:pPr eaLnBrk="0" hangingPunct="0">
              <a:buFontTx/>
              <a:buChar char="•"/>
            </a:pP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Lava Flows</a:t>
            </a:r>
          </a:p>
          <a:p>
            <a:pPr eaLnBrk="0" hangingPunct="0"/>
            <a:endParaRPr lang="en-US" sz="2400" dirty="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5638800" y="1752600"/>
            <a:ext cx="35052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Comic Sans MS" pitchFamily="66" charset="0"/>
              </a:rPr>
              <a:t>Cultural Features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Roads</a:t>
            </a:r>
          </a:p>
          <a:p>
            <a:pPr lvl="1">
              <a:buFontTx/>
              <a:buChar char="•"/>
            </a:pPr>
            <a:r>
              <a:rPr lang="en-US" sz="1800" dirty="0">
                <a:solidFill>
                  <a:srgbClr val="003300"/>
                </a:solidFill>
                <a:latin typeface="Comic Sans MS" pitchFamily="66" charset="0"/>
              </a:rPr>
              <a:t>Turns</a:t>
            </a:r>
          </a:p>
          <a:p>
            <a:pPr lvl="1">
              <a:buFontTx/>
              <a:buChar char="•"/>
            </a:pPr>
            <a:r>
              <a:rPr lang="en-US" sz="1800" dirty="0">
                <a:solidFill>
                  <a:srgbClr val="003300"/>
                </a:solidFill>
                <a:latin typeface="Comic Sans MS" pitchFamily="66" charset="0"/>
              </a:rPr>
              <a:t>Switchbacks</a:t>
            </a:r>
          </a:p>
          <a:p>
            <a:pPr lvl="1">
              <a:buFontTx/>
              <a:buChar char="•"/>
            </a:pPr>
            <a:r>
              <a:rPr lang="en-US" sz="1800" dirty="0">
                <a:solidFill>
                  <a:srgbClr val="003300"/>
                </a:solidFill>
                <a:latin typeface="Comic Sans MS" pitchFamily="66" charset="0"/>
              </a:rPr>
              <a:t>Intersections</a:t>
            </a:r>
          </a:p>
          <a:p>
            <a:pPr lvl="1">
              <a:buFontTx/>
              <a:buChar char="•"/>
            </a:pPr>
            <a:r>
              <a:rPr lang="en-US" sz="1800" dirty="0">
                <a:solidFill>
                  <a:srgbClr val="003300"/>
                </a:solidFill>
                <a:latin typeface="Comic Sans MS" pitchFamily="66" charset="0"/>
              </a:rPr>
              <a:t>Bridges &amp; Tunnels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Airport Runways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Power Corridors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Golf Courses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Ski Runs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Structures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Parks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Fire Control Activities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3300"/>
                </a:solidFill>
                <a:latin typeface="Comic Sans MS" pitchFamily="66" charset="0"/>
              </a:rPr>
              <a:t>Irrigation </a:t>
            </a:r>
          </a:p>
        </p:txBody>
      </p:sp>
      <p:sp>
        <p:nvSpPr>
          <p:cNvPr id="21509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1028700"/>
            <a:ext cx="7772400" cy="800100"/>
          </a:xfrm>
        </p:spPr>
        <p:txBody>
          <a:bodyPr/>
          <a:lstStyle/>
          <a:p>
            <a:pPr eaLnBrk="1" hangingPunct="1"/>
            <a:r>
              <a:rPr lang="en-US" sz="4000" smtClean="0"/>
              <a:t>Identifiable Map &amp; Photo Features</a:t>
            </a:r>
          </a:p>
        </p:txBody>
      </p:sp>
    </p:spTree>
    <p:extLst>
      <p:ext uri="{BB962C8B-B14F-4D97-AF65-F5344CB8AC3E}">
        <p14:creationId xmlns:p14="http://schemas.microsoft.com/office/powerpoint/2010/main" val="1744417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rrowheads="1"/>
          </p:cNvPicPr>
          <p:nvPr/>
        </p:nvPicPr>
        <p:blipFill>
          <a:blip r:embed="rId3" cstate="print"/>
          <a:srcRect t="12500"/>
          <a:stretch>
            <a:fillRect/>
          </a:stretch>
        </p:blipFill>
        <p:spPr bwMode="auto">
          <a:xfrm>
            <a:off x="1219200" y="990600"/>
            <a:ext cx="6705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0" y="2382838"/>
            <a:ext cx="12969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58" tIns="46030" rIns="92058" bIns="46030">
            <a:spAutoFit/>
          </a:bodyPr>
          <a:lstStyle/>
          <a:p>
            <a:pPr eaLnBrk="0" hangingPunct="0"/>
            <a:r>
              <a:rPr lang="en-US" sz="1200" b="1">
                <a:solidFill>
                  <a:srgbClr val="003300"/>
                </a:solidFill>
                <a:latin typeface="Arial" charset="0"/>
              </a:rPr>
              <a:t>Logging Roads</a:t>
            </a:r>
          </a:p>
          <a:p>
            <a:pPr eaLnBrk="0" hangingPunct="0"/>
            <a:endParaRPr lang="en-US" sz="1200" b="1">
              <a:solidFill>
                <a:srgbClr val="003300"/>
              </a:solidFill>
              <a:latin typeface="Arial" charset="0"/>
            </a:endParaRPr>
          </a:p>
          <a:p>
            <a:pPr eaLnBrk="0" hangingPunct="0"/>
            <a:r>
              <a:rPr lang="en-US" sz="1200" b="1">
                <a:solidFill>
                  <a:srgbClr val="003300"/>
                </a:solidFill>
                <a:latin typeface="Arial" charset="0"/>
              </a:rPr>
              <a:t>Steep Canyon</a:t>
            </a:r>
          </a:p>
          <a:p>
            <a:pPr eaLnBrk="0" hangingPunct="0"/>
            <a:r>
              <a:rPr lang="en-US" sz="1200" b="1">
                <a:solidFill>
                  <a:srgbClr val="003300"/>
                </a:solidFill>
                <a:latin typeface="Arial" charset="0"/>
              </a:rPr>
              <a:t>Walls</a:t>
            </a:r>
          </a:p>
        </p:txBody>
      </p:sp>
      <p:sp>
        <p:nvSpPr>
          <p:cNvPr id="22532" name="Line 6"/>
          <p:cNvSpPr>
            <a:spLocks noChangeShapeType="1"/>
          </p:cNvSpPr>
          <p:nvPr/>
        </p:nvSpPr>
        <p:spPr bwMode="auto">
          <a:xfrm>
            <a:off x="1143000" y="3048000"/>
            <a:ext cx="10668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2533" name="Line 7"/>
          <p:cNvSpPr>
            <a:spLocks noChangeShapeType="1"/>
          </p:cNvSpPr>
          <p:nvPr/>
        </p:nvSpPr>
        <p:spPr bwMode="auto">
          <a:xfrm>
            <a:off x="1219200" y="2514600"/>
            <a:ext cx="9144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2534" name="Line 8"/>
          <p:cNvSpPr>
            <a:spLocks noChangeShapeType="1"/>
          </p:cNvSpPr>
          <p:nvPr/>
        </p:nvSpPr>
        <p:spPr bwMode="auto">
          <a:xfrm flipV="1">
            <a:off x="1219200" y="1752600"/>
            <a:ext cx="1143000" cy="7620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2535" name="Rectangle 9"/>
          <p:cNvSpPr>
            <a:spLocks noChangeArrowheads="1"/>
          </p:cNvSpPr>
          <p:nvPr/>
        </p:nvSpPr>
        <p:spPr bwMode="auto">
          <a:xfrm>
            <a:off x="7620000" y="1143000"/>
            <a:ext cx="1524000" cy="46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58" tIns="46030" rIns="92058" bIns="46030">
            <a:spAutoFit/>
          </a:bodyPr>
          <a:lstStyle/>
          <a:p>
            <a:pPr eaLnBrk="0" hangingPunct="0"/>
            <a:r>
              <a:rPr lang="en-US" sz="1200" b="1" dirty="0">
                <a:solidFill>
                  <a:srgbClr val="003300"/>
                </a:solidFill>
                <a:latin typeface="Arial" charset="0"/>
              </a:rPr>
              <a:t>Open Woodland</a:t>
            </a:r>
          </a:p>
          <a:p>
            <a:pPr eaLnBrk="0" hangingPunct="0"/>
            <a:r>
              <a:rPr lang="en-US" sz="1200" b="1" dirty="0">
                <a:solidFill>
                  <a:srgbClr val="003300"/>
                </a:solidFill>
                <a:latin typeface="Arial" charset="0"/>
              </a:rPr>
              <a:t>due to </a:t>
            </a:r>
            <a:r>
              <a:rPr lang="en-US" sz="1200" b="1" dirty="0" smtClean="0">
                <a:solidFill>
                  <a:srgbClr val="003300"/>
                </a:solidFill>
                <a:latin typeface="Arial" charset="0"/>
              </a:rPr>
              <a:t>logging</a:t>
            </a:r>
            <a:endParaRPr lang="en-US" sz="1200" b="1" dirty="0">
              <a:solidFill>
                <a:srgbClr val="003300"/>
              </a:solidFill>
              <a:latin typeface="Arial" charset="0"/>
            </a:endParaRPr>
          </a:p>
        </p:txBody>
      </p:sp>
      <p:sp>
        <p:nvSpPr>
          <p:cNvPr id="22536" name="Line 10"/>
          <p:cNvSpPr>
            <a:spLocks noChangeShapeType="1"/>
          </p:cNvSpPr>
          <p:nvPr/>
        </p:nvSpPr>
        <p:spPr bwMode="auto">
          <a:xfrm flipH="1">
            <a:off x="5410200" y="1371600"/>
            <a:ext cx="2286000" cy="11430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2537" name="Rectangle 11"/>
          <p:cNvSpPr>
            <a:spLocks noChangeArrowheads="1"/>
          </p:cNvSpPr>
          <p:nvPr/>
        </p:nvSpPr>
        <p:spPr bwMode="auto">
          <a:xfrm>
            <a:off x="7867650" y="3733800"/>
            <a:ext cx="135255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58" tIns="46030" rIns="92058" bIns="46030">
            <a:spAutoFit/>
          </a:bodyPr>
          <a:lstStyle/>
          <a:p>
            <a:pPr eaLnBrk="0" hangingPunct="0"/>
            <a:r>
              <a:rPr lang="en-US" sz="1200" b="1" dirty="0">
                <a:solidFill>
                  <a:srgbClr val="003300"/>
                </a:solidFill>
                <a:latin typeface="Arial" charset="0"/>
              </a:rPr>
              <a:t>Rock</a:t>
            </a:r>
          </a:p>
          <a:p>
            <a:pPr eaLnBrk="0" hangingPunct="0"/>
            <a:endParaRPr lang="en-US" sz="1200" b="1" dirty="0">
              <a:solidFill>
                <a:srgbClr val="003300"/>
              </a:solidFill>
              <a:latin typeface="Arial" charset="0"/>
            </a:endParaRPr>
          </a:p>
          <a:p>
            <a:pPr eaLnBrk="0" hangingPunct="0"/>
            <a:r>
              <a:rPr lang="en-US" sz="1200" b="1" dirty="0">
                <a:solidFill>
                  <a:srgbClr val="003300"/>
                </a:solidFill>
                <a:latin typeface="Arial" charset="0"/>
              </a:rPr>
              <a:t>Meadows</a:t>
            </a:r>
          </a:p>
          <a:p>
            <a:pPr eaLnBrk="0" hangingPunct="0"/>
            <a:endParaRPr lang="en-US" sz="1200" b="1" dirty="0">
              <a:solidFill>
                <a:srgbClr val="003300"/>
              </a:solidFill>
              <a:latin typeface="Arial" charset="0"/>
            </a:endParaRPr>
          </a:p>
          <a:p>
            <a:pPr eaLnBrk="0" hangingPunct="0"/>
            <a:r>
              <a:rPr lang="en-US" sz="1200" b="1" dirty="0">
                <a:solidFill>
                  <a:srgbClr val="003300"/>
                </a:solidFill>
                <a:latin typeface="Arial" charset="0"/>
              </a:rPr>
              <a:t>Surfaced Road?</a:t>
            </a:r>
          </a:p>
          <a:p>
            <a:pPr eaLnBrk="0" hangingPunct="0"/>
            <a:endParaRPr lang="en-US" sz="1200" b="1" dirty="0">
              <a:solidFill>
                <a:srgbClr val="003300"/>
              </a:solidFill>
              <a:latin typeface="Arial" charset="0"/>
            </a:endParaRPr>
          </a:p>
          <a:p>
            <a:pPr eaLnBrk="0" hangingPunct="0"/>
            <a:r>
              <a:rPr lang="en-US" sz="1200" b="1" dirty="0">
                <a:solidFill>
                  <a:srgbClr val="003300"/>
                </a:solidFill>
                <a:latin typeface="Arial" charset="0"/>
              </a:rPr>
              <a:t>Cool Draws</a:t>
            </a:r>
          </a:p>
          <a:p>
            <a:pPr eaLnBrk="0" hangingPunct="0"/>
            <a:endParaRPr lang="en-US" sz="1200" b="1" dirty="0">
              <a:solidFill>
                <a:srgbClr val="003300"/>
              </a:solidFill>
              <a:latin typeface="Arial" charset="0"/>
            </a:endParaRPr>
          </a:p>
          <a:p>
            <a:pPr eaLnBrk="0" hangingPunct="0"/>
            <a:r>
              <a:rPr lang="en-US" sz="1200" b="1" dirty="0">
                <a:solidFill>
                  <a:srgbClr val="003300"/>
                </a:solidFill>
                <a:latin typeface="Arial" charset="0"/>
              </a:rPr>
              <a:t>Timbered </a:t>
            </a:r>
          </a:p>
          <a:p>
            <a:pPr eaLnBrk="0" hangingPunct="0"/>
            <a:r>
              <a:rPr lang="en-US" sz="1200" b="1" dirty="0">
                <a:solidFill>
                  <a:srgbClr val="003300"/>
                </a:solidFill>
                <a:latin typeface="Arial" charset="0"/>
              </a:rPr>
              <a:t>Stringers</a:t>
            </a:r>
          </a:p>
          <a:p>
            <a:pPr eaLnBrk="0" hangingPunct="0"/>
            <a:r>
              <a:rPr lang="en-US" sz="1200" b="1" dirty="0">
                <a:solidFill>
                  <a:srgbClr val="003300"/>
                </a:solidFill>
                <a:latin typeface="Arial" charset="0"/>
              </a:rPr>
              <a:t>in Meadow</a:t>
            </a:r>
          </a:p>
        </p:txBody>
      </p:sp>
      <p:sp>
        <p:nvSpPr>
          <p:cNvPr id="22538" name="Line 12"/>
          <p:cNvSpPr>
            <a:spLocks noChangeShapeType="1"/>
          </p:cNvSpPr>
          <p:nvPr/>
        </p:nvSpPr>
        <p:spPr bwMode="auto">
          <a:xfrm flipH="1" flipV="1">
            <a:off x="6400800" y="3429000"/>
            <a:ext cx="1524000" cy="4572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2539" name="Line 13"/>
          <p:cNvSpPr>
            <a:spLocks noChangeShapeType="1"/>
          </p:cNvSpPr>
          <p:nvPr/>
        </p:nvSpPr>
        <p:spPr bwMode="auto">
          <a:xfrm flipH="1">
            <a:off x="6477000" y="4267200"/>
            <a:ext cx="1524000" cy="762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2540" name="Line 14"/>
          <p:cNvSpPr>
            <a:spLocks noChangeShapeType="1"/>
          </p:cNvSpPr>
          <p:nvPr/>
        </p:nvSpPr>
        <p:spPr bwMode="auto">
          <a:xfrm flipH="1" flipV="1">
            <a:off x="7315200" y="4419600"/>
            <a:ext cx="609600" cy="2286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2541" name="Line 15"/>
          <p:cNvSpPr>
            <a:spLocks noChangeShapeType="1"/>
          </p:cNvSpPr>
          <p:nvPr/>
        </p:nvSpPr>
        <p:spPr bwMode="auto">
          <a:xfrm flipH="1" flipV="1">
            <a:off x="5410200" y="4724400"/>
            <a:ext cx="2514600" cy="2286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2542" name="Line 16"/>
          <p:cNvSpPr>
            <a:spLocks noChangeShapeType="1"/>
          </p:cNvSpPr>
          <p:nvPr/>
        </p:nvSpPr>
        <p:spPr bwMode="auto">
          <a:xfrm flipH="1" flipV="1">
            <a:off x="6096000" y="4953000"/>
            <a:ext cx="1905000" cy="3810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rocky080623_1913r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3962" y="1747837"/>
            <a:ext cx="5553075" cy="511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57900"/>
            <a:ext cx="3429000" cy="596900"/>
          </a:xfrm>
        </p:spPr>
        <p:txBody>
          <a:bodyPr/>
          <a:lstStyle/>
          <a:p>
            <a:pPr eaLnBrk="1" hangingPunct="1"/>
            <a:r>
              <a:rPr lang="en-US" sz="4000" smtClean="0"/>
              <a:t>Scattered Fuels</a:t>
            </a:r>
          </a:p>
        </p:txBody>
      </p:sp>
      <p:pic>
        <p:nvPicPr>
          <p:cNvPr id="445447" name="Picture 7" descr="rocky_doqq_closeu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49" y="909084"/>
            <a:ext cx="4602440" cy="495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5449" name="Picture 9" descr="rocky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7552" y="928577"/>
            <a:ext cx="3566448" cy="267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5"/>
          <p:cNvGrpSpPr>
            <a:grpSpLocks/>
          </p:cNvGrpSpPr>
          <p:nvPr/>
        </p:nvGrpSpPr>
        <p:grpSpPr bwMode="auto">
          <a:xfrm>
            <a:off x="-533400" y="-533400"/>
            <a:ext cx="9144000" cy="7505700"/>
            <a:chOff x="0" y="-288"/>
            <a:chExt cx="5760" cy="4728"/>
          </a:xfrm>
        </p:grpSpPr>
        <p:pic>
          <p:nvPicPr>
            <p:cNvPr id="25604" name="Picture 3" descr="Gnarl_GoogleMap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" y="912"/>
              <a:ext cx="4704" cy="3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5" name="Picture 5" descr="Gnarl_IR.t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-288"/>
              <a:ext cx="5760" cy="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7543800" y="3505200"/>
            <a:ext cx="1600200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3300"/>
                </a:solidFill>
              </a:rPr>
              <a:t>Key Identification Features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003300"/>
                </a:solidFill>
              </a:rPr>
              <a:t> Roads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003300"/>
                </a:solidFill>
              </a:rPr>
              <a:t> Veg Patterns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003300"/>
                </a:solidFill>
              </a:rPr>
              <a:t> Drainages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003300"/>
                </a:solidFill>
              </a:rPr>
              <a:t> Glaciers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915988"/>
            <a:ext cx="9953625" cy="594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1783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0" y="915988"/>
            <a:ext cx="9953625" cy="594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24275"/>
            <a:ext cx="478155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 Box 18"/>
          <p:cNvSpPr txBox="1">
            <a:spLocks noChangeArrowheads="1"/>
          </p:cNvSpPr>
          <p:nvPr/>
        </p:nvSpPr>
        <p:spPr bwMode="auto">
          <a:xfrm>
            <a:off x="-549275" y="29051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95801" y="727075"/>
            <a:ext cx="11881451" cy="577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 descr="080830_2123_Lonesome_1_Phoen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006" y="-1970314"/>
            <a:ext cx="4878387" cy="1177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 rot="189783">
            <a:off x="1944252" y="1390841"/>
            <a:ext cx="5256213" cy="1574800"/>
            <a:chOff x="1194" y="819"/>
            <a:chExt cx="3311" cy="992"/>
          </a:xfrm>
        </p:grpSpPr>
        <p:sp>
          <p:nvSpPr>
            <p:cNvPr id="27670" name="Line 10"/>
            <p:cNvSpPr>
              <a:spLocks noChangeShapeType="1"/>
            </p:cNvSpPr>
            <p:nvPr/>
          </p:nvSpPr>
          <p:spPr bwMode="auto">
            <a:xfrm flipV="1">
              <a:off x="1512" y="1218"/>
              <a:ext cx="2513" cy="36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71" name="Line 11"/>
            <p:cNvSpPr>
              <a:spLocks noChangeShapeType="1"/>
            </p:cNvSpPr>
            <p:nvPr/>
          </p:nvSpPr>
          <p:spPr bwMode="auto">
            <a:xfrm flipH="1">
              <a:off x="2121" y="819"/>
              <a:ext cx="2384" cy="37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72" name="Line 12"/>
            <p:cNvSpPr>
              <a:spLocks noChangeShapeType="1"/>
            </p:cNvSpPr>
            <p:nvPr/>
          </p:nvSpPr>
          <p:spPr bwMode="auto">
            <a:xfrm flipV="1">
              <a:off x="1194" y="1484"/>
              <a:ext cx="2434" cy="32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990600" y="3613152"/>
            <a:ext cx="5257800" cy="2330450"/>
            <a:chOff x="624" y="2276"/>
            <a:chExt cx="3312" cy="1468"/>
          </a:xfrm>
        </p:grpSpPr>
        <p:sp>
          <p:nvSpPr>
            <p:cNvPr id="27663" name="Line 21"/>
            <p:cNvSpPr>
              <a:spLocks noChangeShapeType="1"/>
            </p:cNvSpPr>
            <p:nvPr/>
          </p:nvSpPr>
          <p:spPr bwMode="auto">
            <a:xfrm flipV="1">
              <a:off x="1296" y="2276"/>
              <a:ext cx="2640" cy="26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64" name="Line 22"/>
            <p:cNvSpPr>
              <a:spLocks noChangeShapeType="1"/>
            </p:cNvSpPr>
            <p:nvPr/>
          </p:nvSpPr>
          <p:spPr bwMode="auto">
            <a:xfrm flipH="1">
              <a:off x="624" y="3744"/>
              <a:ext cx="3216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656" name="Text Box 27"/>
          <p:cNvSpPr txBox="1">
            <a:spLocks noChangeArrowheads="1"/>
          </p:cNvSpPr>
          <p:nvPr/>
        </p:nvSpPr>
        <p:spPr bwMode="auto">
          <a:xfrm>
            <a:off x="0" y="6491288"/>
            <a:ext cx="49530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700">
                <a:solidFill>
                  <a:srgbClr val="003300"/>
                </a:solidFill>
              </a:rPr>
              <a:t>Lonesome Fire Complex, Prospect, Oregon, 2008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castle200708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35038"/>
            <a:ext cx="9144000" cy="574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0" y="1143000"/>
            <a:ext cx="2590800" cy="5715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Objectives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idx="1"/>
          </p:nvPr>
        </p:nvSpPr>
        <p:spPr>
          <a:xfrm>
            <a:off x="2057400" y="1905000"/>
            <a:ext cx="6781800" cy="4724400"/>
          </a:xfrm>
          <a:effectLst/>
        </p:spPr>
        <p:txBody>
          <a:bodyPr/>
          <a:lstStyle/>
          <a:p>
            <a:pPr defTabSz="865188" eaLnBrk="1" hangingPunct="1">
              <a:lnSpc>
                <a:spcPct val="80000"/>
              </a:lnSpc>
              <a:defRPr/>
            </a:pPr>
            <a:r>
              <a:rPr lang="en-US" sz="2800" dirty="0" smtClean="0"/>
              <a:t>Be able to identify the key points of infrared imagery interpretation,</a:t>
            </a:r>
          </a:p>
          <a:p>
            <a:pPr defTabSz="865188" eaLnBrk="1" hangingPunct="1">
              <a:lnSpc>
                <a:spcPct val="80000"/>
              </a:lnSpc>
              <a:defRPr/>
            </a:pP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865188" eaLnBrk="1" hangingPunct="1">
              <a:lnSpc>
                <a:spcPct val="80000"/>
              </a:lnSpc>
              <a:defRPr/>
            </a:pPr>
            <a:r>
              <a:rPr lang="en-US" sz="2800" dirty="0" smtClean="0"/>
              <a:t>List the primary map and photo features that are usually identifiable on the infrared imagery,</a:t>
            </a:r>
          </a:p>
          <a:p>
            <a:pPr defTabSz="865188" eaLnBrk="1" hangingPunct="1">
              <a:lnSpc>
                <a:spcPct val="80000"/>
              </a:lnSpc>
              <a:defRPr/>
            </a:pP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865188" eaLnBrk="1" hangingPunct="1">
              <a:lnSpc>
                <a:spcPct val="80000"/>
              </a:lnSpc>
              <a:defRPr/>
            </a:pPr>
            <a:r>
              <a:rPr lang="en-US" sz="2800" dirty="0" smtClean="0"/>
              <a:t>Be able to list the primary features commonly found on infrared imagery that are related to incident mapping.</a:t>
            </a:r>
          </a:p>
          <a:p>
            <a:pPr defTabSz="865188">
              <a:lnSpc>
                <a:spcPct val="80000"/>
              </a:lnSpc>
              <a:spcBef>
                <a:spcPct val="0"/>
              </a:spcBef>
              <a:buClrTx/>
              <a:buSzPct val="100000"/>
              <a:buFont typeface="Wingdings" pitchFamily="2" charset="2"/>
              <a:buChar char=" "/>
              <a:defRPr/>
            </a:pPr>
            <a:endParaRPr lang="en-US" sz="2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2057" descr="ftcarson08_cr"/>
          <p:cNvPicPr>
            <a:picLocks noChangeAspect="1" noChangeArrowheads="1"/>
          </p:cNvPicPr>
          <p:nvPr/>
        </p:nvPicPr>
        <p:blipFill>
          <a:blip r:embed="rId3" cstate="print"/>
          <a:srcRect l="-200" r="5077"/>
          <a:stretch>
            <a:fillRect/>
          </a:stretch>
        </p:blipFill>
        <p:spPr bwMode="auto">
          <a:xfrm>
            <a:off x="1" y="889000"/>
            <a:ext cx="1836828" cy="5969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astle_na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6150"/>
            <a:ext cx="8805863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970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6644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00" y="1524000"/>
            <a:ext cx="9810750" cy="467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14400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771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143000"/>
            <a:ext cx="2514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Oil Creek Fire </a:t>
            </a:r>
            <a:br>
              <a:rPr lang="en-US" sz="2800" b="1" dirty="0">
                <a:solidFill>
                  <a:schemeClr val="bg2"/>
                </a:solidFill>
              </a:rPr>
            </a:br>
            <a:r>
              <a:rPr lang="en-US" sz="2800" b="1" dirty="0">
                <a:solidFill>
                  <a:schemeClr val="bg2"/>
                </a:solidFill>
              </a:rPr>
              <a:t>7/4/12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43000"/>
            <a:ext cx="4695825" cy="551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957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143000"/>
            <a:ext cx="2514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Oil Creek Fire </a:t>
            </a:r>
            <a:br>
              <a:rPr lang="en-US" sz="2800" b="1" dirty="0">
                <a:solidFill>
                  <a:schemeClr val="bg2"/>
                </a:solidFill>
              </a:rPr>
            </a:br>
            <a:r>
              <a:rPr lang="en-US" sz="2800" b="1" dirty="0">
                <a:solidFill>
                  <a:schemeClr val="bg2"/>
                </a:solidFill>
              </a:rPr>
              <a:t>7/4/12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47" y="923070"/>
            <a:ext cx="4929533" cy="590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23070"/>
            <a:ext cx="4343399" cy="593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400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71600"/>
            <a:ext cx="6781800" cy="450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04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 descr="riordanlak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49968" y="914400"/>
            <a:ext cx="3512632" cy="3048000"/>
          </a:xfrm>
          <a:noFill/>
        </p:spPr>
      </p:pic>
      <p:sp>
        <p:nvSpPr>
          <p:cNvPr id="30722" name="Rectangle 6"/>
          <p:cNvSpPr>
            <a:spLocks noGrp="1" noChangeArrowheads="1"/>
          </p:cNvSpPr>
          <p:nvPr>
            <p:ph type="title" sz="quarter"/>
          </p:nvPr>
        </p:nvSpPr>
        <p:spPr>
          <a:xfrm>
            <a:off x="152400" y="1028700"/>
            <a:ext cx="1816100" cy="7239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Water</a:t>
            </a:r>
          </a:p>
        </p:txBody>
      </p:sp>
      <p:pic>
        <p:nvPicPr>
          <p:cNvPr id="67587" name="Picture 3" descr="RiordanLake_070727_0117r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057400" y="3817734"/>
            <a:ext cx="3505200" cy="3040266"/>
          </a:xfrm>
          <a:noFill/>
        </p:spPr>
      </p:pic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0" y="4572001"/>
            <a:ext cx="2209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3300"/>
                </a:solidFill>
              </a:rPr>
              <a:t>July 27, 0117 </a:t>
            </a:r>
            <a:r>
              <a:rPr lang="en-US" sz="2400" dirty="0" smtClean="0">
                <a:solidFill>
                  <a:srgbClr val="003300"/>
                </a:solidFill>
              </a:rPr>
              <a:t>July 28, 2205 Aug </a:t>
            </a:r>
            <a:r>
              <a:rPr lang="en-US" sz="2400" dirty="0">
                <a:solidFill>
                  <a:srgbClr val="003300"/>
                </a:solidFill>
              </a:rPr>
              <a:t>4, </a:t>
            </a:r>
            <a:r>
              <a:rPr lang="en-US" sz="2400" dirty="0" smtClean="0">
                <a:solidFill>
                  <a:srgbClr val="003300"/>
                </a:solidFill>
              </a:rPr>
              <a:t>1955</a:t>
            </a:r>
            <a:endParaRPr lang="en-US" sz="2400" dirty="0">
              <a:solidFill>
                <a:srgbClr val="003300"/>
              </a:solidFill>
            </a:endParaRP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228600" y="1841500"/>
            <a:ext cx="17399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3300"/>
                </a:solidFill>
              </a:rPr>
              <a:t>Appearance depends on depth, time of day, etc.</a:t>
            </a:r>
          </a:p>
        </p:txBody>
      </p:sp>
      <p:pic>
        <p:nvPicPr>
          <p:cNvPr id="67589" name="Picture 5" descr="RiordanLake_070804_1955r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562600" y="914400"/>
            <a:ext cx="3581400" cy="3012060"/>
          </a:xfrm>
          <a:noFill/>
        </p:spPr>
      </p:pic>
      <p:pic>
        <p:nvPicPr>
          <p:cNvPr id="67588" name="Picture 4" descr="RiordanLake_070728_2205r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562600" y="3810000"/>
            <a:ext cx="3581400" cy="30480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-381002" y="972147"/>
            <a:ext cx="9839325" cy="5572125"/>
            <a:chOff x="-192" y="672"/>
            <a:chExt cx="6198" cy="3510"/>
          </a:xfrm>
        </p:grpSpPr>
        <p:pic>
          <p:nvPicPr>
            <p:cNvPr id="31748" name="Picture 6" descr="Burnout_09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92" y="672"/>
              <a:ext cx="6198" cy="3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49" name="Text Box 7"/>
            <p:cNvSpPr txBox="1">
              <a:spLocks noChangeArrowheads="1"/>
            </p:cNvSpPr>
            <p:nvPr/>
          </p:nvSpPr>
          <p:spPr bwMode="auto">
            <a:xfrm>
              <a:off x="4550" y="3840"/>
              <a:ext cx="12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rgbClr val="003300"/>
                  </a:solidFill>
                </a:rPr>
                <a:t>September 20</a:t>
              </a:r>
            </a:p>
          </p:txBody>
        </p:sp>
      </p:grpSp>
      <p:sp>
        <p:nvSpPr>
          <p:cNvPr id="31746" name="Text Box 5"/>
          <p:cNvSpPr txBox="1">
            <a:spLocks noChangeArrowheads="1"/>
          </p:cNvSpPr>
          <p:nvPr/>
        </p:nvSpPr>
        <p:spPr bwMode="auto">
          <a:xfrm>
            <a:off x="500743" y="1066800"/>
            <a:ext cx="8313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3300"/>
                </a:solidFill>
              </a:rPr>
              <a:t>Fire Management – Burnout Operations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6"/>
          <p:cNvGrpSpPr>
            <a:grpSpLocks/>
          </p:cNvGrpSpPr>
          <p:nvPr/>
        </p:nvGrpSpPr>
        <p:grpSpPr bwMode="auto">
          <a:xfrm>
            <a:off x="-381000" y="1066800"/>
            <a:ext cx="9839325" cy="5572125"/>
            <a:chOff x="-240" y="672"/>
            <a:chExt cx="6198" cy="3510"/>
          </a:xfrm>
        </p:grpSpPr>
        <p:pic>
          <p:nvPicPr>
            <p:cNvPr id="32771" name="Picture 4" descr="Burnout_092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40" y="672"/>
              <a:ext cx="6198" cy="3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2" name="Text Box 5"/>
            <p:cNvSpPr txBox="1">
              <a:spLocks noChangeArrowheads="1"/>
            </p:cNvSpPr>
            <p:nvPr/>
          </p:nvSpPr>
          <p:spPr bwMode="auto">
            <a:xfrm>
              <a:off x="4224" y="3840"/>
              <a:ext cx="13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003300"/>
                  </a:solidFill>
                </a:rPr>
                <a:t>September 21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repeater ir"/>
          <p:cNvPicPr>
            <a:picLocks noChangeAspect="1" noChangeArrowheads="1"/>
          </p:cNvPicPr>
          <p:nvPr/>
        </p:nvPicPr>
        <p:blipFill>
          <a:blip r:embed="rId3" cstate="print"/>
          <a:srcRect l="24489" t="55246" r="8719" b="14034"/>
          <a:stretch>
            <a:fillRect/>
          </a:stretch>
        </p:blipFill>
        <p:spPr bwMode="auto">
          <a:xfrm>
            <a:off x="533400" y="1143000"/>
            <a:ext cx="8077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676400" y="1447800"/>
            <a:ext cx="6096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3300"/>
                </a:solidFill>
              </a:rPr>
              <a:t>Tone is Related to the Amount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3300"/>
                </a:solidFill>
              </a:rPr>
              <a:t> of Thermal Energy Emitted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965325" y="2728913"/>
            <a:ext cx="550227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3300"/>
                </a:solidFill>
              </a:rPr>
              <a:t>In the NIROPS System:</a:t>
            </a:r>
          </a:p>
          <a:p>
            <a:pPr>
              <a:buFontTx/>
              <a:buChar char="•"/>
              <a:defRPr/>
            </a:pPr>
            <a:r>
              <a:rPr lang="en-US" sz="2800" dirty="0">
                <a:solidFill>
                  <a:srgbClr val="003300"/>
                </a:solidFill>
              </a:rPr>
              <a:t>   </a:t>
            </a:r>
            <a:r>
              <a:rPr lang="en-US" sz="2800" dirty="0">
                <a:ln>
                  <a:solidFill>
                    <a:schemeClr val="bg2"/>
                  </a:solidFill>
                </a:ln>
                <a:solidFill>
                  <a:srgbClr val="F7F8F6"/>
                </a:solidFill>
              </a:rPr>
              <a:t>White</a:t>
            </a:r>
            <a:r>
              <a:rPr lang="en-US" sz="2800" dirty="0">
                <a:solidFill>
                  <a:srgbClr val="003300"/>
                </a:solidFill>
              </a:rPr>
              <a:t> is relatively cooler</a:t>
            </a:r>
          </a:p>
          <a:p>
            <a:pPr>
              <a:buFontTx/>
              <a:buChar char="•"/>
              <a:defRPr/>
            </a:pPr>
            <a:r>
              <a:rPr lang="en-US" sz="2800" dirty="0">
                <a:solidFill>
                  <a:srgbClr val="003300"/>
                </a:solidFill>
              </a:rPr>
              <a:t>   </a:t>
            </a:r>
            <a:r>
              <a:rPr lang="en-US" sz="2800" dirty="0">
                <a:solidFill>
                  <a:schemeClr val="bg2"/>
                </a:solidFill>
              </a:rPr>
              <a:t>Black</a:t>
            </a:r>
            <a:r>
              <a:rPr lang="en-US" sz="2800" dirty="0">
                <a:solidFill>
                  <a:srgbClr val="003300"/>
                </a:solidFill>
              </a:rPr>
              <a:t> is relatively hotter</a:t>
            </a:r>
          </a:p>
          <a:p>
            <a:pPr>
              <a:buFontTx/>
              <a:buChar char="•"/>
              <a:defRPr/>
            </a:pPr>
            <a:r>
              <a:rPr lang="en-US" sz="2800" dirty="0">
                <a:solidFill>
                  <a:srgbClr val="003300"/>
                </a:solidFill>
              </a:rPr>
              <a:t>    </a:t>
            </a:r>
            <a:r>
              <a:rPr lang="en-US" sz="2800" dirty="0">
                <a:ln>
                  <a:solidFill>
                    <a:schemeClr val="bg2"/>
                  </a:solidFill>
                </a:ln>
                <a:solidFill>
                  <a:srgbClr val="FF0000"/>
                </a:solidFill>
              </a:rPr>
              <a:t>Red</a:t>
            </a:r>
            <a:r>
              <a:rPr lang="en-US" sz="2800" dirty="0">
                <a:solidFill>
                  <a:srgbClr val="003300"/>
                </a:solidFill>
              </a:rPr>
              <a:t> is extremely hot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Burnout_09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1066800"/>
            <a:ext cx="983932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6858000" y="59436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3300"/>
                </a:solidFill>
              </a:rPr>
              <a:t>September 22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Burnout_09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1066800"/>
            <a:ext cx="983932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7010400" y="61722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3300"/>
                </a:solidFill>
              </a:rPr>
              <a:t>September 23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Burnout_09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1066800"/>
            <a:ext cx="983932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3300"/>
                </a:solidFill>
              </a:rPr>
              <a:t>September 25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0" y="941388"/>
          <a:ext cx="9144000" cy="591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Acrobat Document" r:id="rId4" imgW="11657143" imgH="7542857" progId="AcroExch.Document.7">
                  <p:embed/>
                </p:oleObj>
              </mc:Choice>
              <mc:Fallback>
                <p:oleObj name="Acrobat Document" r:id="rId4" imgW="11657143" imgH="7542857" progId="AcroExch.Document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41388"/>
                        <a:ext cx="9144000" cy="5916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HiddenFire_Sp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83932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1828800" y="914400"/>
            <a:ext cx="6019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416" tIns="49209" rIns="98416" bIns="49209" anchor="ctr"/>
          <a:lstStyle/>
          <a:p>
            <a:r>
              <a:rPr lang="en-US" sz="4400" b="1">
                <a:solidFill>
                  <a:srgbClr val="003300"/>
                </a:solidFill>
              </a:rPr>
              <a:t>Heat Hidden by Terrain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-49213" y="1828800"/>
            <a:ext cx="9193213" cy="503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700" b="1" dirty="0">
                <a:solidFill>
                  <a:srgbClr val="003300"/>
                </a:solidFill>
                <a:latin typeface="Comic Sans MS" pitchFamily="66" charset="0"/>
              </a:rPr>
              <a:t>Bowl </a:t>
            </a:r>
            <a:r>
              <a:rPr lang="en-US" sz="2700" b="1" dirty="0" smtClean="0">
                <a:solidFill>
                  <a:srgbClr val="003300"/>
                </a:solidFill>
                <a:latin typeface="Comic Sans MS" pitchFamily="66" charset="0"/>
              </a:rPr>
              <a:t>Fire, </a:t>
            </a:r>
            <a:r>
              <a:rPr lang="en-US" sz="2700" b="1" dirty="0">
                <a:solidFill>
                  <a:srgbClr val="003300"/>
                </a:solidFill>
                <a:latin typeface="Comic Sans MS" pitchFamily="66" charset="0"/>
              </a:rPr>
              <a:t>Mt Hood National Forest</a:t>
            </a:r>
          </a:p>
        </p:txBody>
      </p:sp>
      <p:pic>
        <p:nvPicPr>
          <p:cNvPr id="50182" name="Picture 6" descr="Bowl_Fi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43200"/>
            <a:ext cx="916940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2259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owl_Fi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Flam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191000"/>
            <a:ext cx="5492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Line 5"/>
          <p:cNvSpPr>
            <a:spLocks noChangeShapeType="1"/>
          </p:cNvSpPr>
          <p:nvPr/>
        </p:nvSpPr>
        <p:spPr bwMode="auto">
          <a:xfrm>
            <a:off x="5791200" y="1676400"/>
            <a:ext cx="3124200" cy="1219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>
            <a:off x="5791200" y="1676400"/>
            <a:ext cx="3048000" cy="1981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>
            <a:off x="5791200" y="1676400"/>
            <a:ext cx="2819400" cy="2590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>
            <a:off x="5791200" y="1676400"/>
            <a:ext cx="2057400" cy="3048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5791200" y="1676400"/>
            <a:ext cx="1295400" cy="3352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2234" name="Line 10"/>
          <p:cNvSpPr>
            <a:spLocks noChangeShapeType="1"/>
          </p:cNvSpPr>
          <p:nvPr/>
        </p:nvSpPr>
        <p:spPr bwMode="auto">
          <a:xfrm>
            <a:off x="5791200" y="1676400"/>
            <a:ext cx="228600" cy="3429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 flipH="1">
            <a:off x="5334000" y="1676400"/>
            <a:ext cx="457200" cy="3124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2236" name="Line 12"/>
          <p:cNvSpPr>
            <a:spLocks noChangeShapeType="1"/>
          </p:cNvSpPr>
          <p:nvPr/>
        </p:nvSpPr>
        <p:spPr bwMode="auto">
          <a:xfrm flipH="1">
            <a:off x="4800600" y="1676400"/>
            <a:ext cx="990600" cy="28956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 flipH="1">
            <a:off x="4191000" y="1676400"/>
            <a:ext cx="1600200" cy="25146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2238" name="Line 14"/>
          <p:cNvSpPr>
            <a:spLocks noChangeShapeType="1"/>
          </p:cNvSpPr>
          <p:nvPr/>
        </p:nvSpPr>
        <p:spPr bwMode="auto">
          <a:xfrm flipH="1">
            <a:off x="2667000" y="1676400"/>
            <a:ext cx="3124200" cy="25146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2239" name="Line 15"/>
          <p:cNvSpPr>
            <a:spLocks noChangeShapeType="1"/>
          </p:cNvSpPr>
          <p:nvPr/>
        </p:nvSpPr>
        <p:spPr bwMode="auto">
          <a:xfrm flipH="1">
            <a:off x="1752600" y="1676400"/>
            <a:ext cx="4038600" cy="22098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27"/>
          <p:cNvGrpSpPr>
            <a:grpSpLocks/>
          </p:cNvGrpSpPr>
          <p:nvPr/>
        </p:nvGrpSpPr>
        <p:grpSpPr bwMode="auto">
          <a:xfrm rot="20779466" flipH="1">
            <a:off x="4722913" y="1220064"/>
            <a:ext cx="2152003" cy="743780"/>
            <a:chOff x="4803" y="146"/>
            <a:chExt cx="868" cy="300"/>
          </a:xfrm>
        </p:grpSpPr>
        <p:grpSp>
          <p:nvGrpSpPr>
            <p:cNvPr id="17" name="Group 28"/>
            <p:cNvGrpSpPr>
              <a:grpSpLocks/>
            </p:cNvGrpSpPr>
            <p:nvPr/>
          </p:nvGrpSpPr>
          <p:grpSpPr bwMode="auto">
            <a:xfrm>
              <a:off x="4803" y="146"/>
              <a:ext cx="868" cy="258"/>
              <a:chOff x="4803" y="146"/>
              <a:chExt cx="868" cy="258"/>
            </a:xfrm>
          </p:grpSpPr>
          <p:grpSp>
            <p:nvGrpSpPr>
              <p:cNvPr id="55" name="Group 29"/>
              <p:cNvGrpSpPr>
                <a:grpSpLocks/>
              </p:cNvGrpSpPr>
              <p:nvPr/>
            </p:nvGrpSpPr>
            <p:grpSpPr bwMode="auto">
              <a:xfrm>
                <a:off x="5087" y="146"/>
                <a:ext cx="264" cy="134"/>
                <a:chOff x="5087" y="146"/>
                <a:chExt cx="264" cy="134"/>
              </a:xfrm>
            </p:grpSpPr>
            <p:grpSp>
              <p:nvGrpSpPr>
                <p:cNvPr id="61" name="Group 30"/>
                <p:cNvGrpSpPr>
                  <a:grpSpLocks/>
                </p:cNvGrpSpPr>
                <p:nvPr/>
              </p:nvGrpSpPr>
              <p:grpSpPr bwMode="auto">
                <a:xfrm>
                  <a:off x="5087" y="213"/>
                  <a:ext cx="264" cy="67"/>
                  <a:chOff x="5087" y="213"/>
                  <a:chExt cx="264" cy="67"/>
                </a:xfrm>
              </p:grpSpPr>
              <p:sp>
                <p:nvSpPr>
                  <p:cNvPr id="65" name="Freeform 31"/>
                  <p:cNvSpPr>
                    <a:spLocks/>
                  </p:cNvSpPr>
                  <p:nvPr/>
                </p:nvSpPr>
                <p:spPr bwMode="auto">
                  <a:xfrm>
                    <a:off x="5087" y="213"/>
                    <a:ext cx="264" cy="67"/>
                  </a:xfrm>
                  <a:custGeom>
                    <a:avLst/>
                    <a:gdLst/>
                    <a:ahLst/>
                    <a:cxnLst>
                      <a:cxn ang="0">
                        <a:pos x="0" y="333"/>
                      </a:cxn>
                      <a:cxn ang="0">
                        <a:pos x="652" y="166"/>
                      </a:cxn>
                      <a:cxn ang="0">
                        <a:pos x="1321" y="0"/>
                      </a:cxn>
                      <a:cxn ang="0">
                        <a:pos x="686" y="250"/>
                      </a:cxn>
                      <a:cxn ang="0">
                        <a:pos x="0" y="333"/>
                      </a:cxn>
                    </a:cxnLst>
                    <a:rect l="0" t="0" r="r" b="b"/>
                    <a:pathLst>
                      <a:path w="1321" h="333">
                        <a:moveTo>
                          <a:pt x="0" y="333"/>
                        </a:moveTo>
                        <a:lnTo>
                          <a:pt x="652" y="166"/>
                        </a:lnTo>
                        <a:lnTo>
                          <a:pt x="1321" y="0"/>
                        </a:lnTo>
                        <a:lnTo>
                          <a:pt x="686" y="250"/>
                        </a:lnTo>
                        <a:lnTo>
                          <a:pt x="0" y="333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3175">
                    <a:solidFill>
                      <a:srgbClr val="40404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" name="Freeform 32"/>
                  <p:cNvSpPr>
                    <a:spLocks/>
                  </p:cNvSpPr>
                  <p:nvPr/>
                </p:nvSpPr>
                <p:spPr bwMode="auto">
                  <a:xfrm>
                    <a:off x="5087" y="213"/>
                    <a:ext cx="264" cy="67"/>
                  </a:xfrm>
                  <a:custGeom>
                    <a:avLst/>
                    <a:gdLst/>
                    <a:ahLst/>
                    <a:cxnLst>
                      <a:cxn ang="0">
                        <a:pos x="0" y="333"/>
                      </a:cxn>
                      <a:cxn ang="0">
                        <a:pos x="686" y="266"/>
                      </a:cxn>
                      <a:cxn ang="0">
                        <a:pos x="1321" y="0"/>
                      </a:cxn>
                      <a:cxn ang="0">
                        <a:pos x="669" y="200"/>
                      </a:cxn>
                      <a:cxn ang="0">
                        <a:pos x="0" y="333"/>
                      </a:cxn>
                    </a:cxnLst>
                    <a:rect l="0" t="0" r="r" b="b"/>
                    <a:pathLst>
                      <a:path w="1321" h="333">
                        <a:moveTo>
                          <a:pt x="0" y="333"/>
                        </a:moveTo>
                        <a:lnTo>
                          <a:pt x="686" y="266"/>
                        </a:lnTo>
                        <a:lnTo>
                          <a:pt x="1321" y="0"/>
                        </a:lnTo>
                        <a:lnTo>
                          <a:pt x="669" y="200"/>
                        </a:lnTo>
                        <a:lnTo>
                          <a:pt x="0" y="333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3175">
                    <a:solidFill>
                      <a:srgbClr val="40404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2" name="Group 33"/>
                <p:cNvGrpSpPr>
                  <a:grpSpLocks/>
                </p:cNvGrpSpPr>
                <p:nvPr/>
              </p:nvGrpSpPr>
              <p:grpSpPr bwMode="auto">
                <a:xfrm>
                  <a:off x="5194" y="146"/>
                  <a:ext cx="33" cy="97"/>
                  <a:chOff x="5194" y="146"/>
                  <a:chExt cx="33" cy="97"/>
                </a:xfrm>
              </p:grpSpPr>
              <p:sp>
                <p:nvSpPr>
                  <p:cNvPr id="63" name="Freeform 34"/>
                  <p:cNvSpPr>
                    <a:spLocks/>
                  </p:cNvSpPr>
                  <p:nvPr/>
                </p:nvSpPr>
                <p:spPr bwMode="auto">
                  <a:xfrm>
                    <a:off x="5194" y="146"/>
                    <a:ext cx="33" cy="97"/>
                  </a:xfrm>
                  <a:custGeom>
                    <a:avLst/>
                    <a:gdLst/>
                    <a:ahLst/>
                    <a:cxnLst>
                      <a:cxn ang="0">
                        <a:pos x="67" y="483"/>
                      </a:cxn>
                      <a:cxn ang="0">
                        <a:pos x="167" y="450"/>
                      </a:cxn>
                      <a:cxn ang="0">
                        <a:pos x="0" y="0"/>
                      </a:cxn>
                      <a:cxn ang="0">
                        <a:pos x="67" y="483"/>
                      </a:cxn>
                    </a:cxnLst>
                    <a:rect l="0" t="0" r="r" b="b"/>
                    <a:pathLst>
                      <a:path w="167" h="483">
                        <a:moveTo>
                          <a:pt x="67" y="483"/>
                        </a:moveTo>
                        <a:lnTo>
                          <a:pt x="167" y="450"/>
                        </a:lnTo>
                        <a:lnTo>
                          <a:pt x="0" y="0"/>
                        </a:lnTo>
                        <a:lnTo>
                          <a:pt x="67" y="483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3175">
                    <a:solidFill>
                      <a:srgbClr val="40404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" name="Freeform 35"/>
                  <p:cNvSpPr>
                    <a:spLocks/>
                  </p:cNvSpPr>
                  <p:nvPr/>
                </p:nvSpPr>
                <p:spPr bwMode="auto">
                  <a:xfrm>
                    <a:off x="5194" y="146"/>
                    <a:ext cx="23" cy="97"/>
                  </a:xfrm>
                  <a:custGeom>
                    <a:avLst/>
                    <a:gdLst/>
                    <a:ahLst/>
                    <a:cxnLst>
                      <a:cxn ang="0">
                        <a:pos x="67" y="483"/>
                      </a:cxn>
                      <a:cxn ang="0">
                        <a:pos x="117" y="466"/>
                      </a:cxn>
                      <a:cxn ang="0">
                        <a:pos x="0" y="0"/>
                      </a:cxn>
                      <a:cxn ang="0">
                        <a:pos x="67" y="483"/>
                      </a:cxn>
                    </a:cxnLst>
                    <a:rect l="0" t="0" r="r" b="b"/>
                    <a:pathLst>
                      <a:path w="117" h="483">
                        <a:moveTo>
                          <a:pt x="67" y="483"/>
                        </a:moveTo>
                        <a:lnTo>
                          <a:pt x="117" y="466"/>
                        </a:lnTo>
                        <a:lnTo>
                          <a:pt x="0" y="0"/>
                        </a:lnTo>
                        <a:lnTo>
                          <a:pt x="67" y="483"/>
                        </a:lnTo>
                        <a:close/>
                      </a:path>
                    </a:pathLst>
                  </a:custGeom>
                  <a:solidFill>
                    <a:srgbClr val="A0A0A0"/>
                  </a:solidFill>
                  <a:ln w="3175">
                    <a:solidFill>
                      <a:srgbClr val="40404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6" name="Group 36"/>
              <p:cNvGrpSpPr>
                <a:grpSpLocks/>
              </p:cNvGrpSpPr>
              <p:nvPr/>
            </p:nvGrpSpPr>
            <p:grpSpPr bwMode="auto">
              <a:xfrm>
                <a:off x="4803" y="189"/>
                <a:ext cx="868" cy="215"/>
                <a:chOff x="4803" y="189"/>
                <a:chExt cx="868" cy="215"/>
              </a:xfrm>
            </p:grpSpPr>
            <p:sp>
              <p:nvSpPr>
                <p:cNvPr id="57" name="Freeform 37"/>
                <p:cNvSpPr>
                  <a:spLocks/>
                </p:cNvSpPr>
                <p:nvPr/>
              </p:nvSpPr>
              <p:spPr bwMode="auto">
                <a:xfrm>
                  <a:off x="4803" y="189"/>
                  <a:ext cx="868" cy="215"/>
                </a:xfrm>
                <a:custGeom>
                  <a:avLst/>
                  <a:gdLst/>
                  <a:ahLst/>
                  <a:cxnLst>
                    <a:cxn ang="0">
                      <a:pos x="0" y="1071"/>
                    </a:cxn>
                    <a:cxn ang="0">
                      <a:pos x="4343" y="0"/>
                    </a:cxn>
                    <a:cxn ang="0">
                      <a:pos x="2190" y="769"/>
                    </a:cxn>
                    <a:cxn ang="0">
                      <a:pos x="0" y="1071"/>
                    </a:cxn>
                  </a:cxnLst>
                  <a:rect l="0" t="0" r="r" b="b"/>
                  <a:pathLst>
                    <a:path w="4343" h="1071">
                      <a:moveTo>
                        <a:pt x="0" y="1071"/>
                      </a:moveTo>
                      <a:lnTo>
                        <a:pt x="4343" y="0"/>
                      </a:lnTo>
                      <a:lnTo>
                        <a:pt x="2190" y="769"/>
                      </a:lnTo>
                      <a:lnTo>
                        <a:pt x="0" y="1071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3175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8" name="Group 38"/>
                <p:cNvGrpSpPr>
                  <a:grpSpLocks/>
                </p:cNvGrpSpPr>
                <p:nvPr/>
              </p:nvGrpSpPr>
              <p:grpSpPr bwMode="auto">
                <a:xfrm>
                  <a:off x="4803" y="189"/>
                  <a:ext cx="868" cy="215"/>
                  <a:chOff x="4803" y="189"/>
                  <a:chExt cx="868" cy="215"/>
                </a:xfrm>
              </p:grpSpPr>
              <p:sp>
                <p:nvSpPr>
                  <p:cNvPr id="59" name="Freeform 39"/>
                  <p:cNvSpPr>
                    <a:spLocks/>
                  </p:cNvSpPr>
                  <p:nvPr/>
                </p:nvSpPr>
                <p:spPr bwMode="auto">
                  <a:xfrm>
                    <a:off x="4803" y="189"/>
                    <a:ext cx="868" cy="215"/>
                  </a:xfrm>
                  <a:custGeom>
                    <a:avLst/>
                    <a:gdLst/>
                    <a:ahLst/>
                    <a:cxnLst>
                      <a:cxn ang="0">
                        <a:pos x="0" y="1071"/>
                      </a:cxn>
                      <a:cxn ang="0">
                        <a:pos x="2171" y="653"/>
                      </a:cxn>
                      <a:cxn ang="0">
                        <a:pos x="4343" y="0"/>
                      </a:cxn>
                      <a:cxn ang="0">
                        <a:pos x="2192" y="767"/>
                      </a:cxn>
                      <a:cxn ang="0">
                        <a:pos x="0" y="1071"/>
                      </a:cxn>
                    </a:cxnLst>
                    <a:rect l="0" t="0" r="r" b="b"/>
                    <a:pathLst>
                      <a:path w="4343" h="1071">
                        <a:moveTo>
                          <a:pt x="0" y="1071"/>
                        </a:moveTo>
                        <a:lnTo>
                          <a:pt x="2171" y="653"/>
                        </a:lnTo>
                        <a:lnTo>
                          <a:pt x="4343" y="0"/>
                        </a:lnTo>
                        <a:lnTo>
                          <a:pt x="2192" y="767"/>
                        </a:lnTo>
                        <a:lnTo>
                          <a:pt x="0" y="1071"/>
                        </a:lnTo>
                        <a:close/>
                      </a:path>
                    </a:pathLst>
                  </a:custGeom>
                  <a:solidFill>
                    <a:srgbClr val="A0A0A0"/>
                  </a:solidFill>
                  <a:ln w="3175">
                    <a:solidFill>
                      <a:srgbClr val="40404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0" name="Freeform 40"/>
                  <p:cNvSpPr>
                    <a:spLocks/>
                  </p:cNvSpPr>
                  <p:nvPr/>
                </p:nvSpPr>
                <p:spPr bwMode="auto">
                  <a:xfrm>
                    <a:off x="4803" y="320"/>
                    <a:ext cx="438" cy="84"/>
                  </a:xfrm>
                  <a:custGeom>
                    <a:avLst/>
                    <a:gdLst/>
                    <a:ahLst/>
                    <a:cxnLst>
                      <a:cxn ang="0">
                        <a:pos x="2171" y="0"/>
                      </a:cxn>
                      <a:cxn ang="0">
                        <a:pos x="2192" y="117"/>
                      </a:cxn>
                      <a:cxn ang="0">
                        <a:pos x="0" y="419"/>
                      </a:cxn>
                      <a:cxn ang="0">
                        <a:pos x="2171" y="0"/>
                      </a:cxn>
                    </a:cxnLst>
                    <a:rect l="0" t="0" r="r" b="b"/>
                    <a:pathLst>
                      <a:path w="2192" h="419">
                        <a:moveTo>
                          <a:pt x="2171" y="0"/>
                        </a:moveTo>
                        <a:lnTo>
                          <a:pt x="2192" y="117"/>
                        </a:lnTo>
                        <a:lnTo>
                          <a:pt x="0" y="419"/>
                        </a:lnTo>
                        <a:lnTo>
                          <a:pt x="2171" y="0"/>
                        </a:lnTo>
                        <a:close/>
                      </a:path>
                    </a:pathLst>
                  </a:custGeom>
                  <a:solidFill>
                    <a:srgbClr val="606060"/>
                  </a:solidFill>
                  <a:ln w="3175">
                    <a:solidFill>
                      <a:srgbClr val="40404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8" name="Group 41"/>
            <p:cNvGrpSpPr>
              <a:grpSpLocks/>
            </p:cNvGrpSpPr>
            <p:nvPr/>
          </p:nvGrpSpPr>
          <p:grpSpPr bwMode="auto">
            <a:xfrm>
              <a:off x="4972" y="273"/>
              <a:ext cx="173" cy="173"/>
              <a:chOff x="4972" y="273"/>
              <a:chExt cx="173" cy="173"/>
            </a:xfrm>
          </p:grpSpPr>
          <p:grpSp>
            <p:nvGrpSpPr>
              <p:cNvPr id="46" name="Group 42"/>
              <p:cNvGrpSpPr>
                <a:grpSpLocks/>
              </p:cNvGrpSpPr>
              <p:nvPr/>
            </p:nvGrpSpPr>
            <p:grpSpPr bwMode="auto">
              <a:xfrm>
                <a:off x="5022" y="336"/>
                <a:ext cx="75" cy="50"/>
                <a:chOff x="5022" y="336"/>
                <a:chExt cx="75" cy="50"/>
              </a:xfrm>
            </p:grpSpPr>
            <p:grpSp>
              <p:nvGrpSpPr>
                <p:cNvPr id="50" name="Group 43"/>
                <p:cNvGrpSpPr>
                  <a:grpSpLocks/>
                </p:cNvGrpSpPr>
                <p:nvPr/>
              </p:nvGrpSpPr>
              <p:grpSpPr bwMode="auto">
                <a:xfrm>
                  <a:off x="5022" y="336"/>
                  <a:ext cx="75" cy="50"/>
                  <a:chOff x="5022" y="336"/>
                  <a:chExt cx="75" cy="50"/>
                </a:xfrm>
              </p:grpSpPr>
              <p:sp>
                <p:nvSpPr>
                  <p:cNvPr id="52" name="Freeform 44"/>
                  <p:cNvSpPr>
                    <a:spLocks/>
                  </p:cNvSpPr>
                  <p:nvPr/>
                </p:nvSpPr>
                <p:spPr bwMode="auto">
                  <a:xfrm>
                    <a:off x="5022" y="336"/>
                    <a:ext cx="75" cy="50"/>
                  </a:xfrm>
                  <a:custGeom>
                    <a:avLst/>
                    <a:gdLst/>
                    <a:ahLst/>
                    <a:cxnLst>
                      <a:cxn ang="0">
                        <a:pos x="175" y="4"/>
                      </a:cxn>
                      <a:cxn ang="0">
                        <a:pos x="209" y="1"/>
                      </a:cxn>
                      <a:cxn ang="0">
                        <a:pos x="240" y="0"/>
                      </a:cxn>
                      <a:cxn ang="0">
                        <a:pos x="286" y="5"/>
                      </a:cxn>
                      <a:cxn ang="0">
                        <a:pos x="312" y="14"/>
                      </a:cxn>
                      <a:cxn ang="0">
                        <a:pos x="336" y="29"/>
                      </a:cxn>
                      <a:cxn ang="0">
                        <a:pos x="351" y="43"/>
                      </a:cxn>
                      <a:cxn ang="0">
                        <a:pos x="366" y="63"/>
                      </a:cxn>
                      <a:cxn ang="0">
                        <a:pos x="375" y="91"/>
                      </a:cxn>
                      <a:cxn ang="0">
                        <a:pos x="375" y="129"/>
                      </a:cxn>
                      <a:cxn ang="0">
                        <a:pos x="366" y="150"/>
                      </a:cxn>
                      <a:cxn ang="0">
                        <a:pos x="353" y="170"/>
                      </a:cxn>
                      <a:cxn ang="0">
                        <a:pos x="336" y="187"/>
                      </a:cxn>
                      <a:cxn ang="0">
                        <a:pos x="312" y="201"/>
                      </a:cxn>
                      <a:cxn ang="0">
                        <a:pos x="285" y="214"/>
                      </a:cxn>
                      <a:cxn ang="0">
                        <a:pos x="249" y="226"/>
                      </a:cxn>
                      <a:cxn ang="0">
                        <a:pos x="213" y="236"/>
                      </a:cxn>
                      <a:cxn ang="0">
                        <a:pos x="170" y="244"/>
                      </a:cxn>
                      <a:cxn ang="0">
                        <a:pos x="139" y="248"/>
                      </a:cxn>
                      <a:cxn ang="0">
                        <a:pos x="115" y="250"/>
                      </a:cxn>
                      <a:cxn ang="0">
                        <a:pos x="81" y="248"/>
                      </a:cxn>
                      <a:cxn ang="0">
                        <a:pos x="57" y="241"/>
                      </a:cxn>
                      <a:cxn ang="0">
                        <a:pos x="35" y="232"/>
                      </a:cxn>
                      <a:cxn ang="0">
                        <a:pos x="20" y="219"/>
                      </a:cxn>
                      <a:cxn ang="0">
                        <a:pos x="6" y="197"/>
                      </a:cxn>
                      <a:cxn ang="0">
                        <a:pos x="0" y="171"/>
                      </a:cxn>
                      <a:cxn ang="0">
                        <a:pos x="1" y="144"/>
                      </a:cxn>
                      <a:cxn ang="0">
                        <a:pos x="9" y="116"/>
                      </a:cxn>
                      <a:cxn ang="0">
                        <a:pos x="22" y="94"/>
                      </a:cxn>
                      <a:cxn ang="0">
                        <a:pos x="43" y="70"/>
                      </a:cxn>
                      <a:cxn ang="0">
                        <a:pos x="74" y="44"/>
                      </a:cxn>
                      <a:cxn ang="0">
                        <a:pos x="107" y="27"/>
                      </a:cxn>
                      <a:cxn ang="0">
                        <a:pos x="139" y="13"/>
                      </a:cxn>
                    </a:cxnLst>
                    <a:rect l="0" t="0" r="r" b="b"/>
                    <a:pathLst>
                      <a:path w="378" h="250">
                        <a:moveTo>
                          <a:pt x="156" y="7"/>
                        </a:moveTo>
                        <a:lnTo>
                          <a:pt x="175" y="4"/>
                        </a:lnTo>
                        <a:lnTo>
                          <a:pt x="192" y="2"/>
                        </a:lnTo>
                        <a:lnTo>
                          <a:pt x="209" y="1"/>
                        </a:lnTo>
                        <a:lnTo>
                          <a:pt x="222" y="0"/>
                        </a:lnTo>
                        <a:lnTo>
                          <a:pt x="240" y="0"/>
                        </a:lnTo>
                        <a:lnTo>
                          <a:pt x="254" y="0"/>
                        </a:lnTo>
                        <a:lnTo>
                          <a:pt x="286" y="5"/>
                        </a:lnTo>
                        <a:lnTo>
                          <a:pt x="303" y="9"/>
                        </a:lnTo>
                        <a:lnTo>
                          <a:pt x="312" y="14"/>
                        </a:lnTo>
                        <a:lnTo>
                          <a:pt x="325" y="20"/>
                        </a:lnTo>
                        <a:lnTo>
                          <a:pt x="336" y="29"/>
                        </a:lnTo>
                        <a:lnTo>
                          <a:pt x="344" y="36"/>
                        </a:lnTo>
                        <a:lnTo>
                          <a:pt x="351" y="43"/>
                        </a:lnTo>
                        <a:lnTo>
                          <a:pt x="358" y="51"/>
                        </a:lnTo>
                        <a:lnTo>
                          <a:pt x="366" y="63"/>
                        </a:lnTo>
                        <a:lnTo>
                          <a:pt x="372" y="75"/>
                        </a:lnTo>
                        <a:lnTo>
                          <a:pt x="375" y="91"/>
                        </a:lnTo>
                        <a:lnTo>
                          <a:pt x="378" y="111"/>
                        </a:lnTo>
                        <a:lnTo>
                          <a:pt x="375" y="129"/>
                        </a:lnTo>
                        <a:lnTo>
                          <a:pt x="371" y="141"/>
                        </a:lnTo>
                        <a:lnTo>
                          <a:pt x="366" y="150"/>
                        </a:lnTo>
                        <a:lnTo>
                          <a:pt x="361" y="159"/>
                        </a:lnTo>
                        <a:lnTo>
                          <a:pt x="353" y="170"/>
                        </a:lnTo>
                        <a:lnTo>
                          <a:pt x="347" y="179"/>
                        </a:lnTo>
                        <a:lnTo>
                          <a:pt x="336" y="187"/>
                        </a:lnTo>
                        <a:lnTo>
                          <a:pt x="323" y="197"/>
                        </a:lnTo>
                        <a:lnTo>
                          <a:pt x="312" y="201"/>
                        </a:lnTo>
                        <a:lnTo>
                          <a:pt x="297" y="208"/>
                        </a:lnTo>
                        <a:lnTo>
                          <a:pt x="285" y="214"/>
                        </a:lnTo>
                        <a:lnTo>
                          <a:pt x="269" y="219"/>
                        </a:lnTo>
                        <a:lnTo>
                          <a:pt x="249" y="226"/>
                        </a:lnTo>
                        <a:lnTo>
                          <a:pt x="233" y="232"/>
                        </a:lnTo>
                        <a:lnTo>
                          <a:pt x="213" y="236"/>
                        </a:lnTo>
                        <a:lnTo>
                          <a:pt x="188" y="241"/>
                        </a:lnTo>
                        <a:lnTo>
                          <a:pt x="170" y="244"/>
                        </a:lnTo>
                        <a:lnTo>
                          <a:pt x="151" y="247"/>
                        </a:lnTo>
                        <a:lnTo>
                          <a:pt x="139" y="248"/>
                        </a:lnTo>
                        <a:lnTo>
                          <a:pt x="125" y="250"/>
                        </a:lnTo>
                        <a:lnTo>
                          <a:pt x="115" y="250"/>
                        </a:lnTo>
                        <a:lnTo>
                          <a:pt x="97" y="250"/>
                        </a:lnTo>
                        <a:lnTo>
                          <a:pt x="81" y="248"/>
                        </a:lnTo>
                        <a:lnTo>
                          <a:pt x="66" y="244"/>
                        </a:lnTo>
                        <a:lnTo>
                          <a:pt x="57" y="241"/>
                        </a:lnTo>
                        <a:lnTo>
                          <a:pt x="44" y="236"/>
                        </a:lnTo>
                        <a:lnTo>
                          <a:pt x="35" y="232"/>
                        </a:lnTo>
                        <a:lnTo>
                          <a:pt x="25" y="223"/>
                        </a:lnTo>
                        <a:lnTo>
                          <a:pt x="20" y="219"/>
                        </a:lnTo>
                        <a:lnTo>
                          <a:pt x="13" y="210"/>
                        </a:lnTo>
                        <a:lnTo>
                          <a:pt x="6" y="197"/>
                        </a:lnTo>
                        <a:lnTo>
                          <a:pt x="1" y="183"/>
                        </a:lnTo>
                        <a:lnTo>
                          <a:pt x="0" y="171"/>
                        </a:lnTo>
                        <a:lnTo>
                          <a:pt x="1" y="157"/>
                        </a:lnTo>
                        <a:lnTo>
                          <a:pt x="1" y="144"/>
                        </a:lnTo>
                        <a:lnTo>
                          <a:pt x="3" y="134"/>
                        </a:lnTo>
                        <a:lnTo>
                          <a:pt x="9" y="116"/>
                        </a:lnTo>
                        <a:lnTo>
                          <a:pt x="14" y="105"/>
                        </a:lnTo>
                        <a:lnTo>
                          <a:pt x="22" y="94"/>
                        </a:lnTo>
                        <a:lnTo>
                          <a:pt x="31" y="81"/>
                        </a:lnTo>
                        <a:lnTo>
                          <a:pt x="43" y="70"/>
                        </a:lnTo>
                        <a:lnTo>
                          <a:pt x="60" y="54"/>
                        </a:lnTo>
                        <a:lnTo>
                          <a:pt x="74" y="44"/>
                        </a:lnTo>
                        <a:lnTo>
                          <a:pt x="88" y="37"/>
                        </a:lnTo>
                        <a:lnTo>
                          <a:pt x="107" y="27"/>
                        </a:lnTo>
                        <a:lnTo>
                          <a:pt x="124" y="19"/>
                        </a:lnTo>
                        <a:lnTo>
                          <a:pt x="139" y="13"/>
                        </a:lnTo>
                        <a:lnTo>
                          <a:pt x="156" y="7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45"/>
                  <p:cNvSpPr>
                    <a:spLocks/>
                  </p:cNvSpPr>
                  <p:nvPr/>
                </p:nvSpPr>
                <p:spPr bwMode="auto">
                  <a:xfrm>
                    <a:off x="5022" y="337"/>
                    <a:ext cx="42" cy="49"/>
                  </a:xfrm>
                  <a:custGeom>
                    <a:avLst/>
                    <a:gdLst/>
                    <a:ahLst/>
                    <a:cxnLst>
                      <a:cxn ang="0">
                        <a:pos x="156" y="0"/>
                      </a:cxn>
                      <a:cxn ang="0">
                        <a:pos x="213" y="229"/>
                      </a:cxn>
                      <a:cxn ang="0">
                        <a:pos x="188" y="234"/>
                      </a:cxn>
                      <a:cxn ang="0">
                        <a:pos x="170" y="237"/>
                      </a:cxn>
                      <a:cxn ang="0">
                        <a:pos x="151" y="240"/>
                      </a:cxn>
                      <a:cxn ang="0">
                        <a:pos x="139" y="241"/>
                      </a:cxn>
                      <a:cxn ang="0">
                        <a:pos x="125" y="243"/>
                      </a:cxn>
                      <a:cxn ang="0">
                        <a:pos x="115" y="243"/>
                      </a:cxn>
                      <a:cxn ang="0">
                        <a:pos x="97" y="243"/>
                      </a:cxn>
                      <a:cxn ang="0">
                        <a:pos x="81" y="241"/>
                      </a:cxn>
                      <a:cxn ang="0">
                        <a:pos x="66" y="237"/>
                      </a:cxn>
                      <a:cxn ang="0">
                        <a:pos x="57" y="234"/>
                      </a:cxn>
                      <a:cxn ang="0">
                        <a:pos x="44" y="229"/>
                      </a:cxn>
                      <a:cxn ang="0">
                        <a:pos x="35" y="225"/>
                      </a:cxn>
                      <a:cxn ang="0">
                        <a:pos x="25" y="216"/>
                      </a:cxn>
                      <a:cxn ang="0">
                        <a:pos x="20" y="212"/>
                      </a:cxn>
                      <a:cxn ang="0">
                        <a:pos x="13" y="203"/>
                      </a:cxn>
                      <a:cxn ang="0">
                        <a:pos x="6" y="190"/>
                      </a:cxn>
                      <a:cxn ang="0">
                        <a:pos x="1" y="176"/>
                      </a:cxn>
                      <a:cxn ang="0">
                        <a:pos x="0" y="164"/>
                      </a:cxn>
                      <a:cxn ang="0">
                        <a:pos x="1" y="150"/>
                      </a:cxn>
                      <a:cxn ang="0">
                        <a:pos x="1" y="137"/>
                      </a:cxn>
                      <a:cxn ang="0">
                        <a:pos x="3" y="127"/>
                      </a:cxn>
                      <a:cxn ang="0">
                        <a:pos x="9" y="109"/>
                      </a:cxn>
                      <a:cxn ang="0">
                        <a:pos x="14" y="98"/>
                      </a:cxn>
                      <a:cxn ang="0">
                        <a:pos x="22" y="87"/>
                      </a:cxn>
                      <a:cxn ang="0">
                        <a:pos x="31" y="74"/>
                      </a:cxn>
                      <a:cxn ang="0">
                        <a:pos x="43" y="63"/>
                      </a:cxn>
                      <a:cxn ang="0">
                        <a:pos x="60" y="47"/>
                      </a:cxn>
                      <a:cxn ang="0">
                        <a:pos x="74" y="37"/>
                      </a:cxn>
                      <a:cxn ang="0">
                        <a:pos x="88" y="30"/>
                      </a:cxn>
                      <a:cxn ang="0">
                        <a:pos x="107" y="20"/>
                      </a:cxn>
                      <a:cxn ang="0">
                        <a:pos x="124" y="12"/>
                      </a:cxn>
                      <a:cxn ang="0">
                        <a:pos x="139" y="6"/>
                      </a:cxn>
                      <a:cxn ang="0">
                        <a:pos x="156" y="0"/>
                      </a:cxn>
                    </a:cxnLst>
                    <a:rect l="0" t="0" r="r" b="b"/>
                    <a:pathLst>
                      <a:path w="213" h="243">
                        <a:moveTo>
                          <a:pt x="156" y="0"/>
                        </a:moveTo>
                        <a:lnTo>
                          <a:pt x="213" y="229"/>
                        </a:lnTo>
                        <a:lnTo>
                          <a:pt x="188" y="234"/>
                        </a:lnTo>
                        <a:lnTo>
                          <a:pt x="170" y="237"/>
                        </a:lnTo>
                        <a:lnTo>
                          <a:pt x="151" y="240"/>
                        </a:lnTo>
                        <a:lnTo>
                          <a:pt x="139" y="241"/>
                        </a:lnTo>
                        <a:lnTo>
                          <a:pt x="125" y="243"/>
                        </a:lnTo>
                        <a:lnTo>
                          <a:pt x="115" y="243"/>
                        </a:lnTo>
                        <a:lnTo>
                          <a:pt x="97" y="243"/>
                        </a:lnTo>
                        <a:lnTo>
                          <a:pt x="81" y="241"/>
                        </a:lnTo>
                        <a:lnTo>
                          <a:pt x="66" y="237"/>
                        </a:lnTo>
                        <a:lnTo>
                          <a:pt x="57" y="234"/>
                        </a:lnTo>
                        <a:lnTo>
                          <a:pt x="44" y="229"/>
                        </a:lnTo>
                        <a:lnTo>
                          <a:pt x="35" y="225"/>
                        </a:lnTo>
                        <a:lnTo>
                          <a:pt x="25" y="216"/>
                        </a:lnTo>
                        <a:lnTo>
                          <a:pt x="20" y="212"/>
                        </a:lnTo>
                        <a:lnTo>
                          <a:pt x="13" y="203"/>
                        </a:lnTo>
                        <a:lnTo>
                          <a:pt x="6" y="190"/>
                        </a:lnTo>
                        <a:lnTo>
                          <a:pt x="1" y="176"/>
                        </a:lnTo>
                        <a:lnTo>
                          <a:pt x="0" y="164"/>
                        </a:lnTo>
                        <a:lnTo>
                          <a:pt x="1" y="150"/>
                        </a:lnTo>
                        <a:lnTo>
                          <a:pt x="1" y="137"/>
                        </a:lnTo>
                        <a:lnTo>
                          <a:pt x="3" y="127"/>
                        </a:lnTo>
                        <a:lnTo>
                          <a:pt x="9" y="109"/>
                        </a:lnTo>
                        <a:lnTo>
                          <a:pt x="14" y="98"/>
                        </a:lnTo>
                        <a:lnTo>
                          <a:pt x="22" y="87"/>
                        </a:lnTo>
                        <a:lnTo>
                          <a:pt x="31" y="74"/>
                        </a:lnTo>
                        <a:lnTo>
                          <a:pt x="43" y="63"/>
                        </a:lnTo>
                        <a:lnTo>
                          <a:pt x="60" y="47"/>
                        </a:lnTo>
                        <a:lnTo>
                          <a:pt x="74" y="37"/>
                        </a:lnTo>
                        <a:lnTo>
                          <a:pt x="88" y="30"/>
                        </a:lnTo>
                        <a:lnTo>
                          <a:pt x="107" y="20"/>
                        </a:lnTo>
                        <a:lnTo>
                          <a:pt x="124" y="12"/>
                        </a:lnTo>
                        <a:lnTo>
                          <a:pt x="139" y="6"/>
                        </a:lnTo>
                        <a:lnTo>
                          <a:pt x="156" y="0"/>
                        </a:lnTo>
                        <a:close/>
                      </a:path>
                    </a:pathLst>
                  </a:custGeom>
                  <a:solidFill>
                    <a:srgbClr val="A0A0A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 46"/>
                  <p:cNvSpPr>
                    <a:spLocks/>
                  </p:cNvSpPr>
                  <p:nvPr/>
                </p:nvSpPr>
                <p:spPr bwMode="auto">
                  <a:xfrm>
                    <a:off x="5034" y="344"/>
                    <a:ext cx="50" cy="33"/>
                  </a:xfrm>
                  <a:custGeom>
                    <a:avLst/>
                    <a:gdLst/>
                    <a:ahLst/>
                    <a:cxnLst>
                      <a:cxn ang="0">
                        <a:pos x="118" y="2"/>
                      </a:cxn>
                      <a:cxn ang="0">
                        <a:pos x="140" y="0"/>
                      </a:cxn>
                      <a:cxn ang="0">
                        <a:pos x="161" y="0"/>
                      </a:cxn>
                      <a:cxn ang="0">
                        <a:pos x="191" y="3"/>
                      </a:cxn>
                      <a:cxn ang="0">
                        <a:pos x="210" y="9"/>
                      </a:cxn>
                      <a:cxn ang="0">
                        <a:pos x="225" y="20"/>
                      </a:cxn>
                      <a:cxn ang="0">
                        <a:pos x="234" y="29"/>
                      </a:cxn>
                      <a:cxn ang="0">
                        <a:pos x="245" y="42"/>
                      </a:cxn>
                      <a:cxn ang="0">
                        <a:pos x="251" y="60"/>
                      </a:cxn>
                      <a:cxn ang="0">
                        <a:pos x="250" y="86"/>
                      </a:cxn>
                      <a:cxn ang="0">
                        <a:pos x="246" y="100"/>
                      </a:cxn>
                      <a:cxn ang="0">
                        <a:pos x="236" y="114"/>
                      </a:cxn>
                      <a:cxn ang="0">
                        <a:pos x="225" y="125"/>
                      </a:cxn>
                      <a:cxn ang="0">
                        <a:pos x="210" y="135"/>
                      </a:cxn>
                      <a:cxn ang="0">
                        <a:pos x="190" y="143"/>
                      </a:cxn>
                      <a:cxn ang="0">
                        <a:pos x="167" y="150"/>
                      </a:cxn>
                      <a:cxn ang="0">
                        <a:pos x="142" y="157"/>
                      </a:cxn>
                      <a:cxn ang="0">
                        <a:pos x="113" y="163"/>
                      </a:cxn>
                      <a:cxn ang="0">
                        <a:pos x="93" y="165"/>
                      </a:cxn>
                      <a:cxn ang="0">
                        <a:pos x="77" y="166"/>
                      </a:cxn>
                      <a:cxn ang="0">
                        <a:pos x="55" y="165"/>
                      </a:cxn>
                      <a:cxn ang="0">
                        <a:pos x="38" y="160"/>
                      </a:cxn>
                      <a:cxn ang="0">
                        <a:pos x="24" y="153"/>
                      </a:cxn>
                      <a:cxn ang="0">
                        <a:pos x="13" y="145"/>
                      </a:cxn>
                      <a:cxn ang="0">
                        <a:pos x="5" y="131"/>
                      </a:cxn>
                      <a:cxn ang="0">
                        <a:pos x="0" y="114"/>
                      </a:cxn>
                      <a:cxn ang="0">
                        <a:pos x="2" y="96"/>
                      </a:cxn>
                      <a:cxn ang="0">
                        <a:pos x="6" y="78"/>
                      </a:cxn>
                      <a:cxn ang="0">
                        <a:pos x="14" y="63"/>
                      </a:cxn>
                      <a:cxn ang="0">
                        <a:pos x="29" y="46"/>
                      </a:cxn>
                      <a:cxn ang="0">
                        <a:pos x="49" y="29"/>
                      </a:cxn>
                      <a:cxn ang="0">
                        <a:pos x="72" y="17"/>
                      </a:cxn>
                      <a:cxn ang="0">
                        <a:pos x="93" y="8"/>
                      </a:cxn>
                    </a:cxnLst>
                    <a:rect l="0" t="0" r="r" b="b"/>
                    <a:pathLst>
                      <a:path w="251" h="166">
                        <a:moveTo>
                          <a:pt x="104" y="4"/>
                        </a:moveTo>
                        <a:lnTo>
                          <a:pt x="118" y="2"/>
                        </a:lnTo>
                        <a:lnTo>
                          <a:pt x="127" y="1"/>
                        </a:lnTo>
                        <a:lnTo>
                          <a:pt x="140" y="0"/>
                        </a:lnTo>
                        <a:lnTo>
                          <a:pt x="149" y="0"/>
                        </a:lnTo>
                        <a:lnTo>
                          <a:pt x="161" y="0"/>
                        </a:lnTo>
                        <a:lnTo>
                          <a:pt x="171" y="0"/>
                        </a:lnTo>
                        <a:lnTo>
                          <a:pt x="191" y="3"/>
                        </a:lnTo>
                        <a:lnTo>
                          <a:pt x="201" y="7"/>
                        </a:lnTo>
                        <a:lnTo>
                          <a:pt x="210" y="9"/>
                        </a:lnTo>
                        <a:lnTo>
                          <a:pt x="218" y="13"/>
                        </a:lnTo>
                        <a:lnTo>
                          <a:pt x="225" y="20"/>
                        </a:lnTo>
                        <a:lnTo>
                          <a:pt x="231" y="24"/>
                        </a:lnTo>
                        <a:lnTo>
                          <a:pt x="234" y="29"/>
                        </a:lnTo>
                        <a:lnTo>
                          <a:pt x="240" y="35"/>
                        </a:lnTo>
                        <a:lnTo>
                          <a:pt x="245" y="42"/>
                        </a:lnTo>
                        <a:lnTo>
                          <a:pt x="249" y="50"/>
                        </a:lnTo>
                        <a:lnTo>
                          <a:pt x="251" y="60"/>
                        </a:lnTo>
                        <a:lnTo>
                          <a:pt x="251" y="73"/>
                        </a:lnTo>
                        <a:lnTo>
                          <a:pt x="250" y="86"/>
                        </a:lnTo>
                        <a:lnTo>
                          <a:pt x="248" y="94"/>
                        </a:lnTo>
                        <a:lnTo>
                          <a:pt x="246" y="100"/>
                        </a:lnTo>
                        <a:lnTo>
                          <a:pt x="242" y="107"/>
                        </a:lnTo>
                        <a:lnTo>
                          <a:pt x="236" y="114"/>
                        </a:lnTo>
                        <a:lnTo>
                          <a:pt x="232" y="118"/>
                        </a:lnTo>
                        <a:lnTo>
                          <a:pt x="225" y="125"/>
                        </a:lnTo>
                        <a:lnTo>
                          <a:pt x="215" y="131"/>
                        </a:lnTo>
                        <a:lnTo>
                          <a:pt x="210" y="135"/>
                        </a:lnTo>
                        <a:lnTo>
                          <a:pt x="199" y="138"/>
                        </a:lnTo>
                        <a:lnTo>
                          <a:pt x="190" y="143"/>
                        </a:lnTo>
                        <a:lnTo>
                          <a:pt x="181" y="145"/>
                        </a:lnTo>
                        <a:lnTo>
                          <a:pt x="167" y="150"/>
                        </a:lnTo>
                        <a:lnTo>
                          <a:pt x="156" y="153"/>
                        </a:lnTo>
                        <a:lnTo>
                          <a:pt x="142" y="157"/>
                        </a:lnTo>
                        <a:lnTo>
                          <a:pt x="127" y="160"/>
                        </a:lnTo>
                        <a:lnTo>
                          <a:pt x="113" y="163"/>
                        </a:lnTo>
                        <a:lnTo>
                          <a:pt x="100" y="164"/>
                        </a:lnTo>
                        <a:lnTo>
                          <a:pt x="93" y="165"/>
                        </a:lnTo>
                        <a:lnTo>
                          <a:pt x="84" y="166"/>
                        </a:lnTo>
                        <a:lnTo>
                          <a:pt x="77" y="166"/>
                        </a:lnTo>
                        <a:lnTo>
                          <a:pt x="65" y="166"/>
                        </a:lnTo>
                        <a:lnTo>
                          <a:pt x="55" y="165"/>
                        </a:lnTo>
                        <a:lnTo>
                          <a:pt x="45" y="163"/>
                        </a:lnTo>
                        <a:lnTo>
                          <a:pt x="38" y="160"/>
                        </a:lnTo>
                        <a:lnTo>
                          <a:pt x="29" y="157"/>
                        </a:lnTo>
                        <a:lnTo>
                          <a:pt x="24" y="153"/>
                        </a:lnTo>
                        <a:lnTo>
                          <a:pt x="18" y="149"/>
                        </a:lnTo>
                        <a:lnTo>
                          <a:pt x="13" y="145"/>
                        </a:lnTo>
                        <a:lnTo>
                          <a:pt x="9" y="141"/>
                        </a:lnTo>
                        <a:lnTo>
                          <a:pt x="5" y="131"/>
                        </a:lnTo>
                        <a:lnTo>
                          <a:pt x="2" y="122"/>
                        </a:lnTo>
                        <a:lnTo>
                          <a:pt x="0" y="114"/>
                        </a:lnTo>
                        <a:lnTo>
                          <a:pt x="2" y="103"/>
                        </a:lnTo>
                        <a:lnTo>
                          <a:pt x="2" y="96"/>
                        </a:lnTo>
                        <a:lnTo>
                          <a:pt x="3" y="88"/>
                        </a:lnTo>
                        <a:lnTo>
                          <a:pt x="6" y="78"/>
                        </a:lnTo>
                        <a:lnTo>
                          <a:pt x="10" y="70"/>
                        </a:lnTo>
                        <a:lnTo>
                          <a:pt x="14" y="63"/>
                        </a:lnTo>
                        <a:lnTo>
                          <a:pt x="20" y="54"/>
                        </a:lnTo>
                        <a:lnTo>
                          <a:pt x="29" y="46"/>
                        </a:lnTo>
                        <a:lnTo>
                          <a:pt x="40" y="36"/>
                        </a:lnTo>
                        <a:lnTo>
                          <a:pt x="49" y="29"/>
                        </a:lnTo>
                        <a:lnTo>
                          <a:pt x="59" y="24"/>
                        </a:lnTo>
                        <a:lnTo>
                          <a:pt x="72" y="17"/>
                        </a:lnTo>
                        <a:lnTo>
                          <a:pt x="83" y="13"/>
                        </a:lnTo>
                        <a:lnTo>
                          <a:pt x="93" y="8"/>
                        </a:lnTo>
                        <a:lnTo>
                          <a:pt x="104" y="4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1" name="Oval 47"/>
                <p:cNvSpPr>
                  <a:spLocks noChangeArrowheads="1"/>
                </p:cNvSpPr>
                <p:nvPr/>
              </p:nvSpPr>
              <p:spPr bwMode="auto">
                <a:xfrm>
                  <a:off x="5048" y="350"/>
                  <a:ext cx="20" cy="19"/>
                </a:xfrm>
                <a:prstGeom prst="ellipse">
                  <a:avLst/>
                </a:prstGeom>
                <a:solidFill>
                  <a:srgbClr val="20202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7" name="Group 48"/>
              <p:cNvGrpSpPr>
                <a:grpSpLocks/>
              </p:cNvGrpSpPr>
              <p:nvPr/>
            </p:nvGrpSpPr>
            <p:grpSpPr bwMode="auto">
              <a:xfrm>
                <a:off x="4972" y="273"/>
                <a:ext cx="173" cy="173"/>
                <a:chOff x="4972" y="273"/>
                <a:chExt cx="173" cy="173"/>
              </a:xfrm>
            </p:grpSpPr>
            <p:sp>
              <p:nvSpPr>
                <p:cNvPr id="48" name="Oval 49"/>
                <p:cNvSpPr>
                  <a:spLocks noChangeArrowheads="1"/>
                </p:cNvSpPr>
                <p:nvPr/>
              </p:nvSpPr>
              <p:spPr bwMode="auto">
                <a:xfrm>
                  <a:off x="4972" y="273"/>
                  <a:ext cx="173" cy="173"/>
                </a:xfrm>
                <a:prstGeom prst="ellipse">
                  <a:avLst/>
                </a:prstGeom>
                <a:noFill/>
                <a:ln w="3175">
                  <a:solidFill>
                    <a:srgbClr val="60606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Freeform 50"/>
                <p:cNvSpPr>
                  <a:spLocks/>
                </p:cNvSpPr>
                <p:nvPr/>
              </p:nvSpPr>
              <p:spPr bwMode="auto">
                <a:xfrm>
                  <a:off x="4983" y="311"/>
                  <a:ext cx="152" cy="98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34" y="17"/>
                    </a:cxn>
                    <a:cxn ang="0">
                      <a:pos x="13" y="88"/>
                    </a:cxn>
                    <a:cxn ang="0">
                      <a:pos x="94" y="0"/>
                    </a:cxn>
                    <a:cxn ang="0">
                      <a:pos x="56" y="111"/>
                    </a:cxn>
                    <a:cxn ang="0">
                      <a:pos x="133" y="19"/>
                    </a:cxn>
                    <a:cxn ang="0">
                      <a:pos x="110" y="94"/>
                    </a:cxn>
                    <a:cxn ang="0">
                      <a:pos x="167" y="42"/>
                    </a:cxn>
                    <a:cxn ang="0">
                      <a:pos x="127" y="118"/>
                    </a:cxn>
                    <a:cxn ang="0">
                      <a:pos x="159" y="101"/>
                    </a:cxn>
                    <a:cxn ang="0">
                      <a:pos x="195" y="56"/>
                    </a:cxn>
                    <a:cxn ang="0">
                      <a:pos x="149" y="191"/>
                    </a:cxn>
                    <a:cxn ang="0">
                      <a:pos x="241" y="78"/>
                    </a:cxn>
                    <a:cxn ang="0">
                      <a:pos x="210" y="166"/>
                    </a:cxn>
                    <a:cxn ang="0">
                      <a:pos x="274" y="102"/>
                    </a:cxn>
                    <a:cxn ang="0">
                      <a:pos x="235" y="186"/>
                    </a:cxn>
                    <a:cxn ang="0">
                      <a:pos x="287" y="129"/>
                    </a:cxn>
                    <a:cxn ang="0">
                      <a:pos x="264" y="190"/>
                    </a:cxn>
                    <a:cxn ang="0">
                      <a:pos x="314" y="144"/>
                    </a:cxn>
                    <a:cxn ang="0">
                      <a:pos x="291" y="217"/>
                    </a:cxn>
                    <a:cxn ang="0">
                      <a:pos x="335" y="165"/>
                    </a:cxn>
                    <a:cxn ang="0">
                      <a:pos x="298" y="269"/>
                    </a:cxn>
                    <a:cxn ang="0">
                      <a:pos x="364" y="198"/>
                    </a:cxn>
                    <a:cxn ang="0">
                      <a:pos x="345" y="258"/>
                    </a:cxn>
                    <a:cxn ang="0">
                      <a:pos x="384" y="211"/>
                    </a:cxn>
                    <a:cxn ang="0">
                      <a:pos x="375" y="245"/>
                    </a:cxn>
                    <a:cxn ang="0">
                      <a:pos x="417" y="196"/>
                    </a:cxn>
                    <a:cxn ang="0">
                      <a:pos x="386" y="281"/>
                    </a:cxn>
                    <a:cxn ang="0">
                      <a:pos x="431" y="241"/>
                    </a:cxn>
                    <a:cxn ang="0">
                      <a:pos x="417" y="303"/>
                    </a:cxn>
                    <a:cxn ang="0">
                      <a:pos x="461" y="245"/>
                    </a:cxn>
                    <a:cxn ang="0">
                      <a:pos x="422" y="338"/>
                    </a:cxn>
                    <a:cxn ang="0">
                      <a:pos x="499" y="243"/>
                    </a:cxn>
                    <a:cxn ang="0">
                      <a:pos x="467" y="340"/>
                    </a:cxn>
                    <a:cxn ang="0">
                      <a:pos x="532" y="258"/>
                    </a:cxn>
                    <a:cxn ang="0">
                      <a:pos x="493" y="346"/>
                    </a:cxn>
                    <a:cxn ang="0">
                      <a:pos x="570" y="269"/>
                    </a:cxn>
                    <a:cxn ang="0">
                      <a:pos x="517" y="390"/>
                    </a:cxn>
                    <a:cxn ang="0">
                      <a:pos x="599" y="289"/>
                    </a:cxn>
                    <a:cxn ang="0">
                      <a:pos x="552" y="436"/>
                    </a:cxn>
                    <a:cxn ang="0">
                      <a:pos x="615" y="360"/>
                    </a:cxn>
                    <a:cxn ang="0">
                      <a:pos x="590" y="449"/>
                    </a:cxn>
                    <a:cxn ang="0">
                      <a:pos x="663" y="353"/>
                    </a:cxn>
                    <a:cxn ang="0">
                      <a:pos x="622" y="456"/>
                    </a:cxn>
                    <a:cxn ang="0">
                      <a:pos x="701" y="353"/>
                    </a:cxn>
                    <a:cxn ang="0">
                      <a:pos x="657" y="492"/>
                    </a:cxn>
                    <a:cxn ang="0">
                      <a:pos x="723" y="402"/>
                    </a:cxn>
                    <a:cxn ang="0">
                      <a:pos x="688" y="492"/>
                    </a:cxn>
                    <a:cxn ang="0">
                      <a:pos x="759" y="396"/>
                    </a:cxn>
                    <a:cxn ang="0">
                      <a:pos x="746" y="461"/>
                    </a:cxn>
                  </a:cxnLst>
                  <a:rect l="0" t="0" r="r" b="b"/>
                  <a:pathLst>
                    <a:path w="759" h="492">
                      <a:moveTo>
                        <a:pt x="0" y="27"/>
                      </a:moveTo>
                      <a:lnTo>
                        <a:pt x="34" y="17"/>
                      </a:lnTo>
                      <a:lnTo>
                        <a:pt x="13" y="88"/>
                      </a:lnTo>
                      <a:lnTo>
                        <a:pt x="94" y="0"/>
                      </a:lnTo>
                      <a:lnTo>
                        <a:pt x="56" y="111"/>
                      </a:lnTo>
                      <a:lnTo>
                        <a:pt x="133" y="19"/>
                      </a:lnTo>
                      <a:lnTo>
                        <a:pt x="110" y="94"/>
                      </a:lnTo>
                      <a:lnTo>
                        <a:pt x="167" y="42"/>
                      </a:lnTo>
                      <a:lnTo>
                        <a:pt x="127" y="118"/>
                      </a:lnTo>
                      <a:lnTo>
                        <a:pt x="159" y="101"/>
                      </a:lnTo>
                      <a:lnTo>
                        <a:pt x="195" y="56"/>
                      </a:lnTo>
                      <a:lnTo>
                        <a:pt x="149" y="191"/>
                      </a:lnTo>
                      <a:lnTo>
                        <a:pt x="241" y="78"/>
                      </a:lnTo>
                      <a:lnTo>
                        <a:pt x="210" y="166"/>
                      </a:lnTo>
                      <a:lnTo>
                        <a:pt x="274" y="102"/>
                      </a:lnTo>
                      <a:lnTo>
                        <a:pt x="235" y="186"/>
                      </a:lnTo>
                      <a:lnTo>
                        <a:pt x="287" y="129"/>
                      </a:lnTo>
                      <a:lnTo>
                        <a:pt x="264" y="190"/>
                      </a:lnTo>
                      <a:lnTo>
                        <a:pt x="314" y="144"/>
                      </a:lnTo>
                      <a:lnTo>
                        <a:pt x="291" y="217"/>
                      </a:lnTo>
                      <a:lnTo>
                        <a:pt x="335" y="165"/>
                      </a:lnTo>
                      <a:lnTo>
                        <a:pt x="298" y="269"/>
                      </a:lnTo>
                      <a:lnTo>
                        <a:pt x="364" y="198"/>
                      </a:lnTo>
                      <a:lnTo>
                        <a:pt x="345" y="258"/>
                      </a:lnTo>
                      <a:lnTo>
                        <a:pt x="384" y="211"/>
                      </a:lnTo>
                      <a:lnTo>
                        <a:pt x="375" y="245"/>
                      </a:lnTo>
                      <a:lnTo>
                        <a:pt x="417" y="196"/>
                      </a:lnTo>
                      <a:lnTo>
                        <a:pt x="386" y="281"/>
                      </a:lnTo>
                      <a:lnTo>
                        <a:pt x="431" y="241"/>
                      </a:lnTo>
                      <a:lnTo>
                        <a:pt x="417" y="303"/>
                      </a:lnTo>
                      <a:lnTo>
                        <a:pt x="461" y="245"/>
                      </a:lnTo>
                      <a:lnTo>
                        <a:pt x="422" y="338"/>
                      </a:lnTo>
                      <a:lnTo>
                        <a:pt x="499" y="243"/>
                      </a:lnTo>
                      <a:lnTo>
                        <a:pt x="467" y="340"/>
                      </a:lnTo>
                      <a:lnTo>
                        <a:pt x="532" y="258"/>
                      </a:lnTo>
                      <a:lnTo>
                        <a:pt x="493" y="346"/>
                      </a:lnTo>
                      <a:lnTo>
                        <a:pt x="570" y="269"/>
                      </a:lnTo>
                      <a:lnTo>
                        <a:pt x="517" y="390"/>
                      </a:lnTo>
                      <a:lnTo>
                        <a:pt x="599" y="289"/>
                      </a:lnTo>
                      <a:lnTo>
                        <a:pt x="552" y="436"/>
                      </a:lnTo>
                      <a:lnTo>
                        <a:pt x="615" y="360"/>
                      </a:lnTo>
                      <a:lnTo>
                        <a:pt x="590" y="449"/>
                      </a:lnTo>
                      <a:lnTo>
                        <a:pt x="663" y="353"/>
                      </a:lnTo>
                      <a:lnTo>
                        <a:pt x="622" y="456"/>
                      </a:lnTo>
                      <a:lnTo>
                        <a:pt x="701" y="353"/>
                      </a:lnTo>
                      <a:lnTo>
                        <a:pt x="657" y="492"/>
                      </a:lnTo>
                      <a:lnTo>
                        <a:pt x="723" y="402"/>
                      </a:lnTo>
                      <a:lnTo>
                        <a:pt x="688" y="492"/>
                      </a:lnTo>
                      <a:lnTo>
                        <a:pt x="759" y="396"/>
                      </a:lnTo>
                      <a:lnTo>
                        <a:pt x="746" y="461"/>
                      </a:lnTo>
                    </a:path>
                  </a:pathLst>
                </a:custGeom>
                <a:noFill/>
                <a:ln w="3175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9" name="Group 51"/>
            <p:cNvGrpSpPr>
              <a:grpSpLocks/>
            </p:cNvGrpSpPr>
            <p:nvPr/>
          </p:nvGrpSpPr>
          <p:grpSpPr bwMode="auto">
            <a:xfrm>
              <a:off x="5149" y="230"/>
              <a:ext cx="165" cy="125"/>
              <a:chOff x="5149" y="230"/>
              <a:chExt cx="165" cy="125"/>
            </a:xfrm>
          </p:grpSpPr>
          <p:grpSp>
            <p:nvGrpSpPr>
              <p:cNvPr id="30" name="Group 52"/>
              <p:cNvGrpSpPr>
                <a:grpSpLocks/>
              </p:cNvGrpSpPr>
              <p:nvPr/>
            </p:nvGrpSpPr>
            <p:grpSpPr bwMode="auto">
              <a:xfrm>
                <a:off x="5149" y="230"/>
                <a:ext cx="165" cy="125"/>
                <a:chOff x="5149" y="230"/>
                <a:chExt cx="165" cy="125"/>
              </a:xfrm>
            </p:grpSpPr>
            <p:sp>
              <p:nvSpPr>
                <p:cNvPr id="44" name="Freeform 53"/>
                <p:cNvSpPr>
                  <a:spLocks/>
                </p:cNvSpPr>
                <p:nvPr/>
              </p:nvSpPr>
              <p:spPr bwMode="auto">
                <a:xfrm>
                  <a:off x="5149" y="230"/>
                  <a:ext cx="165" cy="125"/>
                </a:xfrm>
                <a:custGeom>
                  <a:avLst/>
                  <a:gdLst/>
                  <a:ahLst/>
                  <a:cxnLst>
                    <a:cxn ang="0">
                      <a:pos x="359" y="0"/>
                    </a:cxn>
                    <a:cxn ang="0">
                      <a:pos x="416" y="4"/>
                    </a:cxn>
                    <a:cxn ang="0">
                      <a:pos x="469" y="21"/>
                    </a:cxn>
                    <a:cxn ang="0">
                      <a:pos x="510" y="46"/>
                    </a:cxn>
                    <a:cxn ang="0">
                      <a:pos x="560" y="97"/>
                    </a:cxn>
                    <a:cxn ang="0">
                      <a:pos x="655" y="170"/>
                    </a:cxn>
                    <a:cxn ang="0">
                      <a:pos x="728" y="193"/>
                    </a:cxn>
                    <a:cxn ang="0">
                      <a:pos x="797" y="225"/>
                    </a:cxn>
                    <a:cxn ang="0">
                      <a:pos x="816" y="243"/>
                    </a:cxn>
                    <a:cxn ang="0">
                      <a:pos x="824" y="263"/>
                    </a:cxn>
                    <a:cxn ang="0">
                      <a:pos x="826" y="299"/>
                    </a:cxn>
                    <a:cxn ang="0">
                      <a:pos x="820" y="324"/>
                    </a:cxn>
                    <a:cxn ang="0">
                      <a:pos x="808" y="359"/>
                    </a:cxn>
                    <a:cxn ang="0">
                      <a:pos x="782" y="419"/>
                    </a:cxn>
                    <a:cxn ang="0">
                      <a:pos x="765" y="451"/>
                    </a:cxn>
                    <a:cxn ang="0">
                      <a:pos x="741" y="474"/>
                    </a:cxn>
                    <a:cxn ang="0">
                      <a:pos x="703" y="499"/>
                    </a:cxn>
                    <a:cxn ang="0">
                      <a:pos x="622" y="542"/>
                    </a:cxn>
                    <a:cxn ang="0">
                      <a:pos x="523" y="582"/>
                    </a:cxn>
                    <a:cxn ang="0">
                      <a:pos x="426" y="607"/>
                    </a:cxn>
                    <a:cxn ang="0">
                      <a:pos x="338" y="621"/>
                    </a:cxn>
                    <a:cxn ang="0">
                      <a:pos x="251" y="623"/>
                    </a:cxn>
                    <a:cxn ang="0">
                      <a:pos x="173" y="620"/>
                    </a:cxn>
                    <a:cxn ang="0">
                      <a:pos x="137" y="613"/>
                    </a:cxn>
                    <a:cxn ang="0">
                      <a:pos x="78" y="572"/>
                    </a:cxn>
                    <a:cxn ang="0">
                      <a:pos x="33" y="535"/>
                    </a:cxn>
                    <a:cxn ang="0">
                      <a:pos x="17" y="511"/>
                    </a:cxn>
                    <a:cxn ang="0">
                      <a:pos x="3" y="480"/>
                    </a:cxn>
                    <a:cxn ang="0">
                      <a:pos x="2" y="431"/>
                    </a:cxn>
                    <a:cxn ang="0">
                      <a:pos x="10" y="407"/>
                    </a:cxn>
                    <a:cxn ang="0">
                      <a:pos x="109" y="306"/>
                    </a:cxn>
                    <a:cxn ang="0">
                      <a:pos x="137" y="264"/>
                    </a:cxn>
                    <a:cxn ang="0">
                      <a:pos x="175" y="120"/>
                    </a:cxn>
                    <a:cxn ang="0">
                      <a:pos x="202" y="85"/>
                    </a:cxn>
                    <a:cxn ang="0">
                      <a:pos x="227" y="61"/>
                    </a:cxn>
                    <a:cxn ang="0">
                      <a:pos x="270" y="31"/>
                    </a:cxn>
                    <a:cxn ang="0">
                      <a:pos x="326" y="5"/>
                    </a:cxn>
                  </a:cxnLst>
                  <a:rect l="0" t="0" r="r" b="b"/>
                  <a:pathLst>
                    <a:path w="827" h="623">
                      <a:moveTo>
                        <a:pt x="326" y="5"/>
                      </a:moveTo>
                      <a:lnTo>
                        <a:pt x="359" y="0"/>
                      </a:lnTo>
                      <a:lnTo>
                        <a:pt x="384" y="0"/>
                      </a:lnTo>
                      <a:lnTo>
                        <a:pt x="416" y="4"/>
                      </a:lnTo>
                      <a:lnTo>
                        <a:pt x="447" y="14"/>
                      </a:lnTo>
                      <a:lnTo>
                        <a:pt x="469" y="21"/>
                      </a:lnTo>
                      <a:lnTo>
                        <a:pt x="492" y="33"/>
                      </a:lnTo>
                      <a:lnTo>
                        <a:pt x="510" y="46"/>
                      </a:lnTo>
                      <a:lnTo>
                        <a:pt x="534" y="61"/>
                      </a:lnTo>
                      <a:lnTo>
                        <a:pt x="560" y="97"/>
                      </a:lnTo>
                      <a:lnTo>
                        <a:pt x="610" y="153"/>
                      </a:lnTo>
                      <a:lnTo>
                        <a:pt x="655" y="170"/>
                      </a:lnTo>
                      <a:lnTo>
                        <a:pt x="691" y="185"/>
                      </a:lnTo>
                      <a:lnTo>
                        <a:pt x="728" y="193"/>
                      </a:lnTo>
                      <a:lnTo>
                        <a:pt x="778" y="211"/>
                      </a:lnTo>
                      <a:lnTo>
                        <a:pt x="797" y="225"/>
                      </a:lnTo>
                      <a:lnTo>
                        <a:pt x="806" y="234"/>
                      </a:lnTo>
                      <a:lnTo>
                        <a:pt x="816" y="243"/>
                      </a:lnTo>
                      <a:lnTo>
                        <a:pt x="820" y="252"/>
                      </a:lnTo>
                      <a:lnTo>
                        <a:pt x="824" y="263"/>
                      </a:lnTo>
                      <a:lnTo>
                        <a:pt x="827" y="281"/>
                      </a:lnTo>
                      <a:lnTo>
                        <a:pt x="826" y="299"/>
                      </a:lnTo>
                      <a:lnTo>
                        <a:pt x="823" y="315"/>
                      </a:lnTo>
                      <a:lnTo>
                        <a:pt x="820" y="324"/>
                      </a:lnTo>
                      <a:lnTo>
                        <a:pt x="814" y="341"/>
                      </a:lnTo>
                      <a:lnTo>
                        <a:pt x="808" y="359"/>
                      </a:lnTo>
                      <a:lnTo>
                        <a:pt x="798" y="381"/>
                      </a:lnTo>
                      <a:lnTo>
                        <a:pt x="782" y="419"/>
                      </a:lnTo>
                      <a:lnTo>
                        <a:pt x="771" y="442"/>
                      </a:lnTo>
                      <a:lnTo>
                        <a:pt x="765" y="451"/>
                      </a:lnTo>
                      <a:lnTo>
                        <a:pt x="755" y="462"/>
                      </a:lnTo>
                      <a:lnTo>
                        <a:pt x="741" y="474"/>
                      </a:lnTo>
                      <a:lnTo>
                        <a:pt x="724" y="486"/>
                      </a:lnTo>
                      <a:lnTo>
                        <a:pt x="703" y="499"/>
                      </a:lnTo>
                      <a:lnTo>
                        <a:pt x="676" y="515"/>
                      </a:lnTo>
                      <a:lnTo>
                        <a:pt x="622" y="542"/>
                      </a:lnTo>
                      <a:lnTo>
                        <a:pt x="572" y="563"/>
                      </a:lnTo>
                      <a:lnTo>
                        <a:pt x="523" y="582"/>
                      </a:lnTo>
                      <a:lnTo>
                        <a:pt x="470" y="598"/>
                      </a:lnTo>
                      <a:lnTo>
                        <a:pt x="426" y="607"/>
                      </a:lnTo>
                      <a:lnTo>
                        <a:pt x="382" y="615"/>
                      </a:lnTo>
                      <a:lnTo>
                        <a:pt x="338" y="621"/>
                      </a:lnTo>
                      <a:lnTo>
                        <a:pt x="287" y="623"/>
                      </a:lnTo>
                      <a:lnTo>
                        <a:pt x="251" y="623"/>
                      </a:lnTo>
                      <a:lnTo>
                        <a:pt x="212" y="623"/>
                      </a:lnTo>
                      <a:lnTo>
                        <a:pt x="173" y="620"/>
                      </a:lnTo>
                      <a:lnTo>
                        <a:pt x="155" y="619"/>
                      </a:lnTo>
                      <a:lnTo>
                        <a:pt x="137" y="613"/>
                      </a:lnTo>
                      <a:lnTo>
                        <a:pt x="103" y="593"/>
                      </a:lnTo>
                      <a:lnTo>
                        <a:pt x="78" y="572"/>
                      </a:lnTo>
                      <a:lnTo>
                        <a:pt x="55" y="555"/>
                      </a:lnTo>
                      <a:lnTo>
                        <a:pt x="33" y="535"/>
                      </a:lnTo>
                      <a:lnTo>
                        <a:pt x="24" y="521"/>
                      </a:lnTo>
                      <a:lnTo>
                        <a:pt x="17" y="511"/>
                      </a:lnTo>
                      <a:lnTo>
                        <a:pt x="8" y="494"/>
                      </a:lnTo>
                      <a:lnTo>
                        <a:pt x="3" y="480"/>
                      </a:lnTo>
                      <a:lnTo>
                        <a:pt x="0" y="457"/>
                      </a:lnTo>
                      <a:lnTo>
                        <a:pt x="2" y="431"/>
                      </a:lnTo>
                      <a:lnTo>
                        <a:pt x="4" y="420"/>
                      </a:lnTo>
                      <a:lnTo>
                        <a:pt x="10" y="407"/>
                      </a:lnTo>
                      <a:lnTo>
                        <a:pt x="19" y="398"/>
                      </a:lnTo>
                      <a:lnTo>
                        <a:pt x="109" y="306"/>
                      </a:lnTo>
                      <a:lnTo>
                        <a:pt x="129" y="284"/>
                      </a:lnTo>
                      <a:lnTo>
                        <a:pt x="137" y="264"/>
                      </a:lnTo>
                      <a:lnTo>
                        <a:pt x="169" y="131"/>
                      </a:lnTo>
                      <a:lnTo>
                        <a:pt x="175" y="120"/>
                      </a:lnTo>
                      <a:lnTo>
                        <a:pt x="186" y="103"/>
                      </a:lnTo>
                      <a:lnTo>
                        <a:pt x="202" y="85"/>
                      </a:lnTo>
                      <a:lnTo>
                        <a:pt x="212" y="75"/>
                      </a:lnTo>
                      <a:lnTo>
                        <a:pt x="227" y="61"/>
                      </a:lnTo>
                      <a:lnTo>
                        <a:pt x="251" y="44"/>
                      </a:lnTo>
                      <a:lnTo>
                        <a:pt x="270" y="31"/>
                      </a:lnTo>
                      <a:lnTo>
                        <a:pt x="296" y="17"/>
                      </a:lnTo>
                      <a:lnTo>
                        <a:pt x="326" y="5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3175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Freeform 54"/>
                <p:cNvSpPr>
                  <a:spLocks/>
                </p:cNvSpPr>
                <p:nvPr/>
              </p:nvSpPr>
              <p:spPr bwMode="auto">
                <a:xfrm>
                  <a:off x="5149" y="231"/>
                  <a:ext cx="94" cy="124"/>
                </a:xfrm>
                <a:custGeom>
                  <a:avLst/>
                  <a:gdLst/>
                  <a:ahLst/>
                  <a:cxnLst>
                    <a:cxn ang="0">
                      <a:pos x="326" y="0"/>
                    </a:cxn>
                    <a:cxn ang="0">
                      <a:pos x="470" y="593"/>
                    </a:cxn>
                    <a:cxn ang="0">
                      <a:pos x="426" y="602"/>
                    </a:cxn>
                    <a:cxn ang="0">
                      <a:pos x="382" y="610"/>
                    </a:cxn>
                    <a:cxn ang="0">
                      <a:pos x="338" y="616"/>
                    </a:cxn>
                    <a:cxn ang="0">
                      <a:pos x="287" y="618"/>
                    </a:cxn>
                    <a:cxn ang="0">
                      <a:pos x="251" y="618"/>
                    </a:cxn>
                    <a:cxn ang="0">
                      <a:pos x="212" y="618"/>
                    </a:cxn>
                    <a:cxn ang="0">
                      <a:pos x="173" y="615"/>
                    </a:cxn>
                    <a:cxn ang="0">
                      <a:pos x="155" y="614"/>
                    </a:cxn>
                    <a:cxn ang="0">
                      <a:pos x="137" y="608"/>
                    </a:cxn>
                    <a:cxn ang="0">
                      <a:pos x="103" y="588"/>
                    </a:cxn>
                    <a:cxn ang="0">
                      <a:pos x="78" y="567"/>
                    </a:cxn>
                    <a:cxn ang="0">
                      <a:pos x="55" y="550"/>
                    </a:cxn>
                    <a:cxn ang="0">
                      <a:pos x="33" y="530"/>
                    </a:cxn>
                    <a:cxn ang="0">
                      <a:pos x="24" y="516"/>
                    </a:cxn>
                    <a:cxn ang="0">
                      <a:pos x="17" y="506"/>
                    </a:cxn>
                    <a:cxn ang="0">
                      <a:pos x="8" y="489"/>
                    </a:cxn>
                    <a:cxn ang="0">
                      <a:pos x="3" y="475"/>
                    </a:cxn>
                    <a:cxn ang="0">
                      <a:pos x="0" y="452"/>
                    </a:cxn>
                    <a:cxn ang="0">
                      <a:pos x="2" y="426"/>
                    </a:cxn>
                    <a:cxn ang="0">
                      <a:pos x="4" y="415"/>
                    </a:cxn>
                    <a:cxn ang="0">
                      <a:pos x="10" y="402"/>
                    </a:cxn>
                    <a:cxn ang="0">
                      <a:pos x="19" y="393"/>
                    </a:cxn>
                    <a:cxn ang="0">
                      <a:pos x="109" y="301"/>
                    </a:cxn>
                    <a:cxn ang="0">
                      <a:pos x="129" y="279"/>
                    </a:cxn>
                    <a:cxn ang="0">
                      <a:pos x="137" y="259"/>
                    </a:cxn>
                    <a:cxn ang="0">
                      <a:pos x="169" y="126"/>
                    </a:cxn>
                    <a:cxn ang="0">
                      <a:pos x="175" y="115"/>
                    </a:cxn>
                    <a:cxn ang="0">
                      <a:pos x="186" y="98"/>
                    </a:cxn>
                    <a:cxn ang="0">
                      <a:pos x="202" y="80"/>
                    </a:cxn>
                    <a:cxn ang="0">
                      <a:pos x="212" y="70"/>
                    </a:cxn>
                    <a:cxn ang="0">
                      <a:pos x="227" y="56"/>
                    </a:cxn>
                    <a:cxn ang="0">
                      <a:pos x="251" y="39"/>
                    </a:cxn>
                    <a:cxn ang="0">
                      <a:pos x="270" y="26"/>
                    </a:cxn>
                    <a:cxn ang="0">
                      <a:pos x="296" y="12"/>
                    </a:cxn>
                    <a:cxn ang="0">
                      <a:pos x="326" y="0"/>
                    </a:cxn>
                  </a:cxnLst>
                  <a:rect l="0" t="0" r="r" b="b"/>
                  <a:pathLst>
                    <a:path w="470" h="618">
                      <a:moveTo>
                        <a:pt x="326" y="0"/>
                      </a:moveTo>
                      <a:lnTo>
                        <a:pt x="470" y="593"/>
                      </a:lnTo>
                      <a:lnTo>
                        <a:pt x="426" y="602"/>
                      </a:lnTo>
                      <a:lnTo>
                        <a:pt x="382" y="610"/>
                      </a:lnTo>
                      <a:lnTo>
                        <a:pt x="338" y="616"/>
                      </a:lnTo>
                      <a:lnTo>
                        <a:pt x="287" y="618"/>
                      </a:lnTo>
                      <a:lnTo>
                        <a:pt x="251" y="618"/>
                      </a:lnTo>
                      <a:lnTo>
                        <a:pt x="212" y="618"/>
                      </a:lnTo>
                      <a:lnTo>
                        <a:pt x="173" y="615"/>
                      </a:lnTo>
                      <a:lnTo>
                        <a:pt x="155" y="614"/>
                      </a:lnTo>
                      <a:lnTo>
                        <a:pt x="137" y="608"/>
                      </a:lnTo>
                      <a:lnTo>
                        <a:pt x="103" y="588"/>
                      </a:lnTo>
                      <a:lnTo>
                        <a:pt x="78" y="567"/>
                      </a:lnTo>
                      <a:lnTo>
                        <a:pt x="55" y="550"/>
                      </a:lnTo>
                      <a:lnTo>
                        <a:pt x="33" y="530"/>
                      </a:lnTo>
                      <a:lnTo>
                        <a:pt x="24" y="516"/>
                      </a:lnTo>
                      <a:lnTo>
                        <a:pt x="17" y="506"/>
                      </a:lnTo>
                      <a:lnTo>
                        <a:pt x="8" y="489"/>
                      </a:lnTo>
                      <a:lnTo>
                        <a:pt x="3" y="475"/>
                      </a:lnTo>
                      <a:lnTo>
                        <a:pt x="0" y="452"/>
                      </a:lnTo>
                      <a:lnTo>
                        <a:pt x="2" y="426"/>
                      </a:lnTo>
                      <a:lnTo>
                        <a:pt x="4" y="415"/>
                      </a:lnTo>
                      <a:lnTo>
                        <a:pt x="10" y="402"/>
                      </a:lnTo>
                      <a:lnTo>
                        <a:pt x="19" y="393"/>
                      </a:lnTo>
                      <a:lnTo>
                        <a:pt x="109" y="301"/>
                      </a:lnTo>
                      <a:lnTo>
                        <a:pt x="129" y="279"/>
                      </a:lnTo>
                      <a:lnTo>
                        <a:pt x="137" y="259"/>
                      </a:lnTo>
                      <a:lnTo>
                        <a:pt x="169" y="126"/>
                      </a:lnTo>
                      <a:lnTo>
                        <a:pt x="175" y="115"/>
                      </a:lnTo>
                      <a:lnTo>
                        <a:pt x="186" y="98"/>
                      </a:lnTo>
                      <a:lnTo>
                        <a:pt x="202" y="80"/>
                      </a:lnTo>
                      <a:lnTo>
                        <a:pt x="212" y="70"/>
                      </a:lnTo>
                      <a:lnTo>
                        <a:pt x="227" y="56"/>
                      </a:lnTo>
                      <a:lnTo>
                        <a:pt x="251" y="39"/>
                      </a:lnTo>
                      <a:lnTo>
                        <a:pt x="270" y="26"/>
                      </a:lnTo>
                      <a:lnTo>
                        <a:pt x="296" y="12"/>
                      </a:lnTo>
                      <a:lnTo>
                        <a:pt x="326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3175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55"/>
              <p:cNvGrpSpPr>
                <a:grpSpLocks/>
              </p:cNvGrpSpPr>
              <p:nvPr/>
            </p:nvGrpSpPr>
            <p:grpSpPr bwMode="auto">
              <a:xfrm>
                <a:off x="5176" y="239"/>
                <a:ext cx="95" cy="55"/>
                <a:chOff x="5176" y="239"/>
                <a:chExt cx="95" cy="55"/>
              </a:xfrm>
            </p:grpSpPr>
            <p:grpSp>
              <p:nvGrpSpPr>
                <p:cNvPr id="38" name="Group 56"/>
                <p:cNvGrpSpPr>
                  <a:grpSpLocks/>
                </p:cNvGrpSpPr>
                <p:nvPr/>
              </p:nvGrpSpPr>
              <p:grpSpPr bwMode="auto">
                <a:xfrm>
                  <a:off x="5176" y="239"/>
                  <a:ext cx="95" cy="54"/>
                  <a:chOff x="5176" y="239"/>
                  <a:chExt cx="95" cy="54"/>
                </a:xfrm>
              </p:grpSpPr>
              <p:sp>
                <p:nvSpPr>
                  <p:cNvPr id="42" name="Freeform 57"/>
                  <p:cNvSpPr>
                    <a:spLocks/>
                  </p:cNvSpPr>
                  <p:nvPr/>
                </p:nvSpPr>
                <p:spPr bwMode="auto">
                  <a:xfrm>
                    <a:off x="5176" y="239"/>
                    <a:ext cx="95" cy="54"/>
                  </a:xfrm>
                  <a:custGeom>
                    <a:avLst/>
                    <a:gdLst/>
                    <a:ahLst/>
                    <a:cxnLst>
                      <a:cxn ang="0">
                        <a:pos x="251" y="54"/>
                      </a:cxn>
                      <a:cxn ang="0">
                        <a:pos x="276" y="47"/>
                      </a:cxn>
                      <a:cxn ang="0">
                        <a:pos x="304" y="39"/>
                      </a:cxn>
                      <a:cxn ang="0">
                        <a:pos x="329" y="28"/>
                      </a:cxn>
                      <a:cxn ang="0">
                        <a:pos x="349" y="19"/>
                      </a:cxn>
                      <a:cxn ang="0">
                        <a:pos x="369" y="6"/>
                      </a:cxn>
                      <a:cxn ang="0">
                        <a:pos x="373" y="0"/>
                      </a:cxn>
                      <a:cxn ang="0">
                        <a:pos x="397" y="15"/>
                      </a:cxn>
                      <a:cxn ang="0">
                        <a:pos x="423" y="51"/>
                      </a:cxn>
                      <a:cxn ang="0">
                        <a:pos x="473" y="107"/>
                      </a:cxn>
                      <a:cxn ang="0">
                        <a:pos x="465" y="124"/>
                      </a:cxn>
                      <a:cxn ang="0">
                        <a:pos x="455" y="135"/>
                      </a:cxn>
                      <a:cxn ang="0">
                        <a:pos x="438" y="156"/>
                      </a:cxn>
                      <a:cxn ang="0">
                        <a:pos x="415" y="176"/>
                      </a:cxn>
                      <a:cxn ang="0">
                        <a:pos x="381" y="200"/>
                      </a:cxn>
                      <a:cxn ang="0">
                        <a:pos x="324" y="235"/>
                      </a:cxn>
                      <a:cxn ang="0">
                        <a:pos x="268" y="263"/>
                      </a:cxn>
                      <a:cxn ang="0">
                        <a:pos x="214" y="269"/>
                      </a:cxn>
                      <a:cxn ang="0">
                        <a:pos x="135" y="269"/>
                      </a:cxn>
                      <a:cxn ang="0">
                        <a:pos x="80" y="256"/>
                      </a:cxn>
                      <a:cxn ang="0">
                        <a:pos x="27" y="235"/>
                      </a:cxn>
                      <a:cxn ang="0">
                        <a:pos x="0" y="218"/>
                      </a:cxn>
                      <a:cxn ang="0">
                        <a:pos x="32" y="85"/>
                      </a:cxn>
                      <a:cxn ang="0">
                        <a:pos x="52" y="86"/>
                      </a:cxn>
                      <a:cxn ang="0">
                        <a:pos x="63" y="89"/>
                      </a:cxn>
                      <a:cxn ang="0">
                        <a:pos x="83" y="91"/>
                      </a:cxn>
                      <a:cxn ang="0">
                        <a:pos x="102" y="91"/>
                      </a:cxn>
                      <a:cxn ang="0">
                        <a:pos x="125" y="89"/>
                      </a:cxn>
                      <a:cxn ang="0">
                        <a:pos x="150" y="84"/>
                      </a:cxn>
                      <a:cxn ang="0">
                        <a:pos x="179" y="76"/>
                      </a:cxn>
                      <a:cxn ang="0">
                        <a:pos x="197" y="68"/>
                      </a:cxn>
                      <a:cxn ang="0">
                        <a:pos x="218" y="58"/>
                      </a:cxn>
                      <a:cxn ang="0">
                        <a:pos x="251" y="54"/>
                      </a:cxn>
                    </a:cxnLst>
                    <a:rect l="0" t="0" r="r" b="b"/>
                    <a:pathLst>
                      <a:path w="473" h="269">
                        <a:moveTo>
                          <a:pt x="251" y="54"/>
                        </a:moveTo>
                        <a:lnTo>
                          <a:pt x="276" y="47"/>
                        </a:lnTo>
                        <a:lnTo>
                          <a:pt x="304" y="39"/>
                        </a:lnTo>
                        <a:lnTo>
                          <a:pt x="329" y="28"/>
                        </a:lnTo>
                        <a:lnTo>
                          <a:pt x="349" y="19"/>
                        </a:lnTo>
                        <a:lnTo>
                          <a:pt x="369" y="6"/>
                        </a:lnTo>
                        <a:lnTo>
                          <a:pt x="373" y="0"/>
                        </a:lnTo>
                        <a:lnTo>
                          <a:pt x="397" y="15"/>
                        </a:lnTo>
                        <a:lnTo>
                          <a:pt x="423" y="51"/>
                        </a:lnTo>
                        <a:lnTo>
                          <a:pt x="473" y="107"/>
                        </a:lnTo>
                        <a:lnTo>
                          <a:pt x="465" y="124"/>
                        </a:lnTo>
                        <a:lnTo>
                          <a:pt x="455" y="135"/>
                        </a:lnTo>
                        <a:lnTo>
                          <a:pt x="438" y="156"/>
                        </a:lnTo>
                        <a:lnTo>
                          <a:pt x="415" y="176"/>
                        </a:lnTo>
                        <a:lnTo>
                          <a:pt x="381" y="200"/>
                        </a:lnTo>
                        <a:lnTo>
                          <a:pt x="324" y="235"/>
                        </a:lnTo>
                        <a:lnTo>
                          <a:pt x="268" y="263"/>
                        </a:lnTo>
                        <a:lnTo>
                          <a:pt x="214" y="269"/>
                        </a:lnTo>
                        <a:lnTo>
                          <a:pt x="135" y="269"/>
                        </a:lnTo>
                        <a:lnTo>
                          <a:pt x="80" y="256"/>
                        </a:lnTo>
                        <a:lnTo>
                          <a:pt x="27" y="235"/>
                        </a:lnTo>
                        <a:lnTo>
                          <a:pt x="0" y="218"/>
                        </a:lnTo>
                        <a:lnTo>
                          <a:pt x="32" y="85"/>
                        </a:lnTo>
                        <a:lnTo>
                          <a:pt x="52" y="86"/>
                        </a:lnTo>
                        <a:lnTo>
                          <a:pt x="63" y="89"/>
                        </a:lnTo>
                        <a:lnTo>
                          <a:pt x="83" y="91"/>
                        </a:lnTo>
                        <a:lnTo>
                          <a:pt x="102" y="91"/>
                        </a:lnTo>
                        <a:lnTo>
                          <a:pt x="125" y="89"/>
                        </a:lnTo>
                        <a:lnTo>
                          <a:pt x="150" y="84"/>
                        </a:lnTo>
                        <a:lnTo>
                          <a:pt x="179" y="76"/>
                        </a:lnTo>
                        <a:lnTo>
                          <a:pt x="197" y="68"/>
                        </a:lnTo>
                        <a:lnTo>
                          <a:pt x="218" y="58"/>
                        </a:lnTo>
                        <a:lnTo>
                          <a:pt x="251" y="54"/>
                        </a:lnTo>
                        <a:close/>
                      </a:path>
                    </a:pathLst>
                  </a:custGeom>
                  <a:solidFill>
                    <a:srgbClr val="00C0C0"/>
                  </a:solidFill>
                  <a:ln w="3175">
                    <a:solidFill>
                      <a:srgbClr val="40404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5239" y="247"/>
                    <a:ext cx="17" cy="32"/>
                  </a:xfrm>
                  <a:prstGeom prst="line">
                    <a:avLst/>
                  </a:prstGeom>
                  <a:noFill/>
                  <a:ln w="3175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" name="Group 59"/>
                <p:cNvGrpSpPr>
                  <a:grpSpLocks/>
                </p:cNvGrpSpPr>
                <p:nvPr/>
              </p:nvGrpSpPr>
              <p:grpSpPr bwMode="auto">
                <a:xfrm>
                  <a:off x="5176" y="251"/>
                  <a:ext cx="54" cy="43"/>
                  <a:chOff x="5176" y="251"/>
                  <a:chExt cx="54" cy="43"/>
                </a:xfrm>
              </p:grpSpPr>
              <p:sp>
                <p:nvSpPr>
                  <p:cNvPr id="40" name="Freeform 60"/>
                  <p:cNvSpPr>
                    <a:spLocks/>
                  </p:cNvSpPr>
                  <p:nvPr/>
                </p:nvSpPr>
                <p:spPr bwMode="auto">
                  <a:xfrm>
                    <a:off x="5176" y="251"/>
                    <a:ext cx="54" cy="42"/>
                  </a:xfrm>
                  <a:custGeom>
                    <a:avLst/>
                    <a:gdLst/>
                    <a:ahLst/>
                    <a:cxnLst>
                      <a:cxn ang="0">
                        <a:pos x="268" y="205"/>
                      </a:cxn>
                      <a:cxn ang="0">
                        <a:pos x="214" y="211"/>
                      </a:cxn>
                      <a:cxn ang="0">
                        <a:pos x="135" y="211"/>
                      </a:cxn>
                      <a:cxn ang="0">
                        <a:pos x="108" y="205"/>
                      </a:cxn>
                      <a:cxn ang="0">
                        <a:pos x="80" y="198"/>
                      </a:cxn>
                      <a:cxn ang="0">
                        <a:pos x="27" y="177"/>
                      </a:cxn>
                      <a:cxn ang="0">
                        <a:pos x="0" y="160"/>
                      </a:cxn>
                      <a:cxn ang="0">
                        <a:pos x="32" y="27"/>
                      </a:cxn>
                      <a:cxn ang="0">
                        <a:pos x="52" y="28"/>
                      </a:cxn>
                      <a:cxn ang="0">
                        <a:pos x="63" y="31"/>
                      </a:cxn>
                      <a:cxn ang="0">
                        <a:pos x="83" y="33"/>
                      </a:cxn>
                      <a:cxn ang="0">
                        <a:pos x="102" y="33"/>
                      </a:cxn>
                      <a:cxn ang="0">
                        <a:pos x="125" y="31"/>
                      </a:cxn>
                      <a:cxn ang="0">
                        <a:pos x="150" y="26"/>
                      </a:cxn>
                      <a:cxn ang="0">
                        <a:pos x="179" y="18"/>
                      </a:cxn>
                      <a:cxn ang="0">
                        <a:pos x="197" y="10"/>
                      </a:cxn>
                      <a:cxn ang="0">
                        <a:pos x="218" y="0"/>
                      </a:cxn>
                      <a:cxn ang="0">
                        <a:pos x="268" y="205"/>
                      </a:cxn>
                    </a:cxnLst>
                    <a:rect l="0" t="0" r="r" b="b"/>
                    <a:pathLst>
                      <a:path w="268" h="211">
                        <a:moveTo>
                          <a:pt x="268" y="205"/>
                        </a:moveTo>
                        <a:lnTo>
                          <a:pt x="214" y="211"/>
                        </a:lnTo>
                        <a:lnTo>
                          <a:pt x="135" y="211"/>
                        </a:lnTo>
                        <a:lnTo>
                          <a:pt x="108" y="205"/>
                        </a:lnTo>
                        <a:lnTo>
                          <a:pt x="80" y="198"/>
                        </a:lnTo>
                        <a:lnTo>
                          <a:pt x="27" y="177"/>
                        </a:lnTo>
                        <a:lnTo>
                          <a:pt x="0" y="160"/>
                        </a:lnTo>
                        <a:lnTo>
                          <a:pt x="32" y="27"/>
                        </a:lnTo>
                        <a:lnTo>
                          <a:pt x="52" y="28"/>
                        </a:lnTo>
                        <a:lnTo>
                          <a:pt x="63" y="31"/>
                        </a:lnTo>
                        <a:lnTo>
                          <a:pt x="83" y="33"/>
                        </a:lnTo>
                        <a:lnTo>
                          <a:pt x="102" y="33"/>
                        </a:lnTo>
                        <a:lnTo>
                          <a:pt x="125" y="31"/>
                        </a:lnTo>
                        <a:lnTo>
                          <a:pt x="150" y="26"/>
                        </a:lnTo>
                        <a:lnTo>
                          <a:pt x="179" y="18"/>
                        </a:lnTo>
                        <a:lnTo>
                          <a:pt x="197" y="10"/>
                        </a:lnTo>
                        <a:lnTo>
                          <a:pt x="218" y="0"/>
                        </a:lnTo>
                        <a:lnTo>
                          <a:pt x="268" y="205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3175">
                    <a:solidFill>
                      <a:srgbClr val="40404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" name="Line 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98" y="257"/>
                    <a:ext cx="2" cy="37"/>
                  </a:xfrm>
                  <a:prstGeom prst="line">
                    <a:avLst/>
                  </a:prstGeom>
                  <a:noFill/>
                  <a:ln w="3175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2" name="Group 62"/>
              <p:cNvGrpSpPr>
                <a:grpSpLocks/>
              </p:cNvGrpSpPr>
              <p:nvPr/>
            </p:nvGrpSpPr>
            <p:grpSpPr bwMode="auto">
              <a:xfrm>
                <a:off x="5152" y="268"/>
                <a:ext cx="154" cy="68"/>
                <a:chOff x="5152" y="268"/>
                <a:chExt cx="154" cy="68"/>
              </a:xfrm>
            </p:grpSpPr>
            <p:sp>
              <p:nvSpPr>
                <p:cNvPr id="36" name="Freeform 63"/>
                <p:cNvSpPr>
                  <a:spLocks/>
                </p:cNvSpPr>
                <p:nvPr/>
              </p:nvSpPr>
              <p:spPr bwMode="auto">
                <a:xfrm>
                  <a:off x="5152" y="300"/>
                  <a:ext cx="84" cy="36"/>
                </a:xfrm>
                <a:custGeom>
                  <a:avLst/>
                  <a:gdLst/>
                  <a:ahLst/>
                  <a:cxnLst>
                    <a:cxn ang="0">
                      <a:pos x="51" y="0"/>
                    </a:cxn>
                    <a:cxn ang="0">
                      <a:pos x="70" y="19"/>
                    </a:cxn>
                    <a:cxn ang="0">
                      <a:pos x="98" y="44"/>
                    </a:cxn>
                    <a:cxn ang="0">
                      <a:pos x="135" y="71"/>
                    </a:cxn>
                    <a:cxn ang="0">
                      <a:pos x="173" y="92"/>
                    </a:cxn>
                    <a:cxn ang="0">
                      <a:pos x="210" y="108"/>
                    </a:cxn>
                    <a:cxn ang="0">
                      <a:pos x="257" y="124"/>
                    </a:cxn>
                    <a:cxn ang="0">
                      <a:pos x="313" y="137"/>
                    </a:cxn>
                    <a:cxn ang="0">
                      <a:pos x="375" y="145"/>
                    </a:cxn>
                    <a:cxn ang="0">
                      <a:pos x="420" y="147"/>
                    </a:cxn>
                    <a:cxn ang="0">
                      <a:pos x="301" y="178"/>
                    </a:cxn>
                    <a:cxn ang="0">
                      <a:pos x="228" y="159"/>
                    </a:cxn>
                    <a:cxn ang="0">
                      <a:pos x="179" y="147"/>
                    </a:cxn>
                    <a:cxn ang="0">
                      <a:pos x="131" y="133"/>
                    </a:cxn>
                    <a:cxn ang="0">
                      <a:pos x="85" y="109"/>
                    </a:cxn>
                    <a:cxn ang="0">
                      <a:pos x="43" y="84"/>
                    </a:cxn>
                    <a:cxn ang="0">
                      <a:pos x="14" y="63"/>
                    </a:cxn>
                    <a:cxn ang="0">
                      <a:pos x="0" y="51"/>
                    </a:cxn>
                    <a:cxn ang="0">
                      <a:pos x="25" y="24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420" h="178">
                      <a:moveTo>
                        <a:pt x="51" y="0"/>
                      </a:moveTo>
                      <a:lnTo>
                        <a:pt x="70" y="19"/>
                      </a:lnTo>
                      <a:lnTo>
                        <a:pt x="98" y="44"/>
                      </a:lnTo>
                      <a:lnTo>
                        <a:pt x="135" y="71"/>
                      </a:lnTo>
                      <a:lnTo>
                        <a:pt x="173" y="92"/>
                      </a:lnTo>
                      <a:lnTo>
                        <a:pt x="210" y="108"/>
                      </a:lnTo>
                      <a:lnTo>
                        <a:pt x="257" y="124"/>
                      </a:lnTo>
                      <a:lnTo>
                        <a:pt x="313" y="137"/>
                      </a:lnTo>
                      <a:lnTo>
                        <a:pt x="375" y="145"/>
                      </a:lnTo>
                      <a:lnTo>
                        <a:pt x="420" y="147"/>
                      </a:lnTo>
                      <a:lnTo>
                        <a:pt x="301" y="178"/>
                      </a:lnTo>
                      <a:lnTo>
                        <a:pt x="228" y="159"/>
                      </a:lnTo>
                      <a:lnTo>
                        <a:pt x="179" y="147"/>
                      </a:lnTo>
                      <a:lnTo>
                        <a:pt x="131" y="133"/>
                      </a:lnTo>
                      <a:lnTo>
                        <a:pt x="85" y="109"/>
                      </a:lnTo>
                      <a:lnTo>
                        <a:pt x="43" y="84"/>
                      </a:lnTo>
                      <a:lnTo>
                        <a:pt x="14" y="63"/>
                      </a:lnTo>
                      <a:lnTo>
                        <a:pt x="0" y="51"/>
                      </a:lnTo>
                      <a:lnTo>
                        <a:pt x="25" y="24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606000"/>
                </a:solidFill>
                <a:ln w="3175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Freeform 64"/>
                <p:cNvSpPr>
                  <a:spLocks/>
                </p:cNvSpPr>
                <p:nvPr/>
              </p:nvSpPr>
              <p:spPr bwMode="auto">
                <a:xfrm>
                  <a:off x="5243" y="268"/>
                  <a:ext cx="63" cy="61"/>
                </a:xfrm>
                <a:custGeom>
                  <a:avLst/>
                  <a:gdLst/>
                  <a:ahLst/>
                  <a:cxnLst>
                    <a:cxn ang="0">
                      <a:pos x="244" y="0"/>
                    </a:cxn>
                    <a:cxn ang="0">
                      <a:pos x="267" y="6"/>
                    </a:cxn>
                    <a:cxn ang="0">
                      <a:pos x="303" y="19"/>
                    </a:cxn>
                    <a:cxn ang="0">
                      <a:pos x="313" y="26"/>
                    </a:cxn>
                    <a:cxn ang="0">
                      <a:pos x="306" y="48"/>
                    </a:cxn>
                    <a:cxn ang="0">
                      <a:pos x="294" y="77"/>
                    </a:cxn>
                    <a:cxn ang="0">
                      <a:pos x="276" y="105"/>
                    </a:cxn>
                    <a:cxn ang="0">
                      <a:pos x="255" y="136"/>
                    </a:cxn>
                    <a:cxn ang="0">
                      <a:pos x="231" y="162"/>
                    </a:cxn>
                    <a:cxn ang="0">
                      <a:pos x="193" y="200"/>
                    </a:cxn>
                    <a:cxn ang="0">
                      <a:pos x="159" y="228"/>
                    </a:cxn>
                    <a:cxn ang="0">
                      <a:pos x="122" y="263"/>
                    </a:cxn>
                    <a:cxn ang="0">
                      <a:pos x="0" y="302"/>
                    </a:cxn>
                    <a:cxn ang="0">
                      <a:pos x="18" y="287"/>
                    </a:cxn>
                    <a:cxn ang="0">
                      <a:pos x="50" y="265"/>
                    </a:cxn>
                    <a:cxn ang="0">
                      <a:pos x="84" y="238"/>
                    </a:cxn>
                    <a:cxn ang="0">
                      <a:pos x="111" y="212"/>
                    </a:cxn>
                    <a:cxn ang="0">
                      <a:pos x="136" y="188"/>
                    </a:cxn>
                    <a:cxn ang="0">
                      <a:pos x="166" y="155"/>
                    </a:cxn>
                    <a:cxn ang="0">
                      <a:pos x="190" y="128"/>
                    </a:cxn>
                    <a:cxn ang="0">
                      <a:pos x="208" y="100"/>
                    </a:cxn>
                    <a:cxn ang="0">
                      <a:pos x="225" y="68"/>
                    </a:cxn>
                    <a:cxn ang="0">
                      <a:pos x="236" y="44"/>
                    </a:cxn>
                    <a:cxn ang="0">
                      <a:pos x="241" y="20"/>
                    </a:cxn>
                    <a:cxn ang="0">
                      <a:pos x="244" y="0"/>
                    </a:cxn>
                  </a:cxnLst>
                  <a:rect l="0" t="0" r="r" b="b"/>
                  <a:pathLst>
                    <a:path w="313" h="302">
                      <a:moveTo>
                        <a:pt x="244" y="0"/>
                      </a:moveTo>
                      <a:lnTo>
                        <a:pt x="267" y="6"/>
                      </a:lnTo>
                      <a:lnTo>
                        <a:pt x="303" y="19"/>
                      </a:lnTo>
                      <a:lnTo>
                        <a:pt x="313" y="26"/>
                      </a:lnTo>
                      <a:lnTo>
                        <a:pt x="306" y="48"/>
                      </a:lnTo>
                      <a:lnTo>
                        <a:pt x="294" y="77"/>
                      </a:lnTo>
                      <a:lnTo>
                        <a:pt x="276" y="105"/>
                      </a:lnTo>
                      <a:lnTo>
                        <a:pt x="255" y="136"/>
                      </a:lnTo>
                      <a:lnTo>
                        <a:pt x="231" y="162"/>
                      </a:lnTo>
                      <a:lnTo>
                        <a:pt x="193" y="200"/>
                      </a:lnTo>
                      <a:lnTo>
                        <a:pt x="159" y="228"/>
                      </a:lnTo>
                      <a:lnTo>
                        <a:pt x="122" y="263"/>
                      </a:lnTo>
                      <a:lnTo>
                        <a:pt x="0" y="302"/>
                      </a:lnTo>
                      <a:lnTo>
                        <a:pt x="18" y="287"/>
                      </a:lnTo>
                      <a:lnTo>
                        <a:pt x="50" y="265"/>
                      </a:lnTo>
                      <a:lnTo>
                        <a:pt x="84" y="238"/>
                      </a:lnTo>
                      <a:lnTo>
                        <a:pt x="111" y="212"/>
                      </a:lnTo>
                      <a:lnTo>
                        <a:pt x="136" y="188"/>
                      </a:lnTo>
                      <a:lnTo>
                        <a:pt x="166" y="155"/>
                      </a:lnTo>
                      <a:lnTo>
                        <a:pt x="190" y="128"/>
                      </a:lnTo>
                      <a:lnTo>
                        <a:pt x="208" y="100"/>
                      </a:lnTo>
                      <a:lnTo>
                        <a:pt x="225" y="68"/>
                      </a:lnTo>
                      <a:lnTo>
                        <a:pt x="236" y="44"/>
                      </a:lnTo>
                      <a:lnTo>
                        <a:pt x="241" y="20"/>
                      </a:lnTo>
                      <a:lnTo>
                        <a:pt x="244" y="0"/>
                      </a:lnTo>
                      <a:close/>
                    </a:path>
                  </a:pathLst>
                </a:custGeom>
                <a:solidFill>
                  <a:srgbClr val="C0C000"/>
                </a:solidFill>
                <a:ln w="3175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65"/>
              <p:cNvGrpSpPr>
                <a:grpSpLocks/>
              </p:cNvGrpSpPr>
              <p:nvPr/>
            </p:nvGrpSpPr>
            <p:grpSpPr bwMode="auto">
              <a:xfrm>
                <a:off x="5155" y="298"/>
                <a:ext cx="157" cy="57"/>
                <a:chOff x="5155" y="298"/>
                <a:chExt cx="157" cy="57"/>
              </a:xfrm>
            </p:grpSpPr>
            <p:sp>
              <p:nvSpPr>
                <p:cNvPr id="34" name="Freeform 66"/>
                <p:cNvSpPr>
                  <a:spLocks/>
                </p:cNvSpPr>
                <p:nvPr/>
              </p:nvSpPr>
              <p:spPr bwMode="auto">
                <a:xfrm>
                  <a:off x="5155" y="298"/>
                  <a:ext cx="157" cy="57"/>
                </a:xfrm>
                <a:custGeom>
                  <a:avLst/>
                  <a:gdLst/>
                  <a:ahLst/>
                  <a:cxnLst>
                    <a:cxn ang="0">
                      <a:pos x="416" y="156"/>
                    </a:cxn>
                    <a:cxn ang="0">
                      <a:pos x="781" y="0"/>
                    </a:cxn>
                    <a:cxn ang="0">
                      <a:pos x="775" y="18"/>
                    </a:cxn>
                    <a:cxn ang="0">
                      <a:pos x="765" y="40"/>
                    </a:cxn>
                    <a:cxn ang="0">
                      <a:pos x="749" y="78"/>
                    </a:cxn>
                    <a:cxn ang="0">
                      <a:pos x="738" y="101"/>
                    </a:cxn>
                    <a:cxn ang="0">
                      <a:pos x="732" y="110"/>
                    </a:cxn>
                    <a:cxn ang="0">
                      <a:pos x="722" y="121"/>
                    </a:cxn>
                    <a:cxn ang="0">
                      <a:pos x="708" y="133"/>
                    </a:cxn>
                    <a:cxn ang="0">
                      <a:pos x="691" y="145"/>
                    </a:cxn>
                    <a:cxn ang="0">
                      <a:pos x="670" y="158"/>
                    </a:cxn>
                    <a:cxn ang="0">
                      <a:pos x="643" y="174"/>
                    </a:cxn>
                    <a:cxn ang="0">
                      <a:pos x="589" y="201"/>
                    </a:cxn>
                    <a:cxn ang="0">
                      <a:pos x="539" y="222"/>
                    </a:cxn>
                    <a:cxn ang="0">
                      <a:pos x="490" y="241"/>
                    </a:cxn>
                    <a:cxn ang="0">
                      <a:pos x="437" y="257"/>
                    </a:cxn>
                    <a:cxn ang="0">
                      <a:pos x="393" y="266"/>
                    </a:cxn>
                    <a:cxn ang="0">
                      <a:pos x="349" y="274"/>
                    </a:cxn>
                    <a:cxn ang="0">
                      <a:pos x="305" y="280"/>
                    </a:cxn>
                    <a:cxn ang="0">
                      <a:pos x="254" y="282"/>
                    </a:cxn>
                    <a:cxn ang="0">
                      <a:pos x="218" y="282"/>
                    </a:cxn>
                    <a:cxn ang="0">
                      <a:pos x="179" y="282"/>
                    </a:cxn>
                    <a:cxn ang="0">
                      <a:pos x="140" y="279"/>
                    </a:cxn>
                    <a:cxn ang="0">
                      <a:pos x="122" y="278"/>
                    </a:cxn>
                    <a:cxn ang="0">
                      <a:pos x="104" y="272"/>
                    </a:cxn>
                    <a:cxn ang="0">
                      <a:pos x="70" y="252"/>
                    </a:cxn>
                    <a:cxn ang="0">
                      <a:pos x="45" y="231"/>
                    </a:cxn>
                    <a:cxn ang="0">
                      <a:pos x="22" y="214"/>
                    </a:cxn>
                    <a:cxn ang="0">
                      <a:pos x="0" y="194"/>
                    </a:cxn>
                    <a:cxn ang="0">
                      <a:pos x="416" y="156"/>
                    </a:cxn>
                  </a:cxnLst>
                  <a:rect l="0" t="0" r="r" b="b"/>
                  <a:pathLst>
                    <a:path w="781" h="282">
                      <a:moveTo>
                        <a:pt x="416" y="156"/>
                      </a:moveTo>
                      <a:lnTo>
                        <a:pt x="781" y="0"/>
                      </a:lnTo>
                      <a:lnTo>
                        <a:pt x="775" y="18"/>
                      </a:lnTo>
                      <a:lnTo>
                        <a:pt x="765" y="40"/>
                      </a:lnTo>
                      <a:lnTo>
                        <a:pt x="749" y="78"/>
                      </a:lnTo>
                      <a:lnTo>
                        <a:pt x="738" y="101"/>
                      </a:lnTo>
                      <a:lnTo>
                        <a:pt x="732" y="110"/>
                      </a:lnTo>
                      <a:lnTo>
                        <a:pt x="722" y="121"/>
                      </a:lnTo>
                      <a:lnTo>
                        <a:pt x="708" y="133"/>
                      </a:lnTo>
                      <a:lnTo>
                        <a:pt x="691" y="145"/>
                      </a:lnTo>
                      <a:lnTo>
                        <a:pt x="670" y="158"/>
                      </a:lnTo>
                      <a:lnTo>
                        <a:pt x="643" y="174"/>
                      </a:lnTo>
                      <a:lnTo>
                        <a:pt x="589" y="201"/>
                      </a:lnTo>
                      <a:lnTo>
                        <a:pt x="539" y="222"/>
                      </a:lnTo>
                      <a:lnTo>
                        <a:pt x="490" y="241"/>
                      </a:lnTo>
                      <a:lnTo>
                        <a:pt x="437" y="257"/>
                      </a:lnTo>
                      <a:lnTo>
                        <a:pt x="393" y="266"/>
                      </a:lnTo>
                      <a:lnTo>
                        <a:pt x="349" y="274"/>
                      </a:lnTo>
                      <a:lnTo>
                        <a:pt x="305" y="280"/>
                      </a:lnTo>
                      <a:lnTo>
                        <a:pt x="254" y="282"/>
                      </a:lnTo>
                      <a:lnTo>
                        <a:pt x="218" y="282"/>
                      </a:lnTo>
                      <a:lnTo>
                        <a:pt x="179" y="282"/>
                      </a:lnTo>
                      <a:lnTo>
                        <a:pt x="140" y="279"/>
                      </a:lnTo>
                      <a:lnTo>
                        <a:pt x="122" y="278"/>
                      </a:lnTo>
                      <a:lnTo>
                        <a:pt x="104" y="272"/>
                      </a:lnTo>
                      <a:lnTo>
                        <a:pt x="70" y="252"/>
                      </a:lnTo>
                      <a:lnTo>
                        <a:pt x="45" y="231"/>
                      </a:lnTo>
                      <a:lnTo>
                        <a:pt x="22" y="214"/>
                      </a:lnTo>
                      <a:lnTo>
                        <a:pt x="0" y="194"/>
                      </a:lnTo>
                      <a:lnTo>
                        <a:pt x="416" y="156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 w="3175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Freeform 67"/>
                <p:cNvSpPr>
                  <a:spLocks/>
                </p:cNvSpPr>
                <p:nvPr/>
              </p:nvSpPr>
              <p:spPr bwMode="auto">
                <a:xfrm>
                  <a:off x="5155" y="330"/>
                  <a:ext cx="88" cy="25"/>
                </a:xfrm>
                <a:custGeom>
                  <a:avLst/>
                  <a:gdLst/>
                  <a:ahLst/>
                  <a:cxnLst>
                    <a:cxn ang="0">
                      <a:pos x="416" y="0"/>
                    </a:cxn>
                    <a:cxn ang="0">
                      <a:pos x="437" y="101"/>
                    </a:cxn>
                    <a:cxn ang="0">
                      <a:pos x="393" y="110"/>
                    </a:cxn>
                    <a:cxn ang="0">
                      <a:pos x="349" y="118"/>
                    </a:cxn>
                    <a:cxn ang="0">
                      <a:pos x="305" y="124"/>
                    </a:cxn>
                    <a:cxn ang="0">
                      <a:pos x="254" y="126"/>
                    </a:cxn>
                    <a:cxn ang="0">
                      <a:pos x="218" y="126"/>
                    </a:cxn>
                    <a:cxn ang="0">
                      <a:pos x="179" y="126"/>
                    </a:cxn>
                    <a:cxn ang="0">
                      <a:pos x="140" y="123"/>
                    </a:cxn>
                    <a:cxn ang="0">
                      <a:pos x="122" y="122"/>
                    </a:cxn>
                    <a:cxn ang="0">
                      <a:pos x="104" y="116"/>
                    </a:cxn>
                    <a:cxn ang="0">
                      <a:pos x="70" y="96"/>
                    </a:cxn>
                    <a:cxn ang="0">
                      <a:pos x="45" y="75"/>
                    </a:cxn>
                    <a:cxn ang="0">
                      <a:pos x="22" y="58"/>
                    </a:cxn>
                    <a:cxn ang="0">
                      <a:pos x="0" y="38"/>
                    </a:cxn>
                    <a:cxn ang="0">
                      <a:pos x="416" y="0"/>
                    </a:cxn>
                  </a:cxnLst>
                  <a:rect l="0" t="0" r="r" b="b"/>
                  <a:pathLst>
                    <a:path w="437" h="126">
                      <a:moveTo>
                        <a:pt x="416" y="0"/>
                      </a:moveTo>
                      <a:lnTo>
                        <a:pt x="437" y="101"/>
                      </a:lnTo>
                      <a:lnTo>
                        <a:pt x="393" y="110"/>
                      </a:lnTo>
                      <a:lnTo>
                        <a:pt x="349" y="118"/>
                      </a:lnTo>
                      <a:lnTo>
                        <a:pt x="305" y="124"/>
                      </a:lnTo>
                      <a:lnTo>
                        <a:pt x="254" y="126"/>
                      </a:lnTo>
                      <a:lnTo>
                        <a:pt x="218" y="126"/>
                      </a:lnTo>
                      <a:lnTo>
                        <a:pt x="179" y="126"/>
                      </a:lnTo>
                      <a:lnTo>
                        <a:pt x="140" y="123"/>
                      </a:lnTo>
                      <a:lnTo>
                        <a:pt x="122" y="122"/>
                      </a:lnTo>
                      <a:lnTo>
                        <a:pt x="104" y="116"/>
                      </a:lnTo>
                      <a:lnTo>
                        <a:pt x="70" y="96"/>
                      </a:lnTo>
                      <a:lnTo>
                        <a:pt x="45" y="75"/>
                      </a:lnTo>
                      <a:lnTo>
                        <a:pt x="22" y="58"/>
                      </a:lnTo>
                      <a:lnTo>
                        <a:pt x="0" y="38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3175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" name="Group 68"/>
            <p:cNvGrpSpPr>
              <a:grpSpLocks/>
            </p:cNvGrpSpPr>
            <p:nvPr/>
          </p:nvGrpSpPr>
          <p:grpSpPr bwMode="auto">
            <a:xfrm>
              <a:off x="5325" y="185"/>
              <a:ext cx="173" cy="173"/>
              <a:chOff x="5325" y="185"/>
              <a:chExt cx="173" cy="173"/>
            </a:xfrm>
          </p:grpSpPr>
          <p:grpSp>
            <p:nvGrpSpPr>
              <p:cNvPr id="21" name="Group 69"/>
              <p:cNvGrpSpPr>
                <a:grpSpLocks/>
              </p:cNvGrpSpPr>
              <p:nvPr/>
            </p:nvGrpSpPr>
            <p:grpSpPr bwMode="auto">
              <a:xfrm>
                <a:off x="5374" y="247"/>
                <a:ext cx="76" cy="50"/>
                <a:chOff x="5374" y="247"/>
                <a:chExt cx="76" cy="50"/>
              </a:xfrm>
            </p:grpSpPr>
            <p:grpSp>
              <p:nvGrpSpPr>
                <p:cNvPr id="25" name="Group 70"/>
                <p:cNvGrpSpPr>
                  <a:grpSpLocks/>
                </p:cNvGrpSpPr>
                <p:nvPr/>
              </p:nvGrpSpPr>
              <p:grpSpPr bwMode="auto">
                <a:xfrm>
                  <a:off x="5374" y="247"/>
                  <a:ext cx="76" cy="50"/>
                  <a:chOff x="5374" y="247"/>
                  <a:chExt cx="76" cy="50"/>
                </a:xfrm>
              </p:grpSpPr>
              <p:sp>
                <p:nvSpPr>
                  <p:cNvPr id="27" name="Freeform 71"/>
                  <p:cNvSpPr>
                    <a:spLocks/>
                  </p:cNvSpPr>
                  <p:nvPr/>
                </p:nvSpPr>
                <p:spPr bwMode="auto">
                  <a:xfrm>
                    <a:off x="5374" y="247"/>
                    <a:ext cx="76" cy="50"/>
                  </a:xfrm>
                  <a:custGeom>
                    <a:avLst/>
                    <a:gdLst/>
                    <a:ahLst/>
                    <a:cxnLst>
                      <a:cxn ang="0">
                        <a:pos x="177" y="3"/>
                      </a:cxn>
                      <a:cxn ang="0">
                        <a:pos x="209" y="1"/>
                      </a:cxn>
                      <a:cxn ang="0">
                        <a:pos x="241" y="0"/>
                      </a:cxn>
                      <a:cxn ang="0">
                        <a:pos x="286" y="4"/>
                      </a:cxn>
                      <a:cxn ang="0">
                        <a:pos x="314" y="14"/>
                      </a:cxn>
                      <a:cxn ang="0">
                        <a:pos x="337" y="29"/>
                      </a:cxn>
                      <a:cxn ang="0">
                        <a:pos x="351" y="43"/>
                      </a:cxn>
                      <a:cxn ang="0">
                        <a:pos x="366" y="63"/>
                      </a:cxn>
                      <a:cxn ang="0">
                        <a:pos x="377" y="91"/>
                      </a:cxn>
                      <a:cxn ang="0">
                        <a:pos x="375" y="128"/>
                      </a:cxn>
                      <a:cxn ang="0">
                        <a:pos x="367" y="149"/>
                      </a:cxn>
                      <a:cxn ang="0">
                        <a:pos x="355" y="169"/>
                      </a:cxn>
                      <a:cxn ang="0">
                        <a:pos x="337" y="186"/>
                      </a:cxn>
                      <a:cxn ang="0">
                        <a:pos x="314" y="201"/>
                      </a:cxn>
                      <a:cxn ang="0">
                        <a:pos x="285" y="214"/>
                      </a:cxn>
                      <a:cxn ang="0">
                        <a:pos x="249" y="226"/>
                      </a:cxn>
                      <a:cxn ang="0">
                        <a:pos x="213" y="236"/>
                      </a:cxn>
                      <a:cxn ang="0">
                        <a:pos x="170" y="244"/>
                      </a:cxn>
                      <a:cxn ang="0">
                        <a:pos x="141" y="248"/>
                      </a:cxn>
                      <a:cxn ang="0">
                        <a:pos x="115" y="249"/>
                      </a:cxn>
                      <a:cxn ang="0">
                        <a:pos x="81" y="248"/>
                      </a:cxn>
                      <a:cxn ang="0">
                        <a:pos x="57" y="242"/>
                      </a:cxn>
                      <a:cxn ang="0">
                        <a:pos x="35" y="230"/>
                      </a:cxn>
                      <a:cxn ang="0">
                        <a:pos x="20" y="217"/>
                      </a:cxn>
                      <a:cxn ang="0">
                        <a:pos x="7" y="195"/>
                      </a:cxn>
                      <a:cxn ang="0">
                        <a:pos x="0" y="170"/>
                      </a:cxn>
                      <a:cxn ang="0">
                        <a:pos x="2" y="144"/>
                      </a:cxn>
                      <a:cxn ang="0">
                        <a:pos x="9" y="116"/>
                      </a:cxn>
                      <a:cxn ang="0">
                        <a:pos x="22" y="94"/>
                      </a:cxn>
                      <a:cxn ang="0">
                        <a:pos x="43" y="70"/>
                      </a:cxn>
                      <a:cxn ang="0">
                        <a:pos x="74" y="44"/>
                      </a:cxn>
                      <a:cxn ang="0">
                        <a:pos x="107" y="27"/>
                      </a:cxn>
                      <a:cxn ang="0">
                        <a:pos x="141" y="13"/>
                      </a:cxn>
                    </a:cxnLst>
                    <a:rect l="0" t="0" r="r" b="b"/>
                    <a:pathLst>
                      <a:path w="378" h="249">
                        <a:moveTo>
                          <a:pt x="156" y="8"/>
                        </a:moveTo>
                        <a:lnTo>
                          <a:pt x="177" y="3"/>
                        </a:lnTo>
                        <a:lnTo>
                          <a:pt x="192" y="2"/>
                        </a:lnTo>
                        <a:lnTo>
                          <a:pt x="209" y="1"/>
                        </a:lnTo>
                        <a:lnTo>
                          <a:pt x="223" y="0"/>
                        </a:lnTo>
                        <a:lnTo>
                          <a:pt x="241" y="0"/>
                        </a:lnTo>
                        <a:lnTo>
                          <a:pt x="255" y="0"/>
                        </a:lnTo>
                        <a:lnTo>
                          <a:pt x="286" y="4"/>
                        </a:lnTo>
                        <a:lnTo>
                          <a:pt x="303" y="9"/>
                        </a:lnTo>
                        <a:lnTo>
                          <a:pt x="314" y="14"/>
                        </a:lnTo>
                        <a:lnTo>
                          <a:pt x="327" y="20"/>
                        </a:lnTo>
                        <a:lnTo>
                          <a:pt x="337" y="29"/>
                        </a:lnTo>
                        <a:lnTo>
                          <a:pt x="345" y="36"/>
                        </a:lnTo>
                        <a:lnTo>
                          <a:pt x="351" y="43"/>
                        </a:lnTo>
                        <a:lnTo>
                          <a:pt x="359" y="51"/>
                        </a:lnTo>
                        <a:lnTo>
                          <a:pt x="366" y="63"/>
                        </a:lnTo>
                        <a:lnTo>
                          <a:pt x="373" y="74"/>
                        </a:lnTo>
                        <a:lnTo>
                          <a:pt x="377" y="91"/>
                        </a:lnTo>
                        <a:lnTo>
                          <a:pt x="378" y="110"/>
                        </a:lnTo>
                        <a:lnTo>
                          <a:pt x="375" y="128"/>
                        </a:lnTo>
                        <a:lnTo>
                          <a:pt x="371" y="139"/>
                        </a:lnTo>
                        <a:lnTo>
                          <a:pt x="367" y="149"/>
                        </a:lnTo>
                        <a:lnTo>
                          <a:pt x="362" y="158"/>
                        </a:lnTo>
                        <a:lnTo>
                          <a:pt x="355" y="169"/>
                        </a:lnTo>
                        <a:lnTo>
                          <a:pt x="348" y="177"/>
                        </a:lnTo>
                        <a:lnTo>
                          <a:pt x="337" y="186"/>
                        </a:lnTo>
                        <a:lnTo>
                          <a:pt x="323" y="195"/>
                        </a:lnTo>
                        <a:lnTo>
                          <a:pt x="314" y="201"/>
                        </a:lnTo>
                        <a:lnTo>
                          <a:pt x="299" y="208"/>
                        </a:lnTo>
                        <a:lnTo>
                          <a:pt x="285" y="214"/>
                        </a:lnTo>
                        <a:lnTo>
                          <a:pt x="270" y="220"/>
                        </a:lnTo>
                        <a:lnTo>
                          <a:pt x="249" y="226"/>
                        </a:lnTo>
                        <a:lnTo>
                          <a:pt x="235" y="230"/>
                        </a:lnTo>
                        <a:lnTo>
                          <a:pt x="213" y="236"/>
                        </a:lnTo>
                        <a:lnTo>
                          <a:pt x="189" y="242"/>
                        </a:lnTo>
                        <a:lnTo>
                          <a:pt x="170" y="244"/>
                        </a:lnTo>
                        <a:lnTo>
                          <a:pt x="151" y="246"/>
                        </a:lnTo>
                        <a:lnTo>
                          <a:pt x="141" y="248"/>
                        </a:lnTo>
                        <a:lnTo>
                          <a:pt x="127" y="249"/>
                        </a:lnTo>
                        <a:lnTo>
                          <a:pt x="115" y="249"/>
                        </a:lnTo>
                        <a:lnTo>
                          <a:pt x="98" y="249"/>
                        </a:lnTo>
                        <a:lnTo>
                          <a:pt x="81" y="248"/>
                        </a:lnTo>
                        <a:lnTo>
                          <a:pt x="67" y="244"/>
                        </a:lnTo>
                        <a:lnTo>
                          <a:pt x="57" y="242"/>
                        </a:lnTo>
                        <a:lnTo>
                          <a:pt x="45" y="236"/>
                        </a:lnTo>
                        <a:lnTo>
                          <a:pt x="35" y="230"/>
                        </a:lnTo>
                        <a:lnTo>
                          <a:pt x="26" y="223"/>
                        </a:lnTo>
                        <a:lnTo>
                          <a:pt x="20" y="217"/>
                        </a:lnTo>
                        <a:lnTo>
                          <a:pt x="14" y="209"/>
                        </a:lnTo>
                        <a:lnTo>
                          <a:pt x="7" y="195"/>
                        </a:lnTo>
                        <a:lnTo>
                          <a:pt x="2" y="181"/>
                        </a:lnTo>
                        <a:lnTo>
                          <a:pt x="0" y="170"/>
                        </a:lnTo>
                        <a:lnTo>
                          <a:pt x="1" y="155"/>
                        </a:lnTo>
                        <a:lnTo>
                          <a:pt x="2" y="144"/>
                        </a:lnTo>
                        <a:lnTo>
                          <a:pt x="5" y="132"/>
                        </a:lnTo>
                        <a:lnTo>
                          <a:pt x="9" y="116"/>
                        </a:lnTo>
                        <a:lnTo>
                          <a:pt x="14" y="105"/>
                        </a:lnTo>
                        <a:lnTo>
                          <a:pt x="22" y="94"/>
                        </a:lnTo>
                        <a:lnTo>
                          <a:pt x="31" y="82"/>
                        </a:lnTo>
                        <a:lnTo>
                          <a:pt x="43" y="70"/>
                        </a:lnTo>
                        <a:lnTo>
                          <a:pt x="60" y="53"/>
                        </a:lnTo>
                        <a:lnTo>
                          <a:pt x="74" y="44"/>
                        </a:lnTo>
                        <a:lnTo>
                          <a:pt x="88" y="37"/>
                        </a:lnTo>
                        <a:lnTo>
                          <a:pt x="107" y="27"/>
                        </a:lnTo>
                        <a:lnTo>
                          <a:pt x="124" y="20"/>
                        </a:lnTo>
                        <a:lnTo>
                          <a:pt x="141" y="13"/>
                        </a:lnTo>
                        <a:lnTo>
                          <a:pt x="156" y="8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" name="Freeform 72"/>
                  <p:cNvSpPr>
                    <a:spLocks/>
                  </p:cNvSpPr>
                  <p:nvPr/>
                </p:nvSpPr>
                <p:spPr bwMode="auto">
                  <a:xfrm>
                    <a:off x="5374" y="249"/>
                    <a:ext cx="43" cy="48"/>
                  </a:xfrm>
                  <a:custGeom>
                    <a:avLst/>
                    <a:gdLst/>
                    <a:ahLst/>
                    <a:cxnLst>
                      <a:cxn ang="0">
                        <a:pos x="156" y="0"/>
                      </a:cxn>
                      <a:cxn ang="0">
                        <a:pos x="213" y="228"/>
                      </a:cxn>
                      <a:cxn ang="0">
                        <a:pos x="189" y="234"/>
                      </a:cxn>
                      <a:cxn ang="0">
                        <a:pos x="170" y="236"/>
                      </a:cxn>
                      <a:cxn ang="0">
                        <a:pos x="151" y="238"/>
                      </a:cxn>
                      <a:cxn ang="0">
                        <a:pos x="141" y="240"/>
                      </a:cxn>
                      <a:cxn ang="0">
                        <a:pos x="127" y="241"/>
                      </a:cxn>
                      <a:cxn ang="0">
                        <a:pos x="115" y="241"/>
                      </a:cxn>
                      <a:cxn ang="0">
                        <a:pos x="98" y="241"/>
                      </a:cxn>
                      <a:cxn ang="0">
                        <a:pos x="81" y="240"/>
                      </a:cxn>
                      <a:cxn ang="0">
                        <a:pos x="67" y="236"/>
                      </a:cxn>
                      <a:cxn ang="0">
                        <a:pos x="57" y="234"/>
                      </a:cxn>
                      <a:cxn ang="0">
                        <a:pos x="45" y="228"/>
                      </a:cxn>
                      <a:cxn ang="0">
                        <a:pos x="35" y="222"/>
                      </a:cxn>
                      <a:cxn ang="0">
                        <a:pos x="26" y="215"/>
                      </a:cxn>
                      <a:cxn ang="0">
                        <a:pos x="20" y="209"/>
                      </a:cxn>
                      <a:cxn ang="0">
                        <a:pos x="14" y="201"/>
                      </a:cxn>
                      <a:cxn ang="0">
                        <a:pos x="7" y="187"/>
                      </a:cxn>
                      <a:cxn ang="0">
                        <a:pos x="2" y="173"/>
                      </a:cxn>
                      <a:cxn ang="0">
                        <a:pos x="0" y="162"/>
                      </a:cxn>
                      <a:cxn ang="0">
                        <a:pos x="1" y="147"/>
                      </a:cxn>
                      <a:cxn ang="0">
                        <a:pos x="2" y="136"/>
                      </a:cxn>
                      <a:cxn ang="0">
                        <a:pos x="5" y="124"/>
                      </a:cxn>
                      <a:cxn ang="0">
                        <a:pos x="9" y="108"/>
                      </a:cxn>
                      <a:cxn ang="0">
                        <a:pos x="14" y="97"/>
                      </a:cxn>
                      <a:cxn ang="0">
                        <a:pos x="22" y="86"/>
                      </a:cxn>
                      <a:cxn ang="0">
                        <a:pos x="31" y="74"/>
                      </a:cxn>
                      <a:cxn ang="0">
                        <a:pos x="43" y="62"/>
                      </a:cxn>
                      <a:cxn ang="0">
                        <a:pos x="60" y="45"/>
                      </a:cxn>
                      <a:cxn ang="0">
                        <a:pos x="74" y="36"/>
                      </a:cxn>
                      <a:cxn ang="0">
                        <a:pos x="88" y="29"/>
                      </a:cxn>
                      <a:cxn ang="0">
                        <a:pos x="107" y="19"/>
                      </a:cxn>
                      <a:cxn ang="0">
                        <a:pos x="124" y="12"/>
                      </a:cxn>
                      <a:cxn ang="0">
                        <a:pos x="141" y="5"/>
                      </a:cxn>
                      <a:cxn ang="0">
                        <a:pos x="156" y="0"/>
                      </a:cxn>
                    </a:cxnLst>
                    <a:rect l="0" t="0" r="r" b="b"/>
                    <a:pathLst>
                      <a:path w="213" h="241">
                        <a:moveTo>
                          <a:pt x="156" y="0"/>
                        </a:moveTo>
                        <a:lnTo>
                          <a:pt x="213" y="228"/>
                        </a:lnTo>
                        <a:lnTo>
                          <a:pt x="189" y="234"/>
                        </a:lnTo>
                        <a:lnTo>
                          <a:pt x="170" y="236"/>
                        </a:lnTo>
                        <a:lnTo>
                          <a:pt x="151" y="238"/>
                        </a:lnTo>
                        <a:lnTo>
                          <a:pt x="141" y="240"/>
                        </a:lnTo>
                        <a:lnTo>
                          <a:pt x="127" y="241"/>
                        </a:lnTo>
                        <a:lnTo>
                          <a:pt x="115" y="241"/>
                        </a:lnTo>
                        <a:lnTo>
                          <a:pt x="98" y="241"/>
                        </a:lnTo>
                        <a:lnTo>
                          <a:pt x="81" y="240"/>
                        </a:lnTo>
                        <a:lnTo>
                          <a:pt x="67" y="236"/>
                        </a:lnTo>
                        <a:lnTo>
                          <a:pt x="57" y="234"/>
                        </a:lnTo>
                        <a:lnTo>
                          <a:pt x="45" y="228"/>
                        </a:lnTo>
                        <a:lnTo>
                          <a:pt x="35" y="222"/>
                        </a:lnTo>
                        <a:lnTo>
                          <a:pt x="26" y="215"/>
                        </a:lnTo>
                        <a:lnTo>
                          <a:pt x="20" y="209"/>
                        </a:lnTo>
                        <a:lnTo>
                          <a:pt x="14" y="201"/>
                        </a:lnTo>
                        <a:lnTo>
                          <a:pt x="7" y="187"/>
                        </a:lnTo>
                        <a:lnTo>
                          <a:pt x="2" y="173"/>
                        </a:lnTo>
                        <a:lnTo>
                          <a:pt x="0" y="162"/>
                        </a:lnTo>
                        <a:lnTo>
                          <a:pt x="1" y="147"/>
                        </a:lnTo>
                        <a:lnTo>
                          <a:pt x="2" y="136"/>
                        </a:lnTo>
                        <a:lnTo>
                          <a:pt x="5" y="124"/>
                        </a:lnTo>
                        <a:lnTo>
                          <a:pt x="9" y="108"/>
                        </a:lnTo>
                        <a:lnTo>
                          <a:pt x="14" y="97"/>
                        </a:lnTo>
                        <a:lnTo>
                          <a:pt x="22" y="86"/>
                        </a:lnTo>
                        <a:lnTo>
                          <a:pt x="31" y="74"/>
                        </a:lnTo>
                        <a:lnTo>
                          <a:pt x="43" y="62"/>
                        </a:lnTo>
                        <a:lnTo>
                          <a:pt x="60" y="45"/>
                        </a:lnTo>
                        <a:lnTo>
                          <a:pt x="74" y="36"/>
                        </a:lnTo>
                        <a:lnTo>
                          <a:pt x="88" y="29"/>
                        </a:lnTo>
                        <a:lnTo>
                          <a:pt x="107" y="19"/>
                        </a:lnTo>
                        <a:lnTo>
                          <a:pt x="124" y="12"/>
                        </a:lnTo>
                        <a:lnTo>
                          <a:pt x="141" y="5"/>
                        </a:lnTo>
                        <a:lnTo>
                          <a:pt x="156" y="0"/>
                        </a:lnTo>
                        <a:close/>
                      </a:path>
                    </a:pathLst>
                  </a:custGeom>
                  <a:solidFill>
                    <a:srgbClr val="A0A0A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" name="Freeform 73"/>
                  <p:cNvSpPr>
                    <a:spLocks/>
                  </p:cNvSpPr>
                  <p:nvPr/>
                </p:nvSpPr>
                <p:spPr bwMode="auto">
                  <a:xfrm>
                    <a:off x="5386" y="255"/>
                    <a:ext cx="51" cy="34"/>
                  </a:xfrm>
                  <a:custGeom>
                    <a:avLst/>
                    <a:gdLst/>
                    <a:ahLst/>
                    <a:cxnLst>
                      <a:cxn ang="0">
                        <a:pos x="117" y="3"/>
                      </a:cxn>
                      <a:cxn ang="0">
                        <a:pos x="139" y="2"/>
                      </a:cxn>
                      <a:cxn ang="0">
                        <a:pos x="160" y="0"/>
                      </a:cxn>
                      <a:cxn ang="0">
                        <a:pos x="191" y="3"/>
                      </a:cxn>
                      <a:cxn ang="0">
                        <a:pos x="209" y="10"/>
                      </a:cxn>
                      <a:cxn ang="0">
                        <a:pos x="224" y="19"/>
                      </a:cxn>
                      <a:cxn ang="0">
                        <a:pos x="234" y="30"/>
                      </a:cxn>
                      <a:cxn ang="0">
                        <a:pos x="244" y="42"/>
                      </a:cxn>
                      <a:cxn ang="0">
                        <a:pos x="251" y="61"/>
                      </a:cxn>
                      <a:cxn ang="0">
                        <a:pos x="250" y="85"/>
                      </a:cxn>
                      <a:cxn ang="0">
                        <a:pos x="245" y="99"/>
                      </a:cxn>
                      <a:cxn ang="0">
                        <a:pos x="237" y="112"/>
                      </a:cxn>
                      <a:cxn ang="0">
                        <a:pos x="224" y="124"/>
                      </a:cxn>
                      <a:cxn ang="0">
                        <a:pos x="209" y="134"/>
                      </a:cxn>
                      <a:cxn ang="0">
                        <a:pos x="189" y="142"/>
                      </a:cxn>
                      <a:cxn ang="0">
                        <a:pos x="166" y="151"/>
                      </a:cxn>
                      <a:cxn ang="0">
                        <a:pos x="141" y="158"/>
                      </a:cxn>
                      <a:cxn ang="0">
                        <a:pos x="112" y="163"/>
                      </a:cxn>
                      <a:cxn ang="0">
                        <a:pos x="93" y="165"/>
                      </a:cxn>
                      <a:cxn ang="0">
                        <a:pos x="76" y="166"/>
                      </a:cxn>
                      <a:cxn ang="0">
                        <a:pos x="54" y="165"/>
                      </a:cxn>
                      <a:cxn ang="0">
                        <a:pos x="37" y="161"/>
                      </a:cxn>
                      <a:cxn ang="0">
                        <a:pos x="23" y="154"/>
                      </a:cxn>
                      <a:cxn ang="0">
                        <a:pos x="14" y="146"/>
                      </a:cxn>
                      <a:cxn ang="0">
                        <a:pos x="4" y="131"/>
                      </a:cxn>
                      <a:cxn ang="0">
                        <a:pos x="0" y="113"/>
                      </a:cxn>
                      <a:cxn ang="0">
                        <a:pos x="2" y="96"/>
                      </a:cxn>
                      <a:cxn ang="0">
                        <a:pos x="5" y="77"/>
                      </a:cxn>
                      <a:cxn ang="0">
                        <a:pos x="15" y="63"/>
                      </a:cxn>
                      <a:cxn ang="0">
                        <a:pos x="29" y="46"/>
                      </a:cxn>
                      <a:cxn ang="0">
                        <a:pos x="48" y="31"/>
                      </a:cxn>
                      <a:cxn ang="0">
                        <a:pos x="72" y="18"/>
                      </a:cxn>
                      <a:cxn ang="0">
                        <a:pos x="93" y="9"/>
                      </a:cxn>
                    </a:cxnLst>
                    <a:rect l="0" t="0" r="r" b="b"/>
                    <a:pathLst>
                      <a:path w="252" h="166">
                        <a:moveTo>
                          <a:pt x="104" y="5"/>
                        </a:moveTo>
                        <a:lnTo>
                          <a:pt x="117" y="3"/>
                        </a:lnTo>
                        <a:lnTo>
                          <a:pt x="127" y="2"/>
                        </a:lnTo>
                        <a:lnTo>
                          <a:pt x="139" y="2"/>
                        </a:lnTo>
                        <a:lnTo>
                          <a:pt x="148" y="0"/>
                        </a:lnTo>
                        <a:lnTo>
                          <a:pt x="160" y="0"/>
                        </a:lnTo>
                        <a:lnTo>
                          <a:pt x="171" y="0"/>
                        </a:lnTo>
                        <a:lnTo>
                          <a:pt x="191" y="3"/>
                        </a:lnTo>
                        <a:lnTo>
                          <a:pt x="202" y="6"/>
                        </a:lnTo>
                        <a:lnTo>
                          <a:pt x="209" y="10"/>
                        </a:lnTo>
                        <a:lnTo>
                          <a:pt x="217" y="14"/>
                        </a:lnTo>
                        <a:lnTo>
                          <a:pt x="224" y="19"/>
                        </a:lnTo>
                        <a:lnTo>
                          <a:pt x="230" y="24"/>
                        </a:lnTo>
                        <a:lnTo>
                          <a:pt x="234" y="30"/>
                        </a:lnTo>
                        <a:lnTo>
                          <a:pt x="239" y="34"/>
                        </a:lnTo>
                        <a:lnTo>
                          <a:pt x="244" y="42"/>
                        </a:lnTo>
                        <a:lnTo>
                          <a:pt x="248" y="51"/>
                        </a:lnTo>
                        <a:lnTo>
                          <a:pt x="251" y="61"/>
                        </a:lnTo>
                        <a:lnTo>
                          <a:pt x="252" y="74"/>
                        </a:lnTo>
                        <a:lnTo>
                          <a:pt x="250" y="85"/>
                        </a:lnTo>
                        <a:lnTo>
                          <a:pt x="247" y="92"/>
                        </a:lnTo>
                        <a:lnTo>
                          <a:pt x="245" y="99"/>
                        </a:lnTo>
                        <a:lnTo>
                          <a:pt x="241" y="105"/>
                        </a:lnTo>
                        <a:lnTo>
                          <a:pt x="237" y="112"/>
                        </a:lnTo>
                        <a:lnTo>
                          <a:pt x="231" y="118"/>
                        </a:lnTo>
                        <a:lnTo>
                          <a:pt x="224" y="124"/>
                        </a:lnTo>
                        <a:lnTo>
                          <a:pt x="215" y="131"/>
                        </a:lnTo>
                        <a:lnTo>
                          <a:pt x="209" y="134"/>
                        </a:lnTo>
                        <a:lnTo>
                          <a:pt x="198" y="139"/>
                        </a:lnTo>
                        <a:lnTo>
                          <a:pt x="189" y="142"/>
                        </a:lnTo>
                        <a:lnTo>
                          <a:pt x="180" y="146"/>
                        </a:lnTo>
                        <a:lnTo>
                          <a:pt x="166" y="151"/>
                        </a:lnTo>
                        <a:lnTo>
                          <a:pt x="155" y="154"/>
                        </a:lnTo>
                        <a:lnTo>
                          <a:pt x="141" y="158"/>
                        </a:lnTo>
                        <a:lnTo>
                          <a:pt x="126" y="161"/>
                        </a:lnTo>
                        <a:lnTo>
                          <a:pt x="112" y="163"/>
                        </a:lnTo>
                        <a:lnTo>
                          <a:pt x="101" y="165"/>
                        </a:lnTo>
                        <a:lnTo>
                          <a:pt x="93" y="165"/>
                        </a:lnTo>
                        <a:lnTo>
                          <a:pt x="84" y="166"/>
                        </a:lnTo>
                        <a:lnTo>
                          <a:pt x="76" y="166"/>
                        </a:lnTo>
                        <a:lnTo>
                          <a:pt x="65" y="166"/>
                        </a:lnTo>
                        <a:lnTo>
                          <a:pt x="54" y="165"/>
                        </a:lnTo>
                        <a:lnTo>
                          <a:pt x="45" y="163"/>
                        </a:lnTo>
                        <a:lnTo>
                          <a:pt x="37" y="161"/>
                        </a:lnTo>
                        <a:lnTo>
                          <a:pt x="30" y="158"/>
                        </a:lnTo>
                        <a:lnTo>
                          <a:pt x="23" y="154"/>
                        </a:lnTo>
                        <a:lnTo>
                          <a:pt x="17" y="148"/>
                        </a:lnTo>
                        <a:lnTo>
                          <a:pt x="14" y="146"/>
                        </a:lnTo>
                        <a:lnTo>
                          <a:pt x="9" y="140"/>
                        </a:lnTo>
                        <a:lnTo>
                          <a:pt x="4" y="131"/>
                        </a:lnTo>
                        <a:lnTo>
                          <a:pt x="2" y="120"/>
                        </a:lnTo>
                        <a:lnTo>
                          <a:pt x="0" y="113"/>
                        </a:lnTo>
                        <a:lnTo>
                          <a:pt x="1" y="104"/>
                        </a:lnTo>
                        <a:lnTo>
                          <a:pt x="2" y="96"/>
                        </a:lnTo>
                        <a:lnTo>
                          <a:pt x="2" y="89"/>
                        </a:lnTo>
                        <a:lnTo>
                          <a:pt x="5" y="77"/>
                        </a:lnTo>
                        <a:lnTo>
                          <a:pt x="9" y="70"/>
                        </a:lnTo>
                        <a:lnTo>
                          <a:pt x="15" y="63"/>
                        </a:lnTo>
                        <a:lnTo>
                          <a:pt x="21" y="55"/>
                        </a:lnTo>
                        <a:lnTo>
                          <a:pt x="29" y="46"/>
                        </a:lnTo>
                        <a:lnTo>
                          <a:pt x="40" y="37"/>
                        </a:lnTo>
                        <a:lnTo>
                          <a:pt x="48" y="31"/>
                        </a:lnTo>
                        <a:lnTo>
                          <a:pt x="58" y="25"/>
                        </a:lnTo>
                        <a:lnTo>
                          <a:pt x="72" y="18"/>
                        </a:lnTo>
                        <a:lnTo>
                          <a:pt x="83" y="13"/>
                        </a:lnTo>
                        <a:lnTo>
                          <a:pt x="93" y="9"/>
                        </a:lnTo>
                        <a:lnTo>
                          <a:pt x="104" y="5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" name="Oval 74"/>
                <p:cNvSpPr>
                  <a:spLocks noChangeArrowheads="1"/>
                </p:cNvSpPr>
                <p:nvPr/>
              </p:nvSpPr>
              <p:spPr bwMode="auto">
                <a:xfrm>
                  <a:off x="5401" y="262"/>
                  <a:ext cx="20" cy="19"/>
                </a:xfrm>
                <a:prstGeom prst="ellipse">
                  <a:avLst/>
                </a:prstGeom>
                <a:solidFill>
                  <a:srgbClr val="20202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75"/>
              <p:cNvGrpSpPr>
                <a:grpSpLocks/>
              </p:cNvGrpSpPr>
              <p:nvPr/>
            </p:nvGrpSpPr>
            <p:grpSpPr bwMode="auto">
              <a:xfrm>
                <a:off x="5325" y="185"/>
                <a:ext cx="173" cy="173"/>
                <a:chOff x="5325" y="185"/>
                <a:chExt cx="173" cy="173"/>
              </a:xfrm>
            </p:grpSpPr>
            <p:sp>
              <p:nvSpPr>
                <p:cNvPr id="23" name="Oval 76"/>
                <p:cNvSpPr>
                  <a:spLocks noChangeArrowheads="1"/>
                </p:cNvSpPr>
                <p:nvPr/>
              </p:nvSpPr>
              <p:spPr bwMode="auto">
                <a:xfrm>
                  <a:off x="5325" y="185"/>
                  <a:ext cx="173" cy="173"/>
                </a:xfrm>
                <a:prstGeom prst="ellipse">
                  <a:avLst/>
                </a:prstGeom>
                <a:noFill/>
                <a:ln w="3175">
                  <a:solidFill>
                    <a:srgbClr val="60606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Freeform 77"/>
                <p:cNvSpPr>
                  <a:spLocks/>
                </p:cNvSpPr>
                <p:nvPr/>
              </p:nvSpPr>
              <p:spPr bwMode="auto">
                <a:xfrm>
                  <a:off x="5336" y="223"/>
                  <a:ext cx="152" cy="99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36" y="17"/>
                    </a:cxn>
                    <a:cxn ang="0">
                      <a:pos x="13" y="89"/>
                    </a:cxn>
                    <a:cxn ang="0">
                      <a:pos x="95" y="0"/>
                    </a:cxn>
                    <a:cxn ang="0">
                      <a:pos x="57" y="112"/>
                    </a:cxn>
                    <a:cxn ang="0">
                      <a:pos x="132" y="18"/>
                    </a:cxn>
                    <a:cxn ang="0">
                      <a:pos x="111" y="94"/>
                    </a:cxn>
                    <a:cxn ang="0">
                      <a:pos x="168" y="43"/>
                    </a:cxn>
                    <a:cxn ang="0">
                      <a:pos x="127" y="119"/>
                    </a:cxn>
                    <a:cxn ang="0">
                      <a:pos x="159" y="102"/>
                    </a:cxn>
                    <a:cxn ang="0">
                      <a:pos x="195" y="57"/>
                    </a:cxn>
                    <a:cxn ang="0">
                      <a:pos x="148" y="193"/>
                    </a:cxn>
                    <a:cxn ang="0">
                      <a:pos x="240" y="80"/>
                    </a:cxn>
                    <a:cxn ang="0">
                      <a:pos x="209" y="167"/>
                    </a:cxn>
                    <a:cxn ang="0">
                      <a:pos x="275" y="102"/>
                    </a:cxn>
                    <a:cxn ang="0">
                      <a:pos x="234" y="186"/>
                    </a:cxn>
                    <a:cxn ang="0">
                      <a:pos x="287" y="130"/>
                    </a:cxn>
                    <a:cxn ang="0">
                      <a:pos x="265" y="191"/>
                    </a:cxn>
                    <a:cxn ang="0">
                      <a:pos x="313" y="145"/>
                    </a:cxn>
                    <a:cxn ang="0">
                      <a:pos x="290" y="218"/>
                    </a:cxn>
                    <a:cxn ang="0">
                      <a:pos x="334" y="165"/>
                    </a:cxn>
                    <a:cxn ang="0">
                      <a:pos x="297" y="270"/>
                    </a:cxn>
                    <a:cxn ang="0">
                      <a:pos x="363" y="200"/>
                    </a:cxn>
                    <a:cxn ang="0">
                      <a:pos x="346" y="257"/>
                    </a:cxn>
                    <a:cxn ang="0">
                      <a:pos x="383" y="213"/>
                    </a:cxn>
                    <a:cxn ang="0">
                      <a:pos x="375" y="244"/>
                    </a:cxn>
                    <a:cxn ang="0">
                      <a:pos x="416" y="197"/>
                    </a:cxn>
                    <a:cxn ang="0">
                      <a:pos x="387" y="280"/>
                    </a:cxn>
                    <a:cxn ang="0">
                      <a:pos x="431" y="241"/>
                    </a:cxn>
                    <a:cxn ang="0">
                      <a:pos x="416" y="302"/>
                    </a:cxn>
                    <a:cxn ang="0">
                      <a:pos x="462" y="245"/>
                    </a:cxn>
                    <a:cxn ang="0">
                      <a:pos x="422" y="339"/>
                    </a:cxn>
                    <a:cxn ang="0">
                      <a:pos x="498" y="243"/>
                    </a:cxn>
                    <a:cxn ang="0">
                      <a:pos x="468" y="341"/>
                    </a:cxn>
                    <a:cxn ang="0">
                      <a:pos x="531" y="257"/>
                    </a:cxn>
                    <a:cxn ang="0">
                      <a:pos x="491" y="347"/>
                    </a:cxn>
                    <a:cxn ang="0">
                      <a:pos x="569" y="270"/>
                    </a:cxn>
                    <a:cxn ang="0">
                      <a:pos x="517" y="391"/>
                    </a:cxn>
                    <a:cxn ang="0">
                      <a:pos x="598" y="289"/>
                    </a:cxn>
                    <a:cxn ang="0">
                      <a:pos x="553" y="437"/>
                    </a:cxn>
                    <a:cxn ang="0">
                      <a:pos x="616" y="362"/>
                    </a:cxn>
                    <a:cxn ang="0">
                      <a:pos x="590" y="450"/>
                    </a:cxn>
                    <a:cxn ang="0">
                      <a:pos x="663" y="353"/>
                    </a:cxn>
                    <a:cxn ang="0">
                      <a:pos x="621" y="456"/>
                    </a:cxn>
                    <a:cxn ang="0">
                      <a:pos x="700" y="353"/>
                    </a:cxn>
                    <a:cxn ang="0">
                      <a:pos x="656" y="491"/>
                    </a:cxn>
                    <a:cxn ang="0">
                      <a:pos x="724" y="403"/>
                    </a:cxn>
                    <a:cxn ang="0">
                      <a:pos x="690" y="491"/>
                    </a:cxn>
                    <a:cxn ang="0">
                      <a:pos x="759" y="397"/>
                    </a:cxn>
                    <a:cxn ang="0">
                      <a:pos x="747" y="463"/>
                    </a:cxn>
                  </a:cxnLst>
                  <a:rect l="0" t="0" r="r" b="b"/>
                  <a:pathLst>
                    <a:path w="759" h="491">
                      <a:moveTo>
                        <a:pt x="0" y="27"/>
                      </a:moveTo>
                      <a:lnTo>
                        <a:pt x="36" y="17"/>
                      </a:lnTo>
                      <a:lnTo>
                        <a:pt x="13" y="89"/>
                      </a:lnTo>
                      <a:lnTo>
                        <a:pt x="95" y="0"/>
                      </a:lnTo>
                      <a:lnTo>
                        <a:pt x="57" y="112"/>
                      </a:lnTo>
                      <a:lnTo>
                        <a:pt x="132" y="18"/>
                      </a:lnTo>
                      <a:lnTo>
                        <a:pt x="111" y="94"/>
                      </a:lnTo>
                      <a:lnTo>
                        <a:pt x="168" y="43"/>
                      </a:lnTo>
                      <a:lnTo>
                        <a:pt x="127" y="119"/>
                      </a:lnTo>
                      <a:lnTo>
                        <a:pt x="159" y="102"/>
                      </a:lnTo>
                      <a:lnTo>
                        <a:pt x="195" y="57"/>
                      </a:lnTo>
                      <a:lnTo>
                        <a:pt x="148" y="193"/>
                      </a:lnTo>
                      <a:lnTo>
                        <a:pt x="240" y="80"/>
                      </a:lnTo>
                      <a:lnTo>
                        <a:pt x="209" y="167"/>
                      </a:lnTo>
                      <a:lnTo>
                        <a:pt x="275" y="102"/>
                      </a:lnTo>
                      <a:lnTo>
                        <a:pt x="234" y="186"/>
                      </a:lnTo>
                      <a:lnTo>
                        <a:pt x="287" y="130"/>
                      </a:lnTo>
                      <a:lnTo>
                        <a:pt x="265" y="191"/>
                      </a:lnTo>
                      <a:lnTo>
                        <a:pt x="313" y="145"/>
                      </a:lnTo>
                      <a:lnTo>
                        <a:pt x="290" y="218"/>
                      </a:lnTo>
                      <a:lnTo>
                        <a:pt x="334" y="165"/>
                      </a:lnTo>
                      <a:lnTo>
                        <a:pt x="297" y="270"/>
                      </a:lnTo>
                      <a:lnTo>
                        <a:pt x="363" y="200"/>
                      </a:lnTo>
                      <a:lnTo>
                        <a:pt x="346" y="257"/>
                      </a:lnTo>
                      <a:lnTo>
                        <a:pt x="383" y="213"/>
                      </a:lnTo>
                      <a:lnTo>
                        <a:pt x="375" y="244"/>
                      </a:lnTo>
                      <a:lnTo>
                        <a:pt x="416" y="197"/>
                      </a:lnTo>
                      <a:lnTo>
                        <a:pt x="387" y="280"/>
                      </a:lnTo>
                      <a:lnTo>
                        <a:pt x="431" y="241"/>
                      </a:lnTo>
                      <a:lnTo>
                        <a:pt x="416" y="302"/>
                      </a:lnTo>
                      <a:lnTo>
                        <a:pt x="462" y="245"/>
                      </a:lnTo>
                      <a:lnTo>
                        <a:pt x="422" y="339"/>
                      </a:lnTo>
                      <a:lnTo>
                        <a:pt x="498" y="243"/>
                      </a:lnTo>
                      <a:lnTo>
                        <a:pt x="468" y="341"/>
                      </a:lnTo>
                      <a:lnTo>
                        <a:pt x="531" y="257"/>
                      </a:lnTo>
                      <a:lnTo>
                        <a:pt x="491" y="347"/>
                      </a:lnTo>
                      <a:lnTo>
                        <a:pt x="569" y="270"/>
                      </a:lnTo>
                      <a:lnTo>
                        <a:pt x="517" y="391"/>
                      </a:lnTo>
                      <a:lnTo>
                        <a:pt x="598" y="289"/>
                      </a:lnTo>
                      <a:lnTo>
                        <a:pt x="553" y="437"/>
                      </a:lnTo>
                      <a:lnTo>
                        <a:pt x="616" y="362"/>
                      </a:lnTo>
                      <a:lnTo>
                        <a:pt x="590" y="450"/>
                      </a:lnTo>
                      <a:lnTo>
                        <a:pt x="663" y="353"/>
                      </a:lnTo>
                      <a:lnTo>
                        <a:pt x="621" y="456"/>
                      </a:lnTo>
                      <a:lnTo>
                        <a:pt x="700" y="353"/>
                      </a:lnTo>
                      <a:lnTo>
                        <a:pt x="656" y="491"/>
                      </a:lnTo>
                      <a:lnTo>
                        <a:pt x="724" y="403"/>
                      </a:lnTo>
                      <a:lnTo>
                        <a:pt x="690" y="491"/>
                      </a:lnTo>
                      <a:lnTo>
                        <a:pt x="759" y="397"/>
                      </a:lnTo>
                      <a:lnTo>
                        <a:pt x="747" y="463"/>
                      </a:lnTo>
                    </a:path>
                  </a:pathLst>
                </a:custGeom>
                <a:noFill/>
                <a:ln w="3175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7849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Bowl_Fi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9800"/>
            <a:ext cx="9144000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4276" name="Line 4"/>
          <p:cNvSpPr>
            <a:spLocks noChangeShapeType="1"/>
          </p:cNvSpPr>
          <p:nvPr/>
        </p:nvSpPr>
        <p:spPr bwMode="auto">
          <a:xfrm>
            <a:off x="2667000" y="1676400"/>
            <a:ext cx="5638800" cy="1524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7" name="Line 5"/>
          <p:cNvSpPr>
            <a:spLocks noChangeShapeType="1"/>
          </p:cNvSpPr>
          <p:nvPr/>
        </p:nvSpPr>
        <p:spPr bwMode="auto">
          <a:xfrm>
            <a:off x="2667000" y="1676400"/>
            <a:ext cx="5257800" cy="21336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>
            <a:off x="2667000" y="1676400"/>
            <a:ext cx="4724400" cy="2743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9" name="Line 7"/>
          <p:cNvSpPr>
            <a:spLocks noChangeShapeType="1"/>
          </p:cNvSpPr>
          <p:nvPr/>
        </p:nvSpPr>
        <p:spPr bwMode="auto">
          <a:xfrm>
            <a:off x="2667000" y="1676400"/>
            <a:ext cx="3733800" cy="3124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80" name="Line 8"/>
          <p:cNvSpPr>
            <a:spLocks noChangeShapeType="1"/>
          </p:cNvSpPr>
          <p:nvPr/>
        </p:nvSpPr>
        <p:spPr bwMode="auto">
          <a:xfrm>
            <a:off x="2667000" y="1676400"/>
            <a:ext cx="1752600" cy="21336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>
            <a:off x="2667000" y="1676400"/>
            <a:ext cx="762000" cy="21336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82" name="Line 10"/>
          <p:cNvSpPr>
            <a:spLocks noChangeShapeType="1"/>
          </p:cNvSpPr>
          <p:nvPr/>
        </p:nvSpPr>
        <p:spPr bwMode="auto">
          <a:xfrm flipH="1">
            <a:off x="2590800" y="1676400"/>
            <a:ext cx="76200" cy="2286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83" name="Line 11"/>
          <p:cNvSpPr>
            <a:spLocks noChangeShapeType="1"/>
          </p:cNvSpPr>
          <p:nvPr/>
        </p:nvSpPr>
        <p:spPr bwMode="auto">
          <a:xfrm flipH="1">
            <a:off x="1676400" y="1676400"/>
            <a:ext cx="990600" cy="22860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84" name="Line 12"/>
          <p:cNvSpPr>
            <a:spLocks noChangeShapeType="1"/>
          </p:cNvSpPr>
          <p:nvPr/>
        </p:nvSpPr>
        <p:spPr bwMode="auto">
          <a:xfrm flipH="1">
            <a:off x="838200" y="1676400"/>
            <a:ext cx="1828800" cy="24384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85" name="Line 13"/>
          <p:cNvSpPr>
            <a:spLocks noChangeShapeType="1"/>
          </p:cNvSpPr>
          <p:nvPr/>
        </p:nvSpPr>
        <p:spPr bwMode="auto">
          <a:xfrm flipH="1">
            <a:off x="0" y="1676400"/>
            <a:ext cx="2667000" cy="2362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86" name="Line 14"/>
          <p:cNvSpPr>
            <a:spLocks noChangeShapeType="1"/>
          </p:cNvSpPr>
          <p:nvPr/>
        </p:nvSpPr>
        <p:spPr bwMode="auto">
          <a:xfrm flipH="1">
            <a:off x="0" y="1676400"/>
            <a:ext cx="2667000" cy="1600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4287" name="Picture 15" descr="Flam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733800"/>
            <a:ext cx="5492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27"/>
          <p:cNvGrpSpPr>
            <a:grpSpLocks/>
          </p:cNvGrpSpPr>
          <p:nvPr/>
        </p:nvGrpSpPr>
        <p:grpSpPr bwMode="auto">
          <a:xfrm rot="20757307" flipH="1">
            <a:off x="1545705" y="1107988"/>
            <a:ext cx="2255117" cy="779418"/>
            <a:chOff x="4803" y="146"/>
            <a:chExt cx="868" cy="300"/>
          </a:xfrm>
        </p:grpSpPr>
        <p:grpSp>
          <p:nvGrpSpPr>
            <p:cNvPr id="17" name="Group 28"/>
            <p:cNvGrpSpPr>
              <a:grpSpLocks/>
            </p:cNvGrpSpPr>
            <p:nvPr/>
          </p:nvGrpSpPr>
          <p:grpSpPr bwMode="auto">
            <a:xfrm>
              <a:off x="4803" y="146"/>
              <a:ext cx="868" cy="258"/>
              <a:chOff x="4803" y="146"/>
              <a:chExt cx="868" cy="258"/>
            </a:xfrm>
          </p:grpSpPr>
          <p:grpSp>
            <p:nvGrpSpPr>
              <p:cNvPr id="55" name="Group 29"/>
              <p:cNvGrpSpPr>
                <a:grpSpLocks/>
              </p:cNvGrpSpPr>
              <p:nvPr/>
            </p:nvGrpSpPr>
            <p:grpSpPr bwMode="auto">
              <a:xfrm>
                <a:off x="5087" y="146"/>
                <a:ext cx="264" cy="134"/>
                <a:chOff x="5087" y="146"/>
                <a:chExt cx="264" cy="134"/>
              </a:xfrm>
            </p:grpSpPr>
            <p:grpSp>
              <p:nvGrpSpPr>
                <p:cNvPr id="61" name="Group 30"/>
                <p:cNvGrpSpPr>
                  <a:grpSpLocks/>
                </p:cNvGrpSpPr>
                <p:nvPr/>
              </p:nvGrpSpPr>
              <p:grpSpPr bwMode="auto">
                <a:xfrm>
                  <a:off x="5087" y="213"/>
                  <a:ext cx="264" cy="67"/>
                  <a:chOff x="5087" y="213"/>
                  <a:chExt cx="264" cy="67"/>
                </a:xfrm>
              </p:grpSpPr>
              <p:sp>
                <p:nvSpPr>
                  <p:cNvPr id="65" name="Freeform 31"/>
                  <p:cNvSpPr>
                    <a:spLocks/>
                  </p:cNvSpPr>
                  <p:nvPr/>
                </p:nvSpPr>
                <p:spPr bwMode="auto">
                  <a:xfrm>
                    <a:off x="5087" y="213"/>
                    <a:ext cx="264" cy="67"/>
                  </a:xfrm>
                  <a:custGeom>
                    <a:avLst/>
                    <a:gdLst/>
                    <a:ahLst/>
                    <a:cxnLst>
                      <a:cxn ang="0">
                        <a:pos x="0" y="333"/>
                      </a:cxn>
                      <a:cxn ang="0">
                        <a:pos x="652" y="166"/>
                      </a:cxn>
                      <a:cxn ang="0">
                        <a:pos x="1321" y="0"/>
                      </a:cxn>
                      <a:cxn ang="0">
                        <a:pos x="686" y="250"/>
                      </a:cxn>
                      <a:cxn ang="0">
                        <a:pos x="0" y="333"/>
                      </a:cxn>
                    </a:cxnLst>
                    <a:rect l="0" t="0" r="r" b="b"/>
                    <a:pathLst>
                      <a:path w="1321" h="333">
                        <a:moveTo>
                          <a:pt x="0" y="333"/>
                        </a:moveTo>
                        <a:lnTo>
                          <a:pt x="652" y="166"/>
                        </a:lnTo>
                        <a:lnTo>
                          <a:pt x="1321" y="0"/>
                        </a:lnTo>
                        <a:lnTo>
                          <a:pt x="686" y="250"/>
                        </a:lnTo>
                        <a:lnTo>
                          <a:pt x="0" y="333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3175">
                    <a:solidFill>
                      <a:srgbClr val="40404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" name="Freeform 32"/>
                  <p:cNvSpPr>
                    <a:spLocks/>
                  </p:cNvSpPr>
                  <p:nvPr/>
                </p:nvSpPr>
                <p:spPr bwMode="auto">
                  <a:xfrm>
                    <a:off x="5087" y="213"/>
                    <a:ext cx="264" cy="67"/>
                  </a:xfrm>
                  <a:custGeom>
                    <a:avLst/>
                    <a:gdLst/>
                    <a:ahLst/>
                    <a:cxnLst>
                      <a:cxn ang="0">
                        <a:pos x="0" y="333"/>
                      </a:cxn>
                      <a:cxn ang="0">
                        <a:pos x="686" y="266"/>
                      </a:cxn>
                      <a:cxn ang="0">
                        <a:pos x="1321" y="0"/>
                      </a:cxn>
                      <a:cxn ang="0">
                        <a:pos x="669" y="200"/>
                      </a:cxn>
                      <a:cxn ang="0">
                        <a:pos x="0" y="333"/>
                      </a:cxn>
                    </a:cxnLst>
                    <a:rect l="0" t="0" r="r" b="b"/>
                    <a:pathLst>
                      <a:path w="1321" h="333">
                        <a:moveTo>
                          <a:pt x="0" y="333"/>
                        </a:moveTo>
                        <a:lnTo>
                          <a:pt x="686" y="266"/>
                        </a:lnTo>
                        <a:lnTo>
                          <a:pt x="1321" y="0"/>
                        </a:lnTo>
                        <a:lnTo>
                          <a:pt x="669" y="200"/>
                        </a:lnTo>
                        <a:lnTo>
                          <a:pt x="0" y="333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3175">
                    <a:solidFill>
                      <a:srgbClr val="40404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2" name="Group 33"/>
                <p:cNvGrpSpPr>
                  <a:grpSpLocks/>
                </p:cNvGrpSpPr>
                <p:nvPr/>
              </p:nvGrpSpPr>
              <p:grpSpPr bwMode="auto">
                <a:xfrm>
                  <a:off x="5194" y="146"/>
                  <a:ext cx="33" cy="97"/>
                  <a:chOff x="5194" y="146"/>
                  <a:chExt cx="33" cy="97"/>
                </a:xfrm>
              </p:grpSpPr>
              <p:sp>
                <p:nvSpPr>
                  <p:cNvPr id="63" name="Freeform 34"/>
                  <p:cNvSpPr>
                    <a:spLocks/>
                  </p:cNvSpPr>
                  <p:nvPr/>
                </p:nvSpPr>
                <p:spPr bwMode="auto">
                  <a:xfrm>
                    <a:off x="5194" y="146"/>
                    <a:ext cx="33" cy="97"/>
                  </a:xfrm>
                  <a:custGeom>
                    <a:avLst/>
                    <a:gdLst/>
                    <a:ahLst/>
                    <a:cxnLst>
                      <a:cxn ang="0">
                        <a:pos x="67" y="483"/>
                      </a:cxn>
                      <a:cxn ang="0">
                        <a:pos x="167" y="450"/>
                      </a:cxn>
                      <a:cxn ang="0">
                        <a:pos x="0" y="0"/>
                      </a:cxn>
                      <a:cxn ang="0">
                        <a:pos x="67" y="483"/>
                      </a:cxn>
                    </a:cxnLst>
                    <a:rect l="0" t="0" r="r" b="b"/>
                    <a:pathLst>
                      <a:path w="167" h="483">
                        <a:moveTo>
                          <a:pt x="67" y="483"/>
                        </a:moveTo>
                        <a:lnTo>
                          <a:pt x="167" y="450"/>
                        </a:lnTo>
                        <a:lnTo>
                          <a:pt x="0" y="0"/>
                        </a:lnTo>
                        <a:lnTo>
                          <a:pt x="67" y="483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3175">
                    <a:solidFill>
                      <a:srgbClr val="40404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" name="Freeform 35"/>
                  <p:cNvSpPr>
                    <a:spLocks/>
                  </p:cNvSpPr>
                  <p:nvPr/>
                </p:nvSpPr>
                <p:spPr bwMode="auto">
                  <a:xfrm>
                    <a:off x="5194" y="146"/>
                    <a:ext cx="23" cy="97"/>
                  </a:xfrm>
                  <a:custGeom>
                    <a:avLst/>
                    <a:gdLst/>
                    <a:ahLst/>
                    <a:cxnLst>
                      <a:cxn ang="0">
                        <a:pos x="67" y="483"/>
                      </a:cxn>
                      <a:cxn ang="0">
                        <a:pos x="117" y="466"/>
                      </a:cxn>
                      <a:cxn ang="0">
                        <a:pos x="0" y="0"/>
                      </a:cxn>
                      <a:cxn ang="0">
                        <a:pos x="67" y="483"/>
                      </a:cxn>
                    </a:cxnLst>
                    <a:rect l="0" t="0" r="r" b="b"/>
                    <a:pathLst>
                      <a:path w="117" h="483">
                        <a:moveTo>
                          <a:pt x="67" y="483"/>
                        </a:moveTo>
                        <a:lnTo>
                          <a:pt x="117" y="466"/>
                        </a:lnTo>
                        <a:lnTo>
                          <a:pt x="0" y="0"/>
                        </a:lnTo>
                        <a:lnTo>
                          <a:pt x="67" y="483"/>
                        </a:lnTo>
                        <a:close/>
                      </a:path>
                    </a:pathLst>
                  </a:custGeom>
                  <a:solidFill>
                    <a:srgbClr val="A0A0A0"/>
                  </a:solidFill>
                  <a:ln w="3175">
                    <a:solidFill>
                      <a:srgbClr val="40404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6" name="Group 36"/>
              <p:cNvGrpSpPr>
                <a:grpSpLocks/>
              </p:cNvGrpSpPr>
              <p:nvPr/>
            </p:nvGrpSpPr>
            <p:grpSpPr bwMode="auto">
              <a:xfrm>
                <a:off x="4803" y="189"/>
                <a:ext cx="868" cy="215"/>
                <a:chOff x="4803" y="189"/>
                <a:chExt cx="868" cy="215"/>
              </a:xfrm>
            </p:grpSpPr>
            <p:sp>
              <p:nvSpPr>
                <p:cNvPr id="57" name="Freeform 37"/>
                <p:cNvSpPr>
                  <a:spLocks/>
                </p:cNvSpPr>
                <p:nvPr/>
              </p:nvSpPr>
              <p:spPr bwMode="auto">
                <a:xfrm>
                  <a:off x="4803" y="189"/>
                  <a:ext cx="868" cy="215"/>
                </a:xfrm>
                <a:custGeom>
                  <a:avLst/>
                  <a:gdLst/>
                  <a:ahLst/>
                  <a:cxnLst>
                    <a:cxn ang="0">
                      <a:pos x="0" y="1071"/>
                    </a:cxn>
                    <a:cxn ang="0">
                      <a:pos x="4343" y="0"/>
                    </a:cxn>
                    <a:cxn ang="0">
                      <a:pos x="2190" y="769"/>
                    </a:cxn>
                    <a:cxn ang="0">
                      <a:pos x="0" y="1071"/>
                    </a:cxn>
                  </a:cxnLst>
                  <a:rect l="0" t="0" r="r" b="b"/>
                  <a:pathLst>
                    <a:path w="4343" h="1071">
                      <a:moveTo>
                        <a:pt x="0" y="1071"/>
                      </a:moveTo>
                      <a:lnTo>
                        <a:pt x="4343" y="0"/>
                      </a:lnTo>
                      <a:lnTo>
                        <a:pt x="2190" y="769"/>
                      </a:lnTo>
                      <a:lnTo>
                        <a:pt x="0" y="1071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3175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8" name="Group 38"/>
                <p:cNvGrpSpPr>
                  <a:grpSpLocks/>
                </p:cNvGrpSpPr>
                <p:nvPr/>
              </p:nvGrpSpPr>
              <p:grpSpPr bwMode="auto">
                <a:xfrm>
                  <a:off x="4803" y="189"/>
                  <a:ext cx="868" cy="215"/>
                  <a:chOff x="4803" y="189"/>
                  <a:chExt cx="868" cy="215"/>
                </a:xfrm>
              </p:grpSpPr>
              <p:sp>
                <p:nvSpPr>
                  <p:cNvPr id="59" name="Freeform 39"/>
                  <p:cNvSpPr>
                    <a:spLocks/>
                  </p:cNvSpPr>
                  <p:nvPr/>
                </p:nvSpPr>
                <p:spPr bwMode="auto">
                  <a:xfrm>
                    <a:off x="4803" y="189"/>
                    <a:ext cx="868" cy="215"/>
                  </a:xfrm>
                  <a:custGeom>
                    <a:avLst/>
                    <a:gdLst/>
                    <a:ahLst/>
                    <a:cxnLst>
                      <a:cxn ang="0">
                        <a:pos x="0" y="1071"/>
                      </a:cxn>
                      <a:cxn ang="0">
                        <a:pos x="2171" y="653"/>
                      </a:cxn>
                      <a:cxn ang="0">
                        <a:pos x="4343" y="0"/>
                      </a:cxn>
                      <a:cxn ang="0">
                        <a:pos x="2192" y="767"/>
                      </a:cxn>
                      <a:cxn ang="0">
                        <a:pos x="0" y="1071"/>
                      </a:cxn>
                    </a:cxnLst>
                    <a:rect l="0" t="0" r="r" b="b"/>
                    <a:pathLst>
                      <a:path w="4343" h="1071">
                        <a:moveTo>
                          <a:pt x="0" y="1071"/>
                        </a:moveTo>
                        <a:lnTo>
                          <a:pt x="2171" y="653"/>
                        </a:lnTo>
                        <a:lnTo>
                          <a:pt x="4343" y="0"/>
                        </a:lnTo>
                        <a:lnTo>
                          <a:pt x="2192" y="767"/>
                        </a:lnTo>
                        <a:lnTo>
                          <a:pt x="0" y="1071"/>
                        </a:lnTo>
                        <a:close/>
                      </a:path>
                    </a:pathLst>
                  </a:custGeom>
                  <a:solidFill>
                    <a:srgbClr val="A0A0A0"/>
                  </a:solidFill>
                  <a:ln w="3175">
                    <a:solidFill>
                      <a:srgbClr val="40404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0" name="Freeform 40"/>
                  <p:cNvSpPr>
                    <a:spLocks/>
                  </p:cNvSpPr>
                  <p:nvPr/>
                </p:nvSpPr>
                <p:spPr bwMode="auto">
                  <a:xfrm>
                    <a:off x="4803" y="320"/>
                    <a:ext cx="438" cy="84"/>
                  </a:xfrm>
                  <a:custGeom>
                    <a:avLst/>
                    <a:gdLst/>
                    <a:ahLst/>
                    <a:cxnLst>
                      <a:cxn ang="0">
                        <a:pos x="2171" y="0"/>
                      </a:cxn>
                      <a:cxn ang="0">
                        <a:pos x="2192" y="117"/>
                      </a:cxn>
                      <a:cxn ang="0">
                        <a:pos x="0" y="419"/>
                      </a:cxn>
                      <a:cxn ang="0">
                        <a:pos x="2171" y="0"/>
                      </a:cxn>
                    </a:cxnLst>
                    <a:rect l="0" t="0" r="r" b="b"/>
                    <a:pathLst>
                      <a:path w="2192" h="419">
                        <a:moveTo>
                          <a:pt x="2171" y="0"/>
                        </a:moveTo>
                        <a:lnTo>
                          <a:pt x="2192" y="117"/>
                        </a:lnTo>
                        <a:lnTo>
                          <a:pt x="0" y="419"/>
                        </a:lnTo>
                        <a:lnTo>
                          <a:pt x="2171" y="0"/>
                        </a:lnTo>
                        <a:close/>
                      </a:path>
                    </a:pathLst>
                  </a:custGeom>
                  <a:solidFill>
                    <a:srgbClr val="606060"/>
                  </a:solidFill>
                  <a:ln w="3175">
                    <a:solidFill>
                      <a:srgbClr val="40404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8" name="Group 41"/>
            <p:cNvGrpSpPr>
              <a:grpSpLocks/>
            </p:cNvGrpSpPr>
            <p:nvPr/>
          </p:nvGrpSpPr>
          <p:grpSpPr bwMode="auto">
            <a:xfrm>
              <a:off x="4972" y="273"/>
              <a:ext cx="173" cy="173"/>
              <a:chOff x="4972" y="273"/>
              <a:chExt cx="173" cy="173"/>
            </a:xfrm>
          </p:grpSpPr>
          <p:grpSp>
            <p:nvGrpSpPr>
              <p:cNvPr id="46" name="Group 42"/>
              <p:cNvGrpSpPr>
                <a:grpSpLocks/>
              </p:cNvGrpSpPr>
              <p:nvPr/>
            </p:nvGrpSpPr>
            <p:grpSpPr bwMode="auto">
              <a:xfrm>
                <a:off x="5022" y="336"/>
                <a:ext cx="75" cy="50"/>
                <a:chOff x="5022" y="336"/>
                <a:chExt cx="75" cy="50"/>
              </a:xfrm>
            </p:grpSpPr>
            <p:grpSp>
              <p:nvGrpSpPr>
                <p:cNvPr id="50" name="Group 43"/>
                <p:cNvGrpSpPr>
                  <a:grpSpLocks/>
                </p:cNvGrpSpPr>
                <p:nvPr/>
              </p:nvGrpSpPr>
              <p:grpSpPr bwMode="auto">
                <a:xfrm>
                  <a:off x="5022" y="336"/>
                  <a:ext cx="75" cy="50"/>
                  <a:chOff x="5022" y="336"/>
                  <a:chExt cx="75" cy="50"/>
                </a:xfrm>
              </p:grpSpPr>
              <p:sp>
                <p:nvSpPr>
                  <p:cNvPr id="52" name="Freeform 44"/>
                  <p:cNvSpPr>
                    <a:spLocks/>
                  </p:cNvSpPr>
                  <p:nvPr/>
                </p:nvSpPr>
                <p:spPr bwMode="auto">
                  <a:xfrm>
                    <a:off x="5022" y="336"/>
                    <a:ext cx="75" cy="50"/>
                  </a:xfrm>
                  <a:custGeom>
                    <a:avLst/>
                    <a:gdLst/>
                    <a:ahLst/>
                    <a:cxnLst>
                      <a:cxn ang="0">
                        <a:pos x="175" y="4"/>
                      </a:cxn>
                      <a:cxn ang="0">
                        <a:pos x="209" y="1"/>
                      </a:cxn>
                      <a:cxn ang="0">
                        <a:pos x="240" y="0"/>
                      </a:cxn>
                      <a:cxn ang="0">
                        <a:pos x="286" y="5"/>
                      </a:cxn>
                      <a:cxn ang="0">
                        <a:pos x="312" y="14"/>
                      </a:cxn>
                      <a:cxn ang="0">
                        <a:pos x="336" y="29"/>
                      </a:cxn>
                      <a:cxn ang="0">
                        <a:pos x="351" y="43"/>
                      </a:cxn>
                      <a:cxn ang="0">
                        <a:pos x="366" y="63"/>
                      </a:cxn>
                      <a:cxn ang="0">
                        <a:pos x="375" y="91"/>
                      </a:cxn>
                      <a:cxn ang="0">
                        <a:pos x="375" y="129"/>
                      </a:cxn>
                      <a:cxn ang="0">
                        <a:pos x="366" y="150"/>
                      </a:cxn>
                      <a:cxn ang="0">
                        <a:pos x="353" y="170"/>
                      </a:cxn>
                      <a:cxn ang="0">
                        <a:pos x="336" y="187"/>
                      </a:cxn>
                      <a:cxn ang="0">
                        <a:pos x="312" y="201"/>
                      </a:cxn>
                      <a:cxn ang="0">
                        <a:pos x="285" y="214"/>
                      </a:cxn>
                      <a:cxn ang="0">
                        <a:pos x="249" y="226"/>
                      </a:cxn>
                      <a:cxn ang="0">
                        <a:pos x="213" y="236"/>
                      </a:cxn>
                      <a:cxn ang="0">
                        <a:pos x="170" y="244"/>
                      </a:cxn>
                      <a:cxn ang="0">
                        <a:pos x="139" y="248"/>
                      </a:cxn>
                      <a:cxn ang="0">
                        <a:pos x="115" y="250"/>
                      </a:cxn>
                      <a:cxn ang="0">
                        <a:pos x="81" y="248"/>
                      </a:cxn>
                      <a:cxn ang="0">
                        <a:pos x="57" y="241"/>
                      </a:cxn>
                      <a:cxn ang="0">
                        <a:pos x="35" y="232"/>
                      </a:cxn>
                      <a:cxn ang="0">
                        <a:pos x="20" y="219"/>
                      </a:cxn>
                      <a:cxn ang="0">
                        <a:pos x="6" y="197"/>
                      </a:cxn>
                      <a:cxn ang="0">
                        <a:pos x="0" y="171"/>
                      </a:cxn>
                      <a:cxn ang="0">
                        <a:pos x="1" y="144"/>
                      </a:cxn>
                      <a:cxn ang="0">
                        <a:pos x="9" y="116"/>
                      </a:cxn>
                      <a:cxn ang="0">
                        <a:pos x="22" y="94"/>
                      </a:cxn>
                      <a:cxn ang="0">
                        <a:pos x="43" y="70"/>
                      </a:cxn>
                      <a:cxn ang="0">
                        <a:pos x="74" y="44"/>
                      </a:cxn>
                      <a:cxn ang="0">
                        <a:pos x="107" y="27"/>
                      </a:cxn>
                      <a:cxn ang="0">
                        <a:pos x="139" y="13"/>
                      </a:cxn>
                    </a:cxnLst>
                    <a:rect l="0" t="0" r="r" b="b"/>
                    <a:pathLst>
                      <a:path w="378" h="250">
                        <a:moveTo>
                          <a:pt x="156" y="7"/>
                        </a:moveTo>
                        <a:lnTo>
                          <a:pt x="175" y="4"/>
                        </a:lnTo>
                        <a:lnTo>
                          <a:pt x="192" y="2"/>
                        </a:lnTo>
                        <a:lnTo>
                          <a:pt x="209" y="1"/>
                        </a:lnTo>
                        <a:lnTo>
                          <a:pt x="222" y="0"/>
                        </a:lnTo>
                        <a:lnTo>
                          <a:pt x="240" y="0"/>
                        </a:lnTo>
                        <a:lnTo>
                          <a:pt x="254" y="0"/>
                        </a:lnTo>
                        <a:lnTo>
                          <a:pt x="286" y="5"/>
                        </a:lnTo>
                        <a:lnTo>
                          <a:pt x="303" y="9"/>
                        </a:lnTo>
                        <a:lnTo>
                          <a:pt x="312" y="14"/>
                        </a:lnTo>
                        <a:lnTo>
                          <a:pt x="325" y="20"/>
                        </a:lnTo>
                        <a:lnTo>
                          <a:pt x="336" y="29"/>
                        </a:lnTo>
                        <a:lnTo>
                          <a:pt x="344" y="36"/>
                        </a:lnTo>
                        <a:lnTo>
                          <a:pt x="351" y="43"/>
                        </a:lnTo>
                        <a:lnTo>
                          <a:pt x="358" y="51"/>
                        </a:lnTo>
                        <a:lnTo>
                          <a:pt x="366" y="63"/>
                        </a:lnTo>
                        <a:lnTo>
                          <a:pt x="372" y="75"/>
                        </a:lnTo>
                        <a:lnTo>
                          <a:pt x="375" y="91"/>
                        </a:lnTo>
                        <a:lnTo>
                          <a:pt x="378" y="111"/>
                        </a:lnTo>
                        <a:lnTo>
                          <a:pt x="375" y="129"/>
                        </a:lnTo>
                        <a:lnTo>
                          <a:pt x="371" y="141"/>
                        </a:lnTo>
                        <a:lnTo>
                          <a:pt x="366" y="150"/>
                        </a:lnTo>
                        <a:lnTo>
                          <a:pt x="361" y="159"/>
                        </a:lnTo>
                        <a:lnTo>
                          <a:pt x="353" y="170"/>
                        </a:lnTo>
                        <a:lnTo>
                          <a:pt x="347" y="179"/>
                        </a:lnTo>
                        <a:lnTo>
                          <a:pt x="336" y="187"/>
                        </a:lnTo>
                        <a:lnTo>
                          <a:pt x="323" y="197"/>
                        </a:lnTo>
                        <a:lnTo>
                          <a:pt x="312" y="201"/>
                        </a:lnTo>
                        <a:lnTo>
                          <a:pt x="297" y="208"/>
                        </a:lnTo>
                        <a:lnTo>
                          <a:pt x="285" y="214"/>
                        </a:lnTo>
                        <a:lnTo>
                          <a:pt x="269" y="219"/>
                        </a:lnTo>
                        <a:lnTo>
                          <a:pt x="249" y="226"/>
                        </a:lnTo>
                        <a:lnTo>
                          <a:pt x="233" y="232"/>
                        </a:lnTo>
                        <a:lnTo>
                          <a:pt x="213" y="236"/>
                        </a:lnTo>
                        <a:lnTo>
                          <a:pt x="188" y="241"/>
                        </a:lnTo>
                        <a:lnTo>
                          <a:pt x="170" y="244"/>
                        </a:lnTo>
                        <a:lnTo>
                          <a:pt x="151" y="247"/>
                        </a:lnTo>
                        <a:lnTo>
                          <a:pt x="139" y="248"/>
                        </a:lnTo>
                        <a:lnTo>
                          <a:pt x="125" y="250"/>
                        </a:lnTo>
                        <a:lnTo>
                          <a:pt x="115" y="250"/>
                        </a:lnTo>
                        <a:lnTo>
                          <a:pt x="97" y="250"/>
                        </a:lnTo>
                        <a:lnTo>
                          <a:pt x="81" y="248"/>
                        </a:lnTo>
                        <a:lnTo>
                          <a:pt x="66" y="244"/>
                        </a:lnTo>
                        <a:lnTo>
                          <a:pt x="57" y="241"/>
                        </a:lnTo>
                        <a:lnTo>
                          <a:pt x="44" y="236"/>
                        </a:lnTo>
                        <a:lnTo>
                          <a:pt x="35" y="232"/>
                        </a:lnTo>
                        <a:lnTo>
                          <a:pt x="25" y="223"/>
                        </a:lnTo>
                        <a:lnTo>
                          <a:pt x="20" y="219"/>
                        </a:lnTo>
                        <a:lnTo>
                          <a:pt x="13" y="210"/>
                        </a:lnTo>
                        <a:lnTo>
                          <a:pt x="6" y="197"/>
                        </a:lnTo>
                        <a:lnTo>
                          <a:pt x="1" y="183"/>
                        </a:lnTo>
                        <a:lnTo>
                          <a:pt x="0" y="171"/>
                        </a:lnTo>
                        <a:lnTo>
                          <a:pt x="1" y="157"/>
                        </a:lnTo>
                        <a:lnTo>
                          <a:pt x="1" y="144"/>
                        </a:lnTo>
                        <a:lnTo>
                          <a:pt x="3" y="134"/>
                        </a:lnTo>
                        <a:lnTo>
                          <a:pt x="9" y="116"/>
                        </a:lnTo>
                        <a:lnTo>
                          <a:pt x="14" y="105"/>
                        </a:lnTo>
                        <a:lnTo>
                          <a:pt x="22" y="94"/>
                        </a:lnTo>
                        <a:lnTo>
                          <a:pt x="31" y="81"/>
                        </a:lnTo>
                        <a:lnTo>
                          <a:pt x="43" y="70"/>
                        </a:lnTo>
                        <a:lnTo>
                          <a:pt x="60" y="54"/>
                        </a:lnTo>
                        <a:lnTo>
                          <a:pt x="74" y="44"/>
                        </a:lnTo>
                        <a:lnTo>
                          <a:pt x="88" y="37"/>
                        </a:lnTo>
                        <a:lnTo>
                          <a:pt x="107" y="27"/>
                        </a:lnTo>
                        <a:lnTo>
                          <a:pt x="124" y="19"/>
                        </a:lnTo>
                        <a:lnTo>
                          <a:pt x="139" y="13"/>
                        </a:lnTo>
                        <a:lnTo>
                          <a:pt x="156" y="7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45"/>
                  <p:cNvSpPr>
                    <a:spLocks/>
                  </p:cNvSpPr>
                  <p:nvPr/>
                </p:nvSpPr>
                <p:spPr bwMode="auto">
                  <a:xfrm>
                    <a:off x="5022" y="337"/>
                    <a:ext cx="42" cy="49"/>
                  </a:xfrm>
                  <a:custGeom>
                    <a:avLst/>
                    <a:gdLst/>
                    <a:ahLst/>
                    <a:cxnLst>
                      <a:cxn ang="0">
                        <a:pos x="156" y="0"/>
                      </a:cxn>
                      <a:cxn ang="0">
                        <a:pos x="213" y="229"/>
                      </a:cxn>
                      <a:cxn ang="0">
                        <a:pos x="188" y="234"/>
                      </a:cxn>
                      <a:cxn ang="0">
                        <a:pos x="170" y="237"/>
                      </a:cxn>
                      <a:cxn ang="0">
                        <a:pos x="151" y="240"/>
                      </a:cxn>
                      <a:cxn ang="0">
                        <a:pos x="139" y="241"/>
                      </a:cxn>
                      <a:cxn ang="0">
                        <a:pos x="125" y="243"/>
                      </a:cxn>
                      <a:cxn ang="0">
                        <a:pos x="115" y="243"/>
                      </a:cxn>
                      <a:cxn ang="0">
                        <a:pos x="97" y="243"/>
                      </a:cxn>
                      <a:cxn ang="0">
                        <a:pos x="81" y="241"/>
                      </a:cxn>
                      <a:cxn ang="0">
                        <a:pos x="66" y="237"/>
                      </a:cxn>
                      <a:cxn ang="0">
                        <a:pos x="57" y="234"/>
                      </a:cxn>
                      <a:cxn ang="0">
                        <a:pos x="44" y="229"/>
                      </a:cxn>
                      <a:cxn ang="0">
                        <a:pos x="35" y="225"/>
                      </a:cxn>
                      <a:cxn ang="0">
                        <a:pos x="25" y="216"/>
                      </a:cxn>
                      <a:cxn ang="0">
                        <a:pos x="20" y="212"/>
                      </a:cxn>
                      <a:cxn ang="0">
                        <a:pos x="13" y="203"/>
                      </a:cxn>
                      <a:cxn ang="0">
                        <a:pos x="6" y="190"/>
                      </a:cxn>
                      <a:cxn ang="0">
                        <a:pos x="1" y="176"/>
                      </a:cxn>
                      <a:cxn ang="0">
                        <a:pos x="0" y="164"/>
                      </a:cxn>
                      <a:cxn ang="0">
                        <a:pos x="1" y="150"/>
                      </a:cxn>
                      <a:cxn ang="0">
                        <a:pos x="1" y="137"/>
                      </a:cxn>
                      <a:cxn ang="0">
                        <a:pos x="3" y="127"/>
                      </a:cxn>
                      <a:cxn ang="0">
                        <a:pos x="9" y="109"/>
                      </a:cxn>
                      <a:cxn ang="0">
                        <a:pos x="14" y="98"/>
                      </a:cxn>
                      <a:cxn ang="0">
                        <a:pos x="22" y="87"/>
                      </a:cxn>
                      <a:cxn ang="0">
                        <a:pos x="31" y="74"/>
                      </a:cxn>
                      <a:cxn ang="0">
                        <a:pos x="43" y="63"/>
                      </a:cxn>
                      <a:cxn ang="0">
                        <a:pos x="60" y="47"/>
                      </a:cxn>
                      <a:cxn ang="0">
                        <a:pos x="74" y="37"/>
                      </a:cxn>
                      <a:cxn ang="0">
                        <a:pos x="88" y="30"/>
                      </a:cxn>
                      <a:cxn ang="0">
                        <a:pos x="107" y="20"/>
                      </a:cxn>
                      <a:cxn ang="0">
                        <a:pos x="124" y="12"/>
                      </a:cxn>
                      <a:cxn ang="0">
                        <a:pos x="139" y="6"/>
                      </a:cxn>
                      <a:cxn ang="0">
                        <a:pos x="156" y="0"/>
                      </a:cxn>
                    </a:cxnLst>
                    <a:rect l="0" t="0" r="r" b="b"/>
                    <a:pathLst>
                      <a:path w="213" h="243">
                        <a:moveTo>
                          <a:pt x="156" y="0"/>
                        </a:moveTo>
                        <a:lnTo>
                          <a:pt x="213" y="229"/>
                        </a:lnTo>
                        <a:lnTo>
                          <a:pt x="188" y="234"/>
                        </a:lnTo>
                        <a:lnTo>
                          <a:pt x="170" y="237"/>
                        </a:lnTo>
                        <a:lnTo>
                          <a:pt x="151" y="240"/>
                        </a:lnTo>
                        <a:lnTo>
                          <a:pt x="139" y="241"/>
                        </a:lnTo>
                        <a:lnTo>
                          <a:pt x="125" y="243"/>
                        </a:lnTo>
                        <a:lnTo>
                          <a:pt x="115" y="243"/>
                        </a:lnTo>
                        <a:lnTo>
                          <a:pt x="97" y="243"/>
                        </a:lnTo>
                        <a:lnTo>
                          <a:pt x="81" y="241"/>
                        </a:lnTo>
                        <a:lnTo>
                          <a:pt x="66" y="237"/>
                        </a:lnTo>
                        <a:lnTo>
                          <a:pt x="57" y="234"/>
                        </a:lnTo>
                        <a:lnTo>
                          <a:pt x="44" y="229"/>
                        </a:lnTo>
                        <a:lnTo>
                          <a:pt x="35" y="225"/>
                        </a:lnTo>
                        <a:lnTo>
                          <a:pt x="25" y="216"/>
                        </a:lnTo>
                        <a:lnTo>
                          <a:pt x="20" y="212"/>
                        </a:lnTo>
                        <a:lnTo>
                          <a:pt x="13" y="203"/>
                        </a:lnTo>
                        <a:lnTo>
                          <a:pt x="6" y="190"/>
                        </a:lnTo>
                        <a:lnTo>
                          <a:pt x="1" y="176"/>
                        </a:lnTo>
                        <a:lnTo>
                          <a:pt x="0" y="164"/>
                        </a:lnTo>
                        <a:lnTo>
                          <a:pt x="1" y="150"/>
                        </a:lnTo>
                        <a:lnTo>
                          <a:pt x="1" y="137"/>
                        </a:lnTo>
                        <a:lnTo>
                          <a:pt x="3" y="127"/>
                        </a:lnTo>
                        <a:lnTo>
                          <a:pt x="9" y="109"/>
                        </a:lnTo>
                        <a:lnTo>
                          <a:pt x="14" y="98"/>
                        </a:lnTo>
                        <a:lnTo>
                          <a:pt x="22" y="87"/>
                        </a:lnTo>
                        <a:lnTo>
                          <a:pt x="31" y="74"/>
                        </a:lnTo>
                        <a:lnTo>
                          <a:pt x="43" y="63"/>
                        </a:lnTo>
                        <a:lnTo>
                          <a:pt x="60" y="47"/>
                        </a:lnTo>
                        <a:lnTo>
                          <a:pt x="74" y="37"/>
                        </a:lnTo>
                        <a:lnTo>
                          <a:pt x="88" y="30"/>
                        </a:lnTo>
                        <a:lnTo>
                          <a:pt x="107" y="20"/>
                        </a:lnTo>
                        <a:lnTo>
                          <a:pt x="124" y="12"/>
                        </a:lnTo>
                        <a:lnTo>
                          <a:pt x="139" y="6"/>
                        </a:lnTo>
                        <a:lnTo>
                          <a:pt x="156" y="0"/>
                        </a:lnTo>
                        <a:close/>
                      </a:path>
                    </a:pathLst>
                  </a:custGeom>
                  <a:solidFill>
                    <a:srgbClr val="A0A0A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 46"/>
                  <p:cNvSpPr>
                    <a:spLocks/>
                  </p:cNvSpPr>
                  <p:nvPr/>
                </p:nvSpPr>
                <p:spPr bwMode="auto">
                  <a:xfrm>
                    <a:off x="5034" y="344"/>
                    <a:ext cx="50" cy="33"/>
                  </a:xfrm>
                  <a:custGeom>
                    <a:avLst/>
                    <a:gdLst/>
                    <a:ahLst/>
                    <a:cxnLst>
                      <a:cxn ang="0">
                        <a:pos x="118" y="2"/>
                      </a:cxn>
                      <a:cxn ang="0">
                        <a:pos x="140" y="0"/>
                      </a:cxn>
                      <a:cxn ang="0">
                        <a:pos x="161" y="0"/>
                      </a:cxn>
                      <a:cxn ang="0">
                        <a:pos x="191" y="3"/>
                      </a:cxn>
                      <a:cxn ang="0">
                        <a:pos x="210" y="9"/>
                      </a:cxn>
                      <a:cxn ang="0">
                        <a:pos x="225" y="20"/>
                      </a:cxn>
                      <a:cxn ang="0">
                        <a:pos x="234" y="29"/>
                      </a:cxn>
                      <a:cxn ang="0">
                        <a:pos x="245" y="42"/>
                      </a:cxn>
                      <a:cxn ang="0">
                        <a:pos x="251" y="60"/>
                      </a:cxn>
                      <a:cxn ang="0">
                        <a:pos x="250" y="86"/>
                      </a:cxn>
                      <a:cxn ang="0">
                        <a:pos x="246" y="100"/>
                      </a:cxn>
                      <a:cxn ang="0">
                        <a:pos x="236" y="114"/>
                      </a:cxn>
                      <a:cxn ang="0">
                        <a:pos x="225" y="125"/>
                      </a:cxn>
                      <a:cxn ang="0">
                        <a:pos x="210" y="135"/>
                      </a:cxn>
                      <a:cxn ang="0">
                        <a:pos x="190" y="143"/>
                      </a:cxn>
                      <a:cxn ang="0">
                        <a:pos x="167" y="150"/>
                      </a:cxn>
                      <a:cxn ang="0">
                        <a:pos x="142" y="157"/>
                      </a:cxn>
                      <a:cxn ang="0">
                        <a:pos x="113" y="163"/>
                      </a:cxn>
                      <a:cxn ang="0">
                        <a:pos x="93" y="165"/>
                      </a:cxn>
                      <a:cxn ang="0">
                        <a:pos x="77" y="166"/>
                      </a:cxn>
                      <a:cxn ang="0">
                        <a:pos x="55" y="165"/>
                      </a:cxn>
                      <a:cxn ang="0">
                        <a:pos x="38" y="160"/>
                      </a:cxn>
                      <a:cxn ang="0">
                        <a:pos x="24" y="153"/>
                      </a:cxn>
                      <a:cxn ang="0">
                        <a:pos x="13" y="145"/>
                      </a:cxn>
                      <a:cxn ang="0">
                        <a:pos x="5" y="131"/>
                      </a:cxn>
                      <a:cxn ang="0">
                        <a:pos x="0" y="114"/>
                      </a:cxn>
                      <a:cxn ang="0">
                        <a:pos x="2" y="96"/>
                      </a:cxn>
                      <a:cxn ang="0">
                        <a:pos x="6" y="78"/>
                      </a:cxn>
                      <a:cxn ang="0">
                        <a:pos x="14" y="63"/>
                      </a:cxn>
                      <a:cxn ang="0">
                        <a:pos x="29" y="46"/>
                      </a:cxn>
                      <a:cxn ang="0">
                        <a:pos x="49" y="29"/>
                      </a:cxn>
                      <a:cxn ang="0">
                        <a:pos x="72" y="17"/>
                      </a:cxn>
                      <a:cxn ang="0">
                        <a:pos x="93" y="8"/>
                      </a:cxn>
                    </a:cxnLst>
                    <a:rect l="0" t="0" r="r" b="b"/>
                    <a:pathLst>
                      <a:path w="251" h="166">
                        <a:moveTo>
                          <a:pt x="104" y="4"/>
                        </a:moveTo>
                        <a:lnTo>
                          <a:pt x="118" y="2"/>
                        </a:lnTo>
                        <a:lnTo>
                          <a:pt x="127" y="1"/>
                        </a:lnTo>
                        <a:lnTo>
                          <a:pt x="140" y="0"/>
                        </a:lnTo>
                        <a:lnTo>
                          <a:pt x="149" y="0"/>
                        </a:lnTo>
                        <a:lnTo>
                          <a:pt x="161" y="0"/>
                        </a:lnTo>
                        <a:lnTo>
                          <a:pt x="171" y="0"/>
                        </a:lnTo>
                        <a:lnTo>
                          <a:pt x="191" y="3"/>
                        </a:lnTo>
                        <a:lnTo>
                          <a:pt x="201" y="7"/>
                        </a:lnTo>
                        <a:lnTo>
                          <a:pt x="210" y="9"/>
                        </a:lnTo>
                        <a:lnTo>
                          <a:pt x="218" y="13"/>
                        </a:lnTo>
                        <a:lnTo>
                          <a:pt x="225" y="20"/>
                        </a:lnTo>
                        <a:lnTo>
                          <a:pt x="231" y="24"/>
                        </a:lnTo>
                        <a:lnTo>
                          <a:pt x="234" y="29"/>
                        </a:lnTo>
                        <a:lnTo>
                          <a:pt x="240" y="35"/>
                        </a:lnTo>
                        <a:lnTo>
                          <a:pt x="245" y="42"/>
                        </a:lnTo>
                        <a:lnTo>
                          <a:pt x="249" y="50"/>
                        </a:lnTo>
                        <a:lnTo>
                          <a:pt x="251" y="60"/>
                        </a:lnTo>
                        <a:lnTo>
                          <a:pt x="251" y="73"/>
                        </a:lnTo>
                        <a:lnTo>
                          <a:pt x="250" y="86"/>
                        </a:lnTo>
                        <a:lnTo>
                          <a:pt x="248" y="94"/>
                        </a:lnTo>
                        <a:lnTo>
                          <a:pt x="246" y="100"/>
                        </a:lnTo>
                        <a:lnTo>
                          <a:pt x="242" y="107"/>
                        </a:lnTo>
                        <a:lnTo>
                          <a:pt x="236" y="114"/>
                        </a:lnTo>
                        <a:lnTo>
                          <a:pt x="232" y="118"/>
                        </a:lnTo>
                        <a:lnTo>
                          <a:pt x="225" y="125"/>
                        </a:lnTo>
                        <a:lnTo>
                          <a:pt x="215" y="131"/>
                        </a:lnTo>
                        <a:lnTo>
                          <a:pt x="210" y="135"/>
                        </a:lnTo>
                        <a:lnTo>
                          <a:pt x="199" y="138"/>
                        </a:lnTo>
                        <a:lnTo>
                          <a:pt x="190" y="143"/>
                        </a:lnTo>
                        <a:lnTo>
                          <a:pt x="181" y="145"/>
                        </a:lnTo>
                        <a:lnTo>
                          <a:pt x="167" y="150"/>
                        </a:lnTo>
                        <a:lnTo>
                          <a:pt x="156" y="153"/>
                        </a:lnTo>
                        <a:lnTo>
                          <a:pt x="142" y="157"/>
                        </a:lnTo>
                        <a:lnTo>
                          <a:pt x="127" y="160"/>
                        </a:lnTo>
                        <a:lnTo>
                          <a:pt x="113" y="163"/>
                        </a:lnTo>
                        <a:lnTo>
                          <a:pt x="100" y="164"/>
                        </a:lnTo>
                        <a:lnTo>
                          <a:pt x="93" y="165"/>
                        </a:lnTo>
                        <a:lnTo>
                          <a:pt x="84" y="166"/>
                        </a:lnTo>
                        <a:lnTo>
                          <a:pt x="77" y="166"/>
                        </a:lnTo>
                        <a:lnTo>
                          <a:pt x="65" y="166"/>
                        </a:lnTo>
                        <a:lnTo>
                          <a:pt x="55" y="165"/>
                        </a:lnTo>
                        <a:lnTo>
                          <a:pt x="45" y="163"/>
                        </a:lnTo>
                        <a:lnTo>
                          <a:pt x="38" y="160"/>
                        </a:lnTo>
                        <a:lnTo>
                          <a:pt x="29" y="157"/>
                        </a:lnTo>
                        <a:lnTo>
                          <a:pt x="24" y="153"/>
                        </a:lnTo>
                        <a:lnTo>
                          <a:pt x="18" y="149"/>
                        </a:lnTo>
                        <a:lnTo>
                          <a:pt x="13" y="145"/>
                        </a:lnTo>
                        <a:lnTo>
                          <a:pt x="9" y="141"/>
                        </a:lnTo>
                        <a:lnTo>
                          <a:pt x="5" y="131"/>
                        </a:lnTo>
                        <a:lnTo>
                          <a:pt x="2" y="122"/>
                        </a:lnTo>
                        <a:lnTo>
                          <a:pt x="0" y="114"/>
                        </a:lnTo>
                        <a:lnTo>
                          <a:pt x="2" y="103"/>
                        </a:lnTo>
                        <a:lnTo>
                          <a:pt x="2" y="96"/>
                        </a:lnTo>
                        <a:lnTo>
                          <a:pt x="3" y="88"/>
                        </a:lnTo>
                        <a:lnTo>
                          <a:pt x="6" y="78"/>
                        </a:lnTo>
                        <a:lnTo>
                          <a:pt x="10" y="70"/>
                        </a:lnTo>
                        <a:lnTo>
                          <a:pt x="14" y="63"/>
                        </a:lnTo>
                        <a:lnTo>
                          <a:pt x="20" y="54"/>
                        </a:lnTo>
                        <a:lnTo>
                          <a:pt x="29" y="46"/>
                        </a:lnTo>
                        <a:lnTo>
                          <a:pt x="40" y="36"/>
                        </a:lnTo>
                        <a:lnTo>
                          <a:pt x="49" y="29"/>
                        </a:lnTo>
                        <a:lnTo>
                          <a:pt x="59" y="24"/>
                        </a:lnTo>
                        <a:lnTo>
                          <a:pt x="72" y="17"/>
                        </a:lnTo>
                        <a:lnTo>
                          <a:pt x="83" y="13"/>
                        </a:lnTo>
                        <a:lnTo>
                          <a:pt x="93" y="8"/>
                        </a:lnTo>
                        <a:lnTo>
                          <a:pt x="104" y="4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1" name="Oval 47"/>
                <p:cNvSpPr>
                  <a:spLocks noChangeArrowheads="1"/>
                </p:cNvSpPr>
                <p:nvPr/>
              </p:nvSpPr>
              <p:spPr bwMode="auto">
                <a:xfrm>
                  <a:off x="5048" y="350"/>
                  <a:ext cx="20" cy="19"/>
                </a:xfrm>
                <a:prstGeom prst="ellipse">
                  <a:avLst/>
                </a:prstGeom>
                <a:solidFill>
                  <a:srgbClr val="20202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7" name="Group 48"/>
              <p:cNvGrpSpPr>
                <a:grpSpLocks/>
              </p:cNvGrpSpPr>
              <p:nvPr/>
            </p:nvGrpSpPr>
            <p:grpSpPr bwMode="auto">
              <a:xfrm>
                <a:off x="4972" y="273"/>
                <a:ext cx="173" cy="173"/>
                <a:chOff x="4972" y="273"/>
                <a:chExt cx="173" cy="173"/>
              </a:xfrm>
            </p:grpSpPr>
            <p:sp>
              <p:nvSpPr>
                <p:cNvPr id="48" name="Oval 49"/>
                <p:cNvSpPr>
                  <a:spLocks noChangeArrowheads="1"/>
                </p:cNvSpPr>
                <p:nvPr/>
              </p:nvSpPr>
              <p:spPr bwMode="auto">
                <a:xfrm>
                  <a:off x="4972" y="273"/>
                  <a:ext cx="173" cy="173"/>
                </a:xfrm>
                <a:prstGeom prst="ellipse">
                  <a:avLst/>
                </a:prstGeom>
                <a:noFill/>
                <a:ln w="3175">
                  <a:solidFill>
                    <a:srgbClr val="60606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Freeform 50"/>
                <p:cNvSpPr>
                  <a:spLocks/>
                </p:cNvSpPr>
                <p:nvPr/>
              </p:nvSpPr>
              <p:spPr bwMode="auto">
                <a:xfrm>
                  <a:off x="4983" y="311"/>
                  <a:ext cx="152" cy="98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34" y="17"/>
                    </a:cxn>
                    <a:cxn ang="0">
                      <a:pos x="13" y="88"/>
                    </a:cxn>
                    <a:cxn ang="0">
                      <a:pos x="94" y="0"/>
                    </a:cxn>
                    <a:cxn ang="0">
                      <a:pos x="56" y="111"/>
                    </a:cxn>
                    <a:cxn ang="0">
                      <a:pos x="133" y="19"/>
                    </a:cxn>
                    <a:cxn ang="0">
                      <a:pos x="110" y="94"/>
                    </a:cxn>
                    <a:cxn ang="0">
                      <a:pos x="167" y="42"/>
                    </a:cxn>
                    <a:cxn ang="0">
                      <a:pos x="127" y="118"/>
                    </a:cxn>
                    <a:cxn ang="0">
                      <a:pos x="159" y="101"/>
                    </a:cxn>
                    <a:cxn ang="0">
                      <a:pos x="195" y="56"/>
                    </a:cxn>
                    <a:cxn ang="0">
                      <a:pos x="149" y="191"/>
                    </a:cxn>
                    <a:cxn ang="0">
                      <a:pos x="241" y="78"/>
                    </a:cxn>
                    <a:cxn ang="0">
                      <a:pos x="210" y="166"/>
                    </a:cxn>
                    <a:cxn ang="0">
                      <a:pos x="274" y="102"/>
                    </a:cxn>
                    <a:cxn ang="0">
                      <a:pos x="235" y="186"/>
                    </a:cxn>
                    <a:cxn ang="0">
                      <a:pos x="287" y="129"/>
                    </a:cxn>
                    <a:cxn ang="0">
                      <a:pos x="264" y="190"/>
                    </a:cxn>
                    <a:cxn ang="0">
                      <a:pos x="314" y="144"/>
                    </a:cxn>
                    <a:cxn ang="0">
                      <a:pos x="291" y="217"/>
                    </a:cxn>
                    <a:cxn ang="0">
                      <a:pos x="335" y="165"/>
                    </a:cxn>
                    <a:cxn ang="0">
                      <a:pos x="298" y="269"/>
                    </a:cxn>
                    <a:cxn ang="0">
                      <a:pos x="364" y="198"/>
                    </a:cxn>
                    <a:cxn ang="0">
                      <a:pos x="345" y="258"/>
                    </a:cxn>
                    <a:cxn ang="0">
                      <a:pos x="384" y="211"/>
                    </a:cxn>
                    <a:cxn ang="0">
                      <a:pos x="375" y="245"/>
                    </a:cxn>
                    <a:cxn ang="0">
                      <a:pos x="417" y="196"/>
                    </a:cxn>
                    <a:cxn ang="0">
                      <a:pos x="386" y="281"/>
                    </a:cxn>
                    <a:cxn ang="0">
                      <a:pos x="431" y="241"/>
                    </a:cxn>
                    <a:cxn ang="0">
                      <a:pos x="417" y="303"/>
                    </a:cxn>
                    <a:cxn ang="0">
                      <a:pos x="461" y="245"/>
                    </a:cxn>
                    <a:cxn ang="0">
                      <a:pos x="422" y="338"/>
                    </a:cxn>
                    <a:cxn ang="0">
                      <a:pos x="499" y="243"/>
                    </a:cxn>
                    <a:cxn ang="0">
                      <a:pos x="467" y="340"/>
                    </a:cxn>
                    <a:cxn ang="0">
                      <a:pos x="532" y="258"/>
                    </a:cxn>
                    <a:cxn ang="0">
                      <a:pos x="493" y="346"/>
                    </a:cxn>
                    <a:cxn ang="0">
                      <a:pos x="570" y="269"/>
                    </a:cxn>
                    <a:cxn ang="0">
                      <a:pos x="517" y="390"/>
                    </a:cxn>
                    <a:cxn ang="0">
                      <a:pos x="599" y="289"/>
                    </a:cxn>
                    <a:cxn ang="0">
                      <a:pos x="552" y="436"/>
                    </a:cxn>
                    <a:cxn ang="0">
                      <a:pos x="615" y="360"/>
                    </a:cxn>
                    <a:cxn ang="0">
                      <a:pos x="590" y="449"/>
                    </a:cxn>
                    <a:cxn ang="0">
                      <a:pos x="663" y="353"/>
                    </a:cxn>
                    <a:cxn ang="0">
                      <a:pos x="622" y="456"/>
                    </a:cxn>
                    <a:cxn ang="0">
                      <a:pos x="701" y="353"/>
                    </a:cxn>
                    <a:cxn ang="0">
                      <a:pos x="657" y="492"/>
                    </a:cxn>
                    <a:cxn ang="0">
                      <a:pos x="723" y="402"/>
                    </a:cxn>
                    <a:cxn ang="0">
                      <a:pos x="688" y="492"/>
                    </a:cxn>
                    <a:cxn ang="0">
                      <a:pos x="759" y="396"/>
                    </a:cxn>
                    <a:cxn ang="0">
                      <a:pos x="746" y="461"/>
                    </a:cxn>
                  </a:cxnLst>
                  <a:rect l="0" t="0" r="r" b="b"/>
                  <a:pathLst>
                    <a:path w="759" h="492">
                      <a:moveTo>
                        <a:pt x="0" y="27"/>
                      </a:moveTo>
                      <a:lnTo>
                        <a:pt x="34" y="17"/>
                      </a:lnTo>
                      <a:lnTo>
                        <a:pt x="13" y="88"/>
                      </a:lnTo>
                      <a:lnTo>
                        <a:pt x="94" y="0"/>
                      </a:lnTo>
                      <a:lnTo>
                        <a:pt x="56" y="111"/>
                      </a:lnTo>
                      <a:lnTo>
                        <a:pt x="133" y="19"/>
                      </a:lnTo>
                      <a:lnTo>
                        <a:pt x="110" y="94"/>
                      </a:lnTo>
                      <a:lnTo>
                        <a:pt x="167" y="42"/>
                      </a:lnTo>
                      <a:lnTo>
                        <a:pt x="127" y="118"/>
                      </a:lnTo>
                      <a:lnTo>
                        <a:pt x="159" y="101"/>
                      </a:lnTo>
                      <a:lnTo>
                        <a:pt x="195" y="56"/>
                      </a:lnTo>
                      <a:lnTo>
                        <a:pt x="149" y="191"/>
                      </a:lnTo>
                      <a:lnTo>
                        <a:pt x="241" y="78"/>
                      </a:lnTo>
                      <a:lnTo>
                        <a:pt x="210" y="166"/>
                      </a:lnTo>
                      <a:lnTo>
                        <a:pt x="274" y="102"/>
                      </a:lnTo>
                      <a:lnTo>
                        <a:pt x="235" y="186"/>
                      </a:lnTo>
                      <a:lnTo>
                        <a:pt x="287" y="129"/>
                      </a:lnTo>
                      <a:lnTo>
                        <a:pt x="264" y="190"/>
                      </a:lnTo>
                      <a:lnTo>
                        <a:pt x="314" y="144"/>
                      </a:lnTo>
                      <a:lnTo>
                        <a:pt x="291" y="217"/>
                      </a:lnTo>
                      <a:lnTo>
                        <a:pt x="335" y="165"/>
                      </a:lnTo>
                      <a:lnTo>
                        <a:pt x="298" y="269"/>
                      </a:lnTo>
                      <a:lnTo>
                        <a:pt x="364" y="198"/>
                      </a:lnTo>
                      <a:lnTo>
                        <a:pt x="345" y="258"/>
                      </a:lnTo>
                      <a:lnTo>
                        <a:pt x="384" y="211"/>
                      </a:lnTo>
                      <a:lnTo>
                        <a:pt x="375" y="245"/>
                      </a:lnTo>
                      <a:lnTo>
                        <a:pt x="417" y="196"/>
                      </a:lnTo>
                      <a:lnTo>
                        <a:pt x="386" y="281"/>
                      </a:lnTo>
                      <a:lnTo>
                        <a:pt x="431" y="241"/>
                      </a:lnTo>
                      <a:lnTo>
                        <a:pt x="417" y="303"/>
                      </a:lnTo>
                      <a:lnTo>
                        <a:pt x="461" y="245"/>
                      </a:lnTo>
                      <a:lnTo>
                        <a:pt x="422" y="338"/>
                      </a:lnTo>
                      <a:lnTo>
                        <a:pt x="499" y="243"/>
                      </a:lnTo>
                      <a:lnTo>
                        <a:pt x="467" y="340"/>
                      </a:lnTo>
                      <a:lnTo>
                        <a:pt x="532" y="258"/>
                      </a:lnTo>
                      <a:lnTo>
                        <a:pt x="493" y="346"/>
                      </a:lnTo>
                      <a:lnTo>
                        <a:pt x="570" y="269"/>
                      </a:lnTo>
                      <a:lnTo>
                        <a:pt x="517" y="390"/>
                      </a:lnTo>
                      <a:lnTo>
                        <a:pt x="599" y="289"/>
                      </a:lnTo>
                      <a:lnTo>
                        <a:pt x="552" y="436"/>
                      </a:lnTo>
                      <a:lnTo>
                        <a:pt x="615" y="360"/>
                      </a:lnTo>
                      <a:lnTo>
                        <a:pt x="590" y="449"/>
                      </a:lnTo>
                      <a:lnTo>
                        <a:pt x="663" y="353"/>
                      </a:lnTo>
                      <a:lnTo>
                        <a:pt x="622" y="456"/>
                      </a:lnTo>
                      <a:lnTo>
                        <a:pt x="701" y="353"/>
                      </a:lnTo>
                      <a:lnTo>
                        <a:pt x="657" y="492"/>
                      </a:lnTo>
                      <a:lnTo>
                        <a:pt x="723" y="402"/>
                      </a:lnTo>
                      <a:lnTo>
                        <a:pt x="688" y="492"/>
                      </a:lnTo>
                      <a:lnTo>
                        <a:pt x="759" y="396"/>
                      </a:lnTo>
                      <a:lnTo>
                        <a:pt x="746" y="461"/>
                      </a:lnTo>
                    </a:path>
                  </a:pathLst>
                </a:custGeom>
                <a:noFill/>
                <a:ln w="3175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9" name="Group 51"/>
            <p:cNvGrpSpPr>
              <a:grpSpLocks/>
            </p:cNvGrpSpPr>
            <p:nvPr/>
          </p:nvGrpSpPr>
          <p:grpSpPr bwMode="auto">
            <a:xfrm>
              <a:off x="5149" y="230"/>
              <a:ext cx="165" cy="125"/>
              <a:chOff x="5149" y="230"/>
              <a:chExt cx="165" cy="125"/>
            </a:xfrm>
          </p:grpSpPr>
          <p:grpSp>
            <p:nvGrpSpPr>
              <p:cNvPr id="30" name="Group 52"/>
              <p:cNvGrpSpPr>
                <a:grpSpLocks/>
              </p:cNvGrpSpPr>
              <p:nvPr/>
            </p:nvGrpSpPr>
            <p:grpSpPr bwMode="auto">
              <a:xfrm>
                <a:off x="5149" y="230"/>
                <a:ext cx="165" cy="125"/>
                <a:chOff x="5149" y="230"/>
                <a:chExt cx="165" cy="125"/>
              </a:xfrm>
            </p:grpSpPr>
            <p:sp>
              <p:nvSpPr>
                <p:cNvPr id="44" name="Freeform 53"/>
                <p:cNvSpPr>
                  <a:spLocks/>
                </p:cNvSpPr>
                <p:nvPr/>
              </p:nvSpPr>
              <p:spPr bwMode="auto">
                <a:xfrm>
                  <a:off x="5149" y="230"/>
                  <a:ext cx="165" cy="125"/>
                </a:xfrm>
                <a:custGeom>
                  <a:avLst/>
                  <a:gdLst/>
                  <a:ahLst/>
                  <a:cxnLst>
                    <a:cxn ang="0">
                      <a:pos x="359" y="0"/>
                    </a:cxn>
                    <a:cxn ang="0">
                      <a:pos x="416" y="4"/>
                    </a:cxn>
                    <a:cxn ang="0">
                      <a:pos x="469" y="21"/>
                    </a:cxn>
                    <a:cxn ang="0">
                      <a:pos x="510" y="46"/>
                    </a:cxn>
                    <a:cxn ang="0">
                      <a:pos x="560" y="97"/>
                    </a:cxn>
                    <a:cxn ang="0">
                      <a:pos x="655" y="170"/>
                    </a:cxn>
                    <a:cxn ang="0">
                      <a:pos x="728" y="193"/>
                    </a:cxn>
                    <a:cxn ang="0">
                      <a:pos x="797" y="225"/>
                    </a:cxn>
                    <a:cxn ang="0">
                      <a:pos x="816" y="243"/>
                    </a:cxn>
                    <a:cxn ang="0">
                      <a:pos x="824" y="263"/>
                    </a:cxn>
                    <a:cxn ang="0">
                      <a:pos x="826" y="299"/>
                    </a:cxn>
                    <a:cxn ang="0">
                      <a:pos x="820" y="324"/>
                    </a:cxn>
                    <a:cxn ang="0">
                      <a:pos x="808" y="359"/>
                    </a:cxn>
                    <a:cxn ang="0">
                      <a:pos x="782" y="419"/>
                    </a:cxn>
                    <a:cxn ang="0">
                      <a:pos x="765" y="451"/>
                    </a:cxn>
                    <a:cxn ang="0">
                      <a:pos x="741" y="474"/>
                    </a:cxn>
                    <a:cxn ang="0">
                      <a:pos x="703" y="499"/>
                    </a:cxn>
                    <a:cxn ang="0">
                      <a:pos x="622" y="542"/>
                    </a:cxn>
                    <a:cxn ang="0">
                      <a:pos x="523" y="582"/>
                    </a:cxn>
                    <a:cxn ang="0">
                      <a:pos x="426" y="607"/>
                    </a:cxn>
                    <a:cxn ang="0">
                      <a:pos x="338" y="621"/>
                    </a:cxn>
                    <a:cxn ang="0">
                      <a:pos x="251" y="623"/>
                    </a:cxn>
                    <a:cxn ang="0">
                      <a:pos x="173" y="620"/>
                    </a:cxn>
                    <a:cxn ang="0">
                      <a:pos x="137" y="613"/>
                    </a:cxn>
                    <a:cxn ang="0">
                      <a:pos x="78" y="572"/>
                    </a:cxn>
                    <a:cxn ang="0">
                      <a:pos x="33" y="535"/>
                    </a:cxn>
                    <a:cxn ang="0">
                      <a:pos x="17" y="511"/>
                    </a:cxn>
                    <a:cxn ang="0">
                      <a:pos x="3" y="480"/>
                    </a:cxn>
                    <a:cxn ang="0">
                      <a:pos x="2" y="431"/>
                    </a:cxn>
                    <a:cxn ang="0">
                      <a:pos x="10" y="407"/>
                    </a:cxn>
                    <a:cxn ang="0">
                      <a:pos x="109" y="306"/>
                    </a:cxn>
                    <a:cxn ang="0">
                      <a:pos x="137" y="264"/>
                    </a:cxn>
                    <a:cxn ang="0">
                      <a:pos x="175" y="120"/>
                    </a:cxn>
                    <a:cxn ang="0">
                      <a:pos x="202" y="85"/>
                    </a:cxn>
                    <a:cxn ang="0">
                      <a:pos x="227" y="61"/>
                    </a:cxn>
                    <a:cxn ang="0">
                      <a:pos x="270" y="31"/>
                    </a:cxn>
                    <a:cxn ang="0">
                      <a:pos x="326" y="5"/>
                    </a:cxn>
                  </a:cxnLst>
                  <a:rect l="0" t="0" r="r" b="b"/>
                  <a:pathLst>
                    <a:path w="827" h="623">
                      <a:moveTo>
                        <a:pt x="326" y="5"/>
                      </a:moveTo>
                      <a:lnTo>
                        <a:pt x="359" y="0"/>
                      </a:lnTo>
                      <a:lnTo>
                        <a:pt x="384" y="0"/>
                      </a:lnTo>
                      <a:lnTo>
                        <a:pt x="416" y="4"/>
                      </a:lnTo>
                      <a:lnTo>
                        <a:pt x="447" y="14"/>
                      </a:lnTo>
                      <a:lnTo>
                        <a:pt x="469" y="21"/>
                      </a:lnTo>
                      <a:lnTo>
                        <a:pt x="492" y="33"/>
                      </a:lnTo>
                      <a:lnTo>
                        <a:pt x="510" y="46"/>
                      </a:lnTo>
                      <a:lnTo>
                        <a:pt x="534" y="61"/>
                      </a:lnTo>
                      <a:lnTo>
                        <a:pt x="560" y="97"/>
                      </a:lnTo>
                      <a:lnTo>
                        <a:pt x="610" y="153"/>
                      </a:lnTo>
                      <a:lnTo>
                        <a:pt x="655" y="170"/>
                      </a:lnTo>
                      <a:lnTo>
                        <a:pt x="691" y="185"/>
                      </a:lnTo>
                      <a:lnTo>
                        <a:pt x="728" y="193"/>
                      </a:lnTo>
                      <a:lnTo>
                        <a:pt x="778" y="211"/>
                      </a:lnTo>
                      <a:lnTo>
                        <a:pt x="797" y="225"/>
                      </a:lnTo>
                      <a:lnTo>
                        <a:pt x="806" y="234"/>
                      </a:lnTo>
                      <a:lnTo>
                        <a:pt x="816" y="243"/>
                      </a:lnTo>
                      <a:lnTo>
                        <a:pt x="820" y="252"/>
                      </a:lnTo>
                      <a:lnTo>
                        <a:pt x="824" y="263"/>
                      </a:lnTo>
                      <a:lnTo>
                        <a:pt x="827" y="281"/>
                      </a:lnTo>
                      <a:lnTo>
                        <a:pt x="826" y="299"/>
                      </a:lnTo>
                      <a:lnTo>
                        <a:pt x="823" y="315"/>
                      </a:lnTo>
                      <a:lnTo>
                        <a:pt x="820" y="324"/>
                      </a:lnTo>
                      <a:lnTo>
                        <a:pt x="814" y="341"/>
                      </a:lnTo>
                      <a:lnTo>
                        <a:pt x="808" y="359"/>
                      </a:lnTo>
                      <a:lnTo>
                        <a:pt x="798" y="381"/>
                      </a:lnTo>
                      <a:lnTo>
                        <a:pt x="782" y="419"/>
                      </a:lnTo>
                      <a:lnTo>
                        <a:pt x="771" y="442"/>
                      </a:lnTo>
                      <a:lnTo>
                        <a:pt x="765" y="451"/>
                      </a:lnTo>
                      <a:lnTo>
                        <a:pt x="755" y="462"/>
                      </a:lnTo>
                      <a:lnTo>
                        <a:pt x="741" y="474"/>
                      </a:lnTo>
                      <a:lnTo>
                        <a:pt x="724" y="486"/>
                      </a:lnTo>
                      <a:lnTo>
                        <a:pt x="703" y="499"/>
                      </a:lnTo>
                      <a:lnTo>
                        <a:pt x="676" y="515"/>
                      </a:lnTo>
                      <a:lnTo>
                        <a:pt x="622" y="542"/>
                      </a:lnTo>
                      <a:lnTo>
                        <a:pt x="572" y="563"/>
                      </a:lnTo>
                      <a:lnTo>
                        <a:pt x="523" y="582"/>
                      </a:lnTo>
                      <a:lnTo>
                        <a:pt x="470" y="598"/>
                      </a:lnTo>
                      <a:lnTo>
                        <a:pt x="426" y="607"/>
                      </a:lnTo>
                      <a:lnTo>
                        <a:pt x="382" y="615"/>
                      </a:lnTo>
                      <a:lnTo>
                        <a:pt x="338" y="621"/>
                      </a:lnTo>
                      <a:lnTo>
                        <a:pt x="287" y="623"/>
                      </a:lnTo>
                      <a:lnTo>
                        <a:pt x="251" y="623"/>
                      </a:lnTo>
                      <a:lnTo>
                        <a:pt x="212" y="623"/>
                      </a:lnTo>
                      <a:lnTo>
                        <a:pt x="173" y="620"/>
                      </a:lnTo>
                      <a:lnTo>
                        <a:pt x="155" y="619"/>
                      </a:lnTo>
                      <a:lnTo>
                        <a:pt x="137" y="613"/>
                      </a:lnTo>
                      <a:lnTo>
                        <a:pt x="103" y="593"/>
                      </a:lnTo>
                      <a:lnTo>
                        <a:pt x="78" y="572"/>
                      </a:lnTo>
                      <a:lnTo>
                        <a:pt x="55" y="555"/>
                      </a:lnTo>
                      <a:lnTo>
                        <a:pt x="33" y="535"/>
                      </a:lnTo>
                      <a:lnTo>
                        <a:pt x="24" y="521"/>
                      </a:lnTo>
                      <a:lnTo>
                        <a:pt x="17" y="511"/>
                      </a:lnTo>
                      <a:lnTo>
                        <a:pt x="8" y="494"/>
                      </a:lnTo>
                      <a:lnTo>
                        <a:pt x="3" y="480"/>
                      </a:lnTo>
                      <a:lnTo>
                        <a:pt x="0" y="457"/>
                      </a:lnTo>
                      <a:lnTo>
                        <a:pt x="2" y="431"/>
                      </a:lnTo>
                      <a:lnTo>
                        <a:pt x="4" y="420"/>
                      </a:lnTo>
                      <a:lnTo>
                        <a:pt x="10" y="407"/>
                      </a:lnTo>
                      <a:lnTo>
                        <a:pt x="19" y="398"/>
                      </a:lnTo>
                      <a:lnTo>
                        <a:pt x="109" y="306"/>
                      </a:lnTo>
                      <a:lnTo>
                        <a:pt x="129" y="284"/>
                      </a:lnTo>
                      <a:lnTo>
                        <a:pt x="137" y="264"/>
                      </a:lnTo>
                      <a:lnTo>
                        <a:pt x="169" y="131"/>
                      </a:lnTo>
                      <a:lnTo>
                        <a:pt x="175" y="120"/>
                      </a:lnTo>
                      <a:lnTo>
                        <a:pt x="186" y="103"/>
                      </a:lnTo>
                      <a:lnTo>
                        <a:pt x="202" y="85"/>
                      </a:lnTo>
                      <a:lnTo>
                        <a:pt x="212" y="75"/>
                      </a:lnTo>
                      <a:lnTo>
                        <a:pt x="227" y="61"/>
                      </a:lnTo>
                      <a:lnTo>
                        <a:pt x="251" y="44"/>
                      </a:lnTo>
                      <a:lnTo>
                        <a:pt x="270" y="31"/>
                      </a:lnTo>
                      <a:lnTo>
                        <a:pt x="296" y="17"/>
                      </a:lnTo>
                      <a:lnTo>
                        <a:pt x="326" y="5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3175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Freeform 54"/>
                <p:cNvSpPr>
                  <a:spLocks/>
                </p:cNvSpPr>
                <p:nvPr/>
              </p:nvSpPr>
              <p:spPr bwMode="auto">
                <a:xfrm>
                  <a:off x="5149" y="231"/>
                  <a:ext cx="94" cy="124"/>
                </a:xfrm>
                <a:custGeom>
                  <a:avLst/>
                  <a:gdLst/>
                  <a:ahLst/>
                  <a:cxnLst>
                    <a:cxn ang="0">
                      <a:pos x="326" y="0"/>
                    </a:cxn>
                    <a:cxn ang="0">
                      <a:pos x="470" y="593"/>
                    </a:cxn>
                    <a:cxn ang="0">
                      <a:pos x="426" y="602"/>
                    </a:cxn>
                    <a:cxn ang="0">
                      <a:pos x="382" y="610"/>
                    </a:cxn>
                    <a:cxn ang="0">
                      <a:pos x="338" y="616"/>
                    </a:cxn>
                    <a:cxn ang="0">
                      <a:pos x="287" y="618"/>
                    </a:cxn>
                    <a:cxn ang="0">
                      <a:pos x="251" y="618"/>
                    </a:cxn>
                    <a:cxn ang="0">
                      <a:pos x="212" y="618"/>
                    </a:cxn>
                    <a:cxn ang="0">
                      <a:pos x="173" y="615"/>
                    </a:cxn>
                    <a:cxn ang="0">
                      <a:pos x="155" y="614"/>
                    </a:cxn>
                    <a:cxn ang="0">
                      <a:pos x="137" y="608"/>
                    </a:cxn>
                    <a:cxn ang="0">
                      <a:pos x="103" y="588"/>
                    </a:cxn>
                    <a:cxn ang="0">
                      <a:pos x="78" y="567"/>
                    </a:cxn>
                    <a:cxn ang="0">
                      <a:pos x="55" y="550"/>
                    </a:cxn>
                    <a:cxn ang="0">
                      <a:pos x="33" y="530"/>
                    </a:cxn>
                    <a:cxn ang="0">
                      <a:pos x="24" y="516"/>
                    </a:cxn>
                    <a:cxn ang="0">
                      <a:pos x="17" y="506"/>
                    </a:cxn>
                    <a:cxn ang="0">
                      <a:pos x="8" y="489"/>
                    </a:cxn>
                    <a:cxn ang="0">
                      <a:pos x="3" y="475"/>
                    </a:cxn>
                    <a:cxn ang="0">
                      <a:pos x="0" y="452"/>
                    </a:cxn>
                    <a:cxn ang="0">
                      <a:pos x="2" y="426"/>
                    </a:cxn>
                    <a:cxn ang="0">
                      <a:pos x="4" y="415"/>
                    </a:cxn>
                    <a:cxn ang="0">
                      <a:pos x="10" y="402"/>
                    </a:cxn>
                    <a:cxn ang="0">
                      <a:pos x="19" y="393"/>
                    </a:cxn>
                    <a:cxn ang="0">
                      <a:pos x="109" y="301"/>
                    </a:cxn>
                    <a:cxn ang="0">
                      <a:pos x="129" y="279"/>
                    </a:cxn>
                    <a:cxn ang="0">
                      <a:pos x="137" y="259"/>
                    </a:cxn>
                    <a:cxn ang="0">
                      <a:pos x="169" y="126"/>
                    </a:cxn>
                    <a:cxn ang="0">
                      <a:pos x="175" y="115"/>
                    </a:cxn>
                    <a:cxn ang="0">
                      <a:pos x="186" y="98"/>
                    </a:cxn>
                    <a:cxn ang="0">
                      <a:pos x="202" y="80"/>
                    </a:cxn>
                    <a:cxn ang="0">
                      <a:pos x="212" y="70"/>
                    </a:cxn>
                    <a:cxn ang="0">
                      <a:pos x="227" y="56"/>
                    </a:cxn>
                    <a:cxn ang="0">
                      <a:pos x="251" y="39"/>
                    </a:cxn>
                    <a:cxn ang="0">
                      <a:pos x="270" y="26"/>
                    </a:cxn>
                    <a:cxn ang="0">
                      <a:pos x="296" y="12"/>
                    </a:cxn>
                    <a:cxn ang="0">
                      <a:pos x="326" y="0"/>
                    </a:cxn>
                  </a:cxnLst>
                  <a:rect l="0" t="0" r="r" b="b"/>
                  <a:pathLst>
                    <a:path w="470" h="618">
                      <a:moveTo>
                        <a:pt x="326" y="0"/>
                      </a:moveTo>
                      <a:lnTo>
                        <a:pt x="470" y="593"/>
                      </a:lnTo>
                      <a:lnTo>
                        <a:pt x="426" y="602"/>
                      </a:lnTo>
                      <a:lnTo>
                        <a:pt x="382" y="610"/>
                      </a:lnTo>
                      <a:lnTo>
                        <a:pt x="338" y="616"/>
                      </a:lnTo>
                      <a:lnTo>
                        <a:pt x="287" y="618"/>
                      </a:lnTo>
                      <a:lnTo>
                        <a:pt x="251" y="618"/>
                      </a:lnTo>
                      <a:lnTo>
                        <a:pt x="212" y="618"/>
                      </a:lnTo>
                      <a:lnTo>
                        <a:pt x="173" y="615"/>
                      </a:lnTo>
                      <a:lnTo>
                        <a:pt x="155" y="614"/>
                      </a:lnTo>
                      <a:lnTo>
                        <a:pt x="137" y="608"/>
                      </a:lnTo>
                      <a:lnTo>
                        <a:pt x="103" y="588"/>
                      </a:lnTo>
                      <a:lnTo>
                        <a:pt x="78" y="567"/>
                      </a:lnTo>
                      <a:lnTo>
                        <a:pt x="55" y="550"/>
                      </a:lnTo>
                      <a:lnTo>
                        <a:pt x="33" y="530"/>
                      </a:lnTo>
                      <a:lnTo>
                        <a:pt x="24" y="516"/>
                      </a:lnTo>
                      <a:lnTo>
                        <a:pt x="17" y="506"/>
                      </a:lnTo>
                      <a:lnTo>
                        <a:pt x="8" y="489"/>
                      </a:lnTo>
                      <a:lnTo>
                        <a:pt x="3" y="475"/>
                      </a:lnTo>
                      <a:lnTo>
                        <a:pt x="0" y="452"/>
                      </a:lnTo>
                      <a:lnTo>
                        <a:pt x="2" y="426"/>
                      </a:lnTo>
                      <a:lnTo>
                        <a:pt x="4" y="415"/>
                      </a:lnTo>
                      <a:lnTo>
                        <a:pt x="10" y="402"/>
                      </a:lnTo>
                      <a:lnTo>
                        <a:pt x="19" y="393"/>
                      </a:lnTo>
                      <a:lnTo>
                        <a:pt x="109" y="301"/>
                      </a:lnTo>
                      <a:lnTo>
                        <a:pt x="129" y="279"/>
                      </a:lnTo>
                      <a:lnTo>
                        <a:pt x="137" y="259"/>
                      </a:lnTo>
                      <a:lnTo>
                        <a:pt x="169" y="126"/>
                      </a:lnTo>
                      <a:lnTo>
                        <a:pt x="175" y="115"/>
                      </a:lnTo>
                      <a:lnTo>
                        <a:pt x="186" y="98"/>
                      </a:lnTo>
                      <a:lnTo>
                        <a:pt x="202" y="80"/>
                      </a:lnTo>
                      <a:lnTo>
                        <a:pt x="212" y="70"/>
                      </a:lnTo>
                      <a:lnTo>
                        <a:pt x="227" y="56"/>
                      </a:lnTo>
                      <a:lnTo>
                        <a:pt x="251" y="39"/>
                      </a:lnTo>
                      <a:lnTo>
                        <a:pt x="270" y="26"/>
                      </a:lnTo>
                      <a:lnTo>
                        <a:pt x="296" y="12"/>
                      </a:lnTo>
                      <a:lnTo>
                        <a:pt x="326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3175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55"/>
              <p:cNvGrpSpPr>
                <a:grpSpLocks/>
              </p:cNvGrpSpPr>
              <p:nvPr/>
            </p:nvGrpSpPr>
            <p:grpSpPr bwMode="auto">
              <a:xfrm>
                <a:off x="5176" y="239"/>
                <a:ext cx="95" cy="55"/>
                <a:chOff x="5176" y="239"/>
                <a:chExt cx="95" cy="55"/>
              </a:xfrm>
            </p:grpSpPr>
            <p:grpSp>
              <p:nvGrpSpPr>
                <p:cNvPr id="38" name="Group 56"/>
                <p:cNvGrpSpPr>
                  <a:grpSpLocks/>
                </p:cNvGrpSpPr>
                <p:nvPr/>
              </p:nvGrpSpPr>
              <p:grpSpPr bwMode="auto">
                <a:xfrm>
                  <a:off x="5176" y="239"/>
                  <a:ext cx="95" cy="54"/>
                  <a:chOff x="5176" y="239"/>
                  <a:chExt cx="95" cy="54"/>
                </a:xfrm>
              </p:grpSpPr>
              <p:sp>
                <p:nvSpPr>
                  <p:cNvPr id="42" name="Freeform 57"/>
                  <p:cNvSpPr>
                    <a:spLocks/>
                  </p:cNvSpPr>
                  <p:nvPr/>
                </p:nvSpPr>
                <p:spPr bwMode="auto">
                  <a:xfrm>
                    <a:off x="5176" y="239"/>
                    <a:ext cx="95" cy="54"/>
                  </a:xfrm>
                  <a:custGeom>
                    <a:avLst/>
                    <a:gdLst/>
                    <a:ahLst/>
                    <a:cxnLst>
                      <a:cxn ang="0">
                        <a:pos x="251" y="54"/>
                      </a:cxn>
                      <a:cxn ang="0">
                        <a:pos x="276" y="47"/>
                      </a:cxn>
                      <a:cxn ang="0">
                        <a:pos x="304" y="39"/>
                      </a:cxn>
                      <a:cxn ang="0">
                        <a:pos x="329" y="28"/>
                      </a:cxn>
                      <a:cxn ang="0">
                        <a:pos x="349" y="19"/>
                      </a:cxn>
                      <a:cxn ang="0">
                        <a:pos x="369" y="6"/>
                      </a:cxn>
                      <a:cxn ang="0">
                        <a:pos x="373" y="0"/>
                      </a:cxn>
                      <a:cxn ang="0">
                        <a:pos x="397" y="15"/>
                      </a:cxn>
                      <a:cxn ang="0">
                        <a:pos x="423" y="51"/>
                      </a:cxn>
                      <a:cxn ang="0">
                        <a:pos x="473" y="107"/>
                      </a:cxn>
                      <a:cxn ang="0">
                        <a:pos x="465" y="124"/>
                      </a:cxn>
                      <a:cxn ang="0">
                        <a:pos x="455" y="135"/>
                      </a:cxn>
                      <a:cxn ang="0">
                        <a:pos x="438" y="156"/>
                      </a:cxn>
                      <a:cxn ang="0">
                        <a:pos x="415" y="176"/>
                      </a:cxn>
                      <a:cxn ang="0">
                        <a:pos x="381" y="200"/>
                      </a:cxn>
                      <a:cxn ang="0">
                        <a:pos x="324" y="235"/>
                      </a:cxn>
                      <a:cxn ang="0">
                        <a:pos x="268" y="263"/>
                      </a:cxn>
                      <a:cxn ang="0">
                        <a:pos x="214" y="269"/>
                      </a:cxn>
                      <a:cxn ang="0">
                        <a:pos x="135" y="269"/>
                      </a:cxn>
                      <a:cxn ang="0">
                        <a:pos x="80" y="256"/>
                      </a:cxn>
                      <a:cxn ang="0">
                        <a:pos x="27" y="235"/>
                      </a:cxn>
                      <a:cxn ang="0">
                        <a:pos x="0" y="218"/>
                      </a:cxn>
                      <a:cxn ang="0">
                        <a:pos x="32" y="85"/>
                      </a:cxn>
                      <a:cxn ang="0">
                        <a:pos x="52" y="86"/>
                      </a:cxn>
                      <a:cxn ang="0">
                        <a:pos x="63" y="89"/>
                      </a:cxn>
                      <a:cxn ang="0">
                        <a:pos x="83" y="91"/>
                      </a:cxn>
                      <a:cxn ang="0">
                        <a:pos x="102" y="91"/>
                      </a:cxn>
                      <a:cxn ang="0">
                        <a:pos x="125" y="89"/>
                      </a:cxn>
                      <a:cxn ang="0">
                        <a:pos x="150" y="84"/>
                      </a:cxn>
                      <a:cxn ang="0">
                        <a:pos x="179" y="76"/>
                      </a:cxn>
                      <a:cxn ang="0">
                        <a:pos x="197" y="68"/>
                      </a:cxn>
                      <a:cxn ang="0">
                        <a:pos x="218" y="58"/>
                      </a:cxn>
                      <a:cxn ang="0">
                        <a:pos x="251" y="54"/>
                      </a:cxn>
                    </a:cxnLst>
                    <a:rect l="0" t="0" r="r" b="b"/>
                    <a:pathLst>
                      <a:path w="473" h="269">
                        <a:moveTo>
                          <a:pt x="251" y="54"/>
                        </a:moveTo>
                        <a:lnTo>
                          <a:pt x="276" y="47"/>
                        </a:lnTo>
                        <a:lnTo>
                          <a:pt x="304" y="39"/>
                        </a:lnTo>
                        <a:lnTo>
                          <a:pt x="329" y="28"/>
                        </a:lnTo>
                        <a:lnTo>
                          <a:pt x="349" y="19"/>
                        </a:lnTo>
                        <a:lnTo>
                          <a:pt x="369" y="6"/>
                        </a:lnTo>
                        <a:lnTo>
                          <a:pt x="373" y="0"/>
                        </a:lnTo>
                        <a:lnTo>
                          <a:pt x="397" y="15"/>
                        </a:lnTo>
                        <a:lnTo>
                          <a:pt x="423" y="51"/>
                        </a:lnTo>
                        <a:lnTo>
                          <a:pt x="473" y="107"/>
                        </a:lnTo>
                        <a:lnTo>
                          <a:pt x="465" y="124"/>
                        </a:lnTo>
                        <a:lnTo>
                          <a:pt x="455" y="135"/>
                        </a:lnTo>
                        <a:lnTo>
                          <a:pt x="438" y="156"/>
                        </a:lnTo>
                        <a:lnTo>
                          <a:pt x="415" y="176"/>
                        </a:lnTo>
                        <a:lnTo>
                          <a:pt x="381" y="200"/>
                        </a:lnTo>
                        <a:lnTo>
                          <a:pt x="324" y="235"/>
                        </a:lnTo>
                        <a:lnTo>
                          <a:pt x="268" y="263"/>
                        </a:lnTo>
                        <a:lnTo>
                          <a:pt x="214" y="269"/>
                        </a:lnTo>
                        <a:lnTo>
                          <a:pt x="135" y="269"/>
                        </a:lnTo>
                        <a:lnTo>
                          <a:pt x="80" y="256"/>
                        </a:lnTo>
                        <a:lnTo>
                          <a:pt x="27" y="235"/>
                        </a:lnTo>
                        <a:lnTo>
                          <a:pt x="0" y="218"/>
                        </a:lnTo>
                        <a:lnTo>
                          <a:pt x="32" y="85"/>
                        </a:lnTo>
                        <a:lnTo>
                          <a:pt x="52" y="86"/>
                        </a:lnTo>
                        <a:lnTo>
                          <a:pt x="63" y="89"/>
                        </a:lnTo>
                        <a:lnTo>
                          <a:pt x="83" y="91"/>
                        </a:lnTo>
                        <a:lnTo>
                          <a:pt x="102" y="91"/>
                        </a:lnTo>
                        <a:lnTo>
                          <a:pt x="125" y="89"/>
                        </a:lnTo>
                        <a:lnTo>
                          <a:pt x="150" y="84"/>
                        </a:lnTo>
                        <a:lnTo>
                          <a:pt x="179" y="76"/>
                        </a:lnTo>
                        <a:lnTo>
                          <a:pt x="197" y="68"/>
                        </a:lnTo>
                        <a:lnTo>
                          <a:pt x="218" y="58"/>
                        </a:lnTo>
                        <a:lnTo>
                          <a:pt x="251" y="54"/>
                        </a:lnTo>
                        <a:close/>
                      </a:path>
                    </a:pathLst>
                  </a:custGeom>
                  <a:solidFill>
                    <a:srgbClr val="00C0C0"/>
                  </a:solidFill>
                  <a:ln w="3175">
                    <a:solidFill>
                      <a:srgbClr val="40404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5239" y="247"/>
                    <a:ext cx="17" cy="32"/>
                  </a:xfrm>
                  <a:prstGeom prst="line">
                    <a:avLst/>
                  </a:prstGeom>
                  <a:noFill/>
                  <a:ln w="3175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" name="Group 59"/>
                <p:cNvGrpSpPr>
                  <a:grpSpLocks/>
                </p:cNvGrpSpPr>
                <p:nvPr/>
              </p:nvGrpSpPr>
              <p:grpSpPr bwMode="auto">
                <a:xfrm>
                  <a:off x="5176" y="251"/>
                  <a:ext cx="54" cy="43"/>
                  <a:chOff x="5176" y="251"/>
                  <a:chExt cx="54" cy="43"/>
                </a:xfrm>
              </p:grpSpPr>
              <p:sp>
                <p:nvSpPr>
                  <p:cNvPr id="40" name="Freeform 60"/>
                  <p:cNvSpPr>
                    <a:spLocks/>
                  </p:cNvSpPr>
                  <p:nvPr/>
                </p:nvSpPr>
                <p:spPr bwMode="auto">
                  <a:xfrm>
                    <a:off x="5176" y="251"/>
                    <a:ext cx="54" cy="42"/>
                  </a:xfrm>
                  <a:custGeom>
                    <a:avLst/>
                    <a:gdLst/>
                    <a:ahLst/>
                    <a:cxnLst>
                      <a:cxn ang="0">
                        <a:pos x="268" y="205"/>
                      </a:cxn>
                      <a:cxn ang="0">
                        <a:pos x="214" y="211"/>
                      </a:cxn>
                      <a:cxn ang="0">
                        <a:pos x="135" y="211"/>
                      </a:cxn>
                      <a:cxn ang="0">
                        <a:pos x="108" y="205"/>
                      </a:cxn>
                      <a:cxn ang="0">
                        <a:pos x="80" y="198"/>
                      </a:cxn>
                      <a:cxn ang="0">
                        <a:pos x="27" y="177"/>
                      </a:cxn>
                      <a:cxn ang="0">
                        <a:pos x="0" y="160"/>
                      </a:cxn>
                      <a:cxn ang="0">
                        <a:pos x="32" y="27"/>
                      </a:cxn>
                      <a:cxn ang="0">
                        <a:pos x="52" y="28"/>
                      </a:cxn>
                      <a:cxn ang="0">
                        <a:pos x="63" y="31"/>
                      </a:cxn>
                      <a:cxn ang="0">
                        <a:pos x="83" y="33"/>
                      </a:cxn>
                      <a:cxn ang="0">
                        <a:pos x="102" y="33"/>
                      </a:cxn>
                      <a:cxn ang="0">
                        <a:pos x="125" y="31"/>
                      </a:cxn>
                      <a:cxn ang="0">
                        <a:pos x="150" y="26"/>
                      </a:cxn>
                      <a:cxn ang="0">
                        <a:pos x="179" y="18"/>
                      </a:cxn>
                      <a:cxn ang="0">
                        <a:pos x="197" y="10"/>
                      </a:cxn>
                      <a:cxn ang="0">
                        <a:pos x="218" y="0"/>
                      </a:cxn>
                      <a:cxn ang="0">
                        <a:pos x="268" y="205"/>
                      </a:cxn>
                    </a:cxnLst>
                    <a:rect l="0" t="0" r="r" b="b"/>
                    <a:pathLst>
                      <a:path w="268" h="211">
                        <a:moveTo>
                          <a:pt x="268" y="205"/>
                        </a:moveTo>
                        <a:lnTo>
                          <a:pt x="214" y="211"/>
                        </a:lnTo>
                        <a:lnTo>
                          <a:pt x="135" y="211"/>
                        </a:lnTo>
                        <a:lnTo>
                          <a:pt x="108" y="205"/>
                        </a:lnTo>
                        <a:lnTo>
                          <a:pt x="80" y="198"/>
                        </a:lnTo>
                        <a:lnTo>
                          <a:pt x="27" y="177"/>
                        </a:lnTo>
                        <a:lnTo>
                          <a:pt x="0" y="160"/>
                        </a:lnTo>
                        <a:lnTo>
                          <a:pt x="32" y="27"/>
                        </a:lnTo>
                        <a:lnTo>
                          <a:pt x="52" y="28"/>
                        </a:lnTo>
                        <a:lnTo>
                          <a:pt x="63" y="31"/>
                        </a:lnTo>
                        <a:lnTo>
                          <a:pt x="83" y="33"/>
                        </a:lnTo>
                        <a:lnTo>
                          <a:pt x="102" y="33"/>
                        </a:lnTo>
                        <a:lnTo>
                          <a:pt x="125" y="31"/>
                        </a:lnTo>
                        <a:lnTo>
                          <a:pt x="150" y="26"/>
                        </a:lnTo>
                        <a:lnTo>
                          <a:pt x="179" y="18"/>
                        </a:lnTo>
                        <a:lnTo>
                          <a:pt x="197" y="10"/>
                        </a:lnTo>
                        <a:lnTo>
                          <a:pt x="218" y="0"/>
                        </a:lnTo>
                        <a:lnTo>
                          <a:pt x="268" y="205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3175">
                    <a:solidFill>
                      <a:srgbClr val="40404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" name="Line 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98" y="257"/>
                    <a:ext cx="2" cy="37"/>
                  </a:xfrm>
                  <a:prstGeom prst="line">
                    <a:avLst/>
                  </a:prstGeom>
                  <a:noFill/>
                  <a:ln w="3175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2" name="Group 62"/>
              <p:cNvGrpSpPr>
                <a:grpSpLocks/>
              </p:cNvGrpSpPr>
              <p:nvPr/>
            </p:nvGrpSpPr>
            <p:grpSpPr bwMode="auto">
              <a:xfrm>
                <a:off x="5152" y="268"/>
                <a:ext cx="154" cy="68"/>
                <a:chOff x="5152" y="268"/>
                <a:chExt cx="154" cy="68"/>
              </a:xfrm>
            </p:grpSpPr>
            <p:sp>
              <p:nvSpPr>
                <p:cNvPr id="36" name="Freeform 63"/>
                <p:cNvSpPr>
                  <a:spLocks/>
                </p:cNvSpPr>
                <p:nvPr/>
              </p:nvSpPr>
              <p:spPr bwMode="auto">
                <a:xfrm>
                  <a:off x="5152" y="300"/>
                  <a:ext cx="84" cy="36"/>
                </a:xfrm>
                <a:custGeom>
                  <a:avLst/>
                  <a:gdLst/>
                  <a:ahLst/>
                  <a:cxnLst>
                    <a:cxn ang="0">
                      <a:pos x="51" y="0"/>
                    </a:cxn>
                    <a:cxn ang="0">
                      <a:pos x="70" y="19"/>
                    </a:cxn>
                    <a:cxn ang="0">
                      <a:pos x="98" y="44"/>
                    </a:cxn>
                    <a:cxn ang="0">
                      <a:pos x="135" y="71"/>
                    </a:cxn>
                    <a:cxn ang="0">
                      <a:pos x="173" y="92"/>
                    </a:cxn>
                    <a:cxn ang="0">
                      <a:pos x="210" y="108"/>
                    </a:cxn>
                    <a:cxn ang="0">
                      <a:pos x="257" y="124"/>
                    </a:cxn>
                    <a:cxn ang="0">
                      <a:pos x="313" y="137"/>
                    </a:cxn>
                    <a:cxn ang="0">
                      <a:pos x="375" y="145"/>
                    </a:cxn>
                    <a:cxn ang="0">
                      <a:pos x="420" y="147"/>
                    </a:cxn>
                    <a:cxn ang="0">
                      <a:pos x="301" y="178"/>
                    </a:cxn>
                    <a:cxn ang="0">
                      <a:pos x="228" y="159"/>
                    </a:cxn>
                    <a:cxn ang="0">
                      <a:pos x="179" y="147"/>
                    </a:cxn>
                    <a:cxn ang="0">
                      <a:pos x="131" y="133"/>
                    </a:cxn>
                    <a:cxn ang="0">
                      <a:pos x="85" y="109"/>
                    </a:cxn>
                    <a:cxn ang="0">
                      <a:pos x="43" y="84"/>
                    </a:cxn>
                    <a:cxn ang="0">
                      <a:pos x="14" y="63"/>
                    </a:cxn>
                    <a:cxn ang="0">
                      <a:pos x="0" y="51"/>
                    </a:cxn>
                    <a:cxn ang="0">
                      <a:pos x="25" y="24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420" h="178">
                      <a:moveTo>
                        <a:pt x="51" y="0"/>
                      </a:moveTo>
                      <a:lnTo>
                        <a:pt x="70" y="19"/>
                      </a:lnTo>
                      <a:lnTo>
                        <a:pt x="98" y="44"/>
                      </a:lnTo>
                      <a:lnTo>
                        <a:pt x="135" y="71"/>
                      </a:lnTo>
                      <a:lnTo>
                        <a:pt x="173" y="92"/>
                      </a:lnTo>
                      <a:lnTo>
                        <a:pt x="210" y="108"/>
                      </a:lnTo>
                      <a:lnTo>
                        <a:pt x="257" y="124"/>
                      </a:lnTo>
                      <a:lnTo>
                        <a:pt x="313" y="137"/>
                      </a:lnTo>
                      <a:lnTo>
                        <a:pt x="375" y="145"/>
                      </a:lnTo>
                      <a:lnTo>
                        <a:pt x="420" y="147"/>
                      </a:lnTo>
                      <a:lnTo>
                        <a:pt x="301" y="178"/>
                      </a:lnTo>
                      <a:lnTo>
                        <a:pt x="228" y="159"/>
                      </a:lnTo>
                      <a:lnTo>
                        <a:pt x="179" y="147"/>
                      </a:lnTo>
                      <a:lnTo>
                        <a:pt x="131" y="133"/>
                      </a:lnTo>
                      <a:lnTo>
                        <a:pt x="85" y="109"/>
                      </a:lnTo>
                      <a:lnTo>
                        <a:pt x="43" y="84"/>
                      </a:lnTo>
                      <a:lnTo>
                        <a:pt x="14" y="63"/>
                      </a:lnTo>
                      <a:lnTo>
                        <a:pt x="0" y="51"/>
                      </a:lnTo>
                      <a:lnTo>
                        <a:pt x="25" y="24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606000"/>
                </a:solidFill>
                <a:ln w="3175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Freeform 64"/>
                <p:cNvSpPr>
                  <a:spLocks/>
                </p:cNvSpPr>
                <p:nvPr/>
              </p:nvSpPr>
              <p:spPr bwMode="auto">
                <a:xfrm>
                  <a:off x="5243" y="268"/>
                  <a:ext cx="63" cy="61"/>
                </a:xfrm>
                <a:custGeom>
                  <a:avLst/>
                  <a:gdLst/>
                  <a:ahLst/>
                  <a:cxnLst>
                    <a:cxn ang="0">
                      <a:pos x="244" y="0"/>
                    </a:cxn>
                    <a:cxn ang="0">
                      <a:pos x="267" y="6"/>
                    </a:cxn>
                    <a:cxn ang="0">
                      <a:pos x="303" y="19"/>
                    </a:cxn>
                    <a:cxn ang="0">
                      <a:pos x="313" y="26"/>
                    </a:cxn>
                    <a:cxn ang="0">
                      <a:pos x="306" y="48"/>
                    </a:cxn>
                    <a:cxn ang="0">
                      <a:pos x="294" y="77"/>
                    </a:cxn>
                    <a:cxn ang="0">
                      <a:pos x="276" y="105"/>
                    </a:cxn>
                    <a:cxn ang="0">
                      <a:pos x="255" y="136"/>
                    </a:cxn>
                    <a:cxn ang="0">
                      <a:pos x="231" y="162"/>
                    </a:cxn>
                    <a:cxn ang="0">
                      <a:pos x="193" y="200"/>
                    </a:cxn>
                    <a:cxn ang="0">
                      <a:pos x="159" y="228"/>
                    </a:cxn>
                    <a:cxn ang="0">
                      <a:pos x="122" y="263"/>
                    </a:cxn>
                    <a:cxn ang="0">
                      <a:pos x="0" y="302"/>
                    </a:cxn>
                    <a:cxn ang="0">
                      <a:pos x="18" y="287"/>
                    </a:cxn>
                    <a:cxn ang="0">
                      <a:pos x="50" y="265"/>
                    </a:cxn>
                    <a:cxn ang="0">
                      <a:pos x="84" y="238"/>
                    </a:cxn>
                    <a:cxn ang="0">
                      <a:pos x="111" y="212"/>
                    </a:cxn>
                    <a:cxn ang="0">
                      <a:pos x="136" y="188"/>
                    </a:cxn>
                    <a:cxn ang="0">
                      <a:pos x="166" y="155"/>
                    </a:cxn>
                    <a:cxn ang="0">
                      <a:pos x="190" y="128"/>
                    </a:cxn>
                    <a:cxn ang="0">
                      <a:pos x="208" y="100"/>
                    </a:cxn>
                    <a:cxn ang="0">
                      <a:pos x="225" y="68"/>
                    </a:cxn>
                    <a:cxn ang="0">
                      <a:pos x="236" y="44"/>
                    </a:cxn>
                    <a:cxn ang="0">
                      <a:pos x="241" y="20"/>
                    </a:cxn>
                    <a:cxn ang="0">
                      <a:pos x="244" y="0"/>
                    </a:cxn>
                  </a:cxnLst>
                  <a:rect l="0" t="0" r="r" b="b"/>
                  <a:pathLst>
                    <a:path w="313" h="302">
                      <a:moveTo>
                        <a:pt x="244" y="0"/>
                      </a:moveTo>
                      <a:lnTo>
                        <a:pt x="267" y="6"/>
                      </a:lnTo>
                      <a:lnTo>
                        <a:pt x="303" y="19"/>
                      </a:lnTo>
                      <a:lnTo>
                        <a:pt x="313" y="26"/>
                      </a:lnTo>
                      <a:lnTo>
                        <a:pt x="306" y="48"/>
                      </a:lnTo>
                      <a:lnTo>
                        <a:pt x="294" y="77"/>
                      </a:lnTo>
                      <a:lnTo>
                        <a:pt x="276" y="105"/>
                      </a:lnTo>
                      <a:lnTo>
                        <a:pt x="255" y="136"/>
                      </a:lnTo>
                      <a:lnTo>
                        <a:pt x="231" y="162"/>
                      </a:lnTo>
                      <a:lnTo>
                        <a:pt x="193" y="200"/>
                      </a:lnTo>
                      <a:lnTo>
                        <a:pt x="159" y="228"/>
                      </a:lnTo>
                      <a:lnTo>
                        <a:pt x="122" y="263"/>
                      </a:lnTo>
                      <a:lnTo>
                        <a:pt x="0" y="302"/>
                      </a:lnTo>
                      <a:lnTo>
                        <a:pt x="18" y="287"/>
                      </a:lnTo>
                      <a:lnTo>
                        <a:pt x="50" y="265"/>
                      </a:lnTo>
                      <a:lnTo>
                        <a:pt x="84" y="238"/>
                      </a:lnTo>
                      <a:lnTo>
                        <a:pt x="111" y="212"/>
                      </a:lnTo>
                      <a:lnTo>
                        <a:pt x="136" y="188"/>
                      </a:lnTo>
                      <a:lnTo>
                        <a:pt x="166" y="155"/>
                      </a:lnTo>
                      <a:lnTo>
                        <a:pt x="190" y="128"/>
                      </a:lnTo>
                      <a:lnTo>
                        <a:pt x="208" y="100"/>
                      </a:lnTo>
                      <a:lnTo>
                        <a:pt x="225" y="68"/>
                      </a:lnTo>
                      <a:lnTo>
                        <a:pt x="236" y="44"/>
                      </a:lnTo>
                      <a:lnTo>
                        <a:pt x="241" y="20"/>
                      </a:lnTo>
                      <a:lnTo>
                        <a:pt x="244" y="0"/>
                      </a:lnTo>
                      <a:close/>
                    </a:path>
                  </a:pathLst>
                </a:custGeom>
                <a:solidFill>
                  <a:srgbClr val="C0C000"/>
                </a:solidFill>
                <a:ln w="3175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65"/>
              <p:cNvGrpSpPr>
                <a:grpSpLocks/>
              </p:cNvGrpSpPr>
              <p:nvPr/>
            </p:nvGrpSpPr>
            <p:grpSpPr bwMode="auto">
              <a:xfrm>
                <a:off x="5155" y="298"/>
                <a:ext cx="157" cy="57"/>
                <a:chOff x="5155" y="298"/>
                <a:chExt cx="157" cy="57"/>
              </a:xfrm>
            </p:grpSpPr>
            <p:sp>
              <p:nvSpPr>
                <p:cNvPr id="34" name="Freeform 66"/>
                <p:cNvSpPr>
                  <a:spLocks/>
                </p:cNvSpPr>
                <p:nvPr/>
              </p:nvSpPr>
              <p:spPr bwMode="auto">
                <a:xfrm>
                  <a:off x="5155" y="298"/>
                  <a:ext cx="157" cy="57"/>
                </a:xfrm>
                <a:custGeom>
                  <a:avLst/>
                  <a:gdLst/>
                  <a:ahLst/>
                  <a:cxnLst>
                    <a:cxn ang="0">
                      <a:pos x="416" y="156"/>
                    </a:cxn>
                    <a:cxn ang="0">
                      <a:pos x="781" y="0"/>
                    </a:cxn>
                    <a:cxn ang="0">
                      <a:pos x="775" y="18"/>
                    </a:cxn>
                    <a:cxn ang="0">
                      <a:pos x="765" y="40"/>
                    </a:cxn>
                    <a:cxn ang="0">
                      <a:pos x="749" y="78"/>
                    </a:cxn>
                    <a:cxn ang="0">
                      <a:pos x="738" y="101"/>
                    </a:cxn>
                    <a:cxn ang="0">
                      <a:pos x="732" y="110"/>
                    </a:cxn>
                    <a:cxn ang="0">
                      <a:pos x="722" y="121"/>
                    </a:cxn>
                    <a:cxn ang="0">
                      <a:pos x="708" y="133"/>
                    </a:cxn>
                    <a:cxn ang="0">
                      <a:pos x="691" y="145"/>
                    </a:cxn>
                    <a:cxn ang="0">
                      <a:pos x="670" y="158"/>
                    </a:cxn>
                    <a:cxn ang="0">
                      <a:pos x="643" y="174"/>
                    </a:cxn>
                    <a:cxn ang="0">
                      <a:pos x="589" y="201"/>
                    </a:cxn>
                    <a:cxn ang="0">
                      <a:pos x="539" y="222"/>
                    </a:cxn>
                    <a:cxn ang="0">
                      <a:pos x="490" y="241"/>
                    </a:cxn>
                    <a:cxn ang="0">
                      <a:pos x="437" y="257"/>
                    </a:cxn>
                    <a:cxn ang="0">
                      <a:pos x="393" y="266"/>
                    </a:cxn>
                    <a:cxn ang="0">
                      <a:pos x="349" y="274"/>
                    </a:cxn>
                    <a:cxn ang="0">
                      <a:pos x="305" y="280"/>
                    </a:cxn>
                    <a:cxn ang="0">
                      <a:pos x="254" y="282"/>
                    </a:cxn>
                    <a:cxn ang="0">
                      <a:pos x="218" y="282"/>
                    </a:cxn>
                    <a:cxn ang="0">
                      <a:pos x="179" y="282"/>
                    </a:cxn>
                    <a:cxn ang="0">
                      <a:pos x="140" y="279"/>
                    </a:cxn>
                    <a:cxn ang="0">
                      <a:pos x="122" y="278"/>
                    </a:cxn>
                    <a:cxn ang="0">
                      <a:pos x="104" y="272"/>
                    </a:cxn>
                    <a:cxn ang="0">
                      <a:pos x="70" y="252"/>
                    </a:cxn>
                    <a:cxn ang="0">
                      <a:pos x="45" y="231"/>
                    </a:cxn>
                    <a:cxn ang="0">
                      <a:pos x="22" y="214"/>
                    </a:cxn>
                    <a:cxn ang="0">
                      <a:pos x="0" y="194"/>
                    </a:cxn>
                    <a:cxn ang="0">
                      <a:pos x="416" y="156"/>
                    </a:cxn>
                  </a:cxnLst>
                  <a:rect l="0" t="0" r="r" b="b"/>
                  <a:pathLst>
                    <a:path w="781" h="282">
                      <a:moveTo>
                        <a:pt x="416" y="156"/>
                      </a:moveTo>
                      <a:lnTo>
                        <a:pt x="781" y="0"/>
                      </a:lnTo>
                      <a:lnTo>
                        <a:pt x="775" y="18"/>
                      </a:lnTo>
                      <a:lnTo>
                        <a:pt x="765" y="40"/>
                      </a:lnTo>
                      <a:lnTo>
                        <a:pt x="749" y="78"/>
                      </a:lnTo>
                      <a:lnTo>
                        <a:pt x="738" y="101"/>
                      </a:lnTo>
                      <a:lnTo>
                        <a:pt x="732" y="110"/>
                      </a:lnTo>
                      <a:lnTo>
                        <a:pt x="722" y="121"/>
                      </a:lnTo>
                      <a:lnTo>
                        <a:pt x="708" y="133"/>
                      </a:lnTo>
                      <a:lnTo>
                        <a:pt x="691" y="145"/>
                      </a:lnTo>
                      <a:lnTo>
                        <a:pt x="670" y="158"/>
                      </a:lnTo>
                      <a:lnTo>
                        <a:pt x="643" y="174"/>
                      </a:lnTo>
                      <a:lnTo>
                        <a:pt x="589" y="201"/>
                      </a:lnTo>
                      <a:lnTo>
                        <a:pt x="539" y="222"/>
                      </a:lnTo>
                      <a:lnTo>
                        <a:pt x="490" y="241"/>
                      </a:lnTo>
                      <a:lnTo>
                        <a:pt x="437" y="257"/>
                      </a:lnTo>
                      <a:lnTo>
                        <a:pt x="393" y="266"/>
                      </a:lnTo>
                      <a:lnTo>
                        <a:pt x="349" y="274"/>
                      </a:lnTo>
                      <a:lnTo>
                        <a:pt x="305" y="280"/>
                      </a:lnTo>
                      <a:lnTo>
                        <a:pt x="254" y="282"/>
                      </a:lnTo>
                      <a:lnTo>
                        <a:pt x="218" y="282"/>
                      </a:lnTo>
                      <a:lnTo>
                        <a:pt x="179" y="282"/>
                      </a:lnTo>
                      <a:lnTo>
                        <a:pt x="140" y="279"/>
                      </a:lnTo>
                      <a:lnTo>
                        <a:pt x="122" y="278"/>
                      </a:lnTo>
                      <a:lnTo>
                        <a:pt x="104" y="272"/>
                      </a:lnTo>
                      <a:lnTo>
                        <a:pt x="70" y="252"/>
                      </a:lnTo>
                      <a:lnTo>
                        <a:pt x="45" y="231"/>
                      </a:lnTo>
                      <a:lnTo>
                        <a:pt x="22" y="214"/>
                      </a:lnTo>
                      <a:lnTo>
                        <a:pt x="0" y="194"/>
                      </a:lnTo>
                      <a:lnTo>
                        <a:pt x="416" y="156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 w="3175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Freeform 67"/>
                <p:cNvSpPr>
                  <a:spLocks/>
                </p:cNvSpPr>
                <p:nvPr/>
              </p:nvSpPr>
              <p:spPr bwMode="auto">
                <a:xfrm>
                  <a:off x="5155" y="330"/>
                  <a:ext cx="88" cy="25"/>
                </a:xfrm>
                <a:custGeom>
                  <a:avLst/>
                  <a:gdLst/>
                  <a:ahLst/>
                  <a:cxnLst>
                    <a:cxn ang="0">
                      <a:pos x="416" y="0"/>
                    </a:cxn>
                    <a:cxn ang="0">
                      <a:pos x="437" y="101"/>
                    </a:cxn>
                    <a:cxn ang="0">
                      <a:pos x="393" y="110"/>
                    </a:cxn>
                    <a:cxn ang="0">
                      <a:pos x="349" y="118"/>
                    </a:cxn>
                    <a:cxn ang="0">
                      <a:pos x="305" y="124"/>
                    </a:cxn>
                    <a:cxn ang="0">
                      <a:pos x="254" y="126"/>
                    </a:cxn>
                    <a:cxn ang="0">
                      <a:pos x="218" y="126"/>
                    </a:cxn>
                    <a:cxn ang="0">
                      <a:pos x="179" y="126"/>
                    </a:cxn>
                    <a:cxn ang="0">
                      <a:pos x="140" y="123"/>
                    </a:cxn>
                    <a:cxn ang="0">
                      <a:pos x="122" y="122"/>
                    </a:cxn>
                    <a:cxn ang="0">
                      <a:pos x="104" y="116"/>
                    </a:cxn>
                    <a:cxn ang="0">
                      <a:pos x="70" y="96"/>
                    </a:cxn>
                    <a:cxn ang="0">
                      <a:pos x="45" y="75"/>
                    </a:cxn>
                    <a:cxn ang="0">
                      <a:pos x="22" y="58"/>
                    </a:cxn>
                    <a:cxn ang="0">
                      <a:pos x="0" y="38"/>
                    </a:cxn>
                    <a:cxn ang="0">
                      <a:pos x="416" y="0"/>
                    </a:cxn>
                  </a:cxnLst>
                  <a:rect l="0" t="0" r="r" b="b"/>
                  <a:pathLst>
                    <a:path w="437" h="126">
                      <a:moveTo>
                        <a:pt x="416" y="0"/>
                      </a:moveTo>
                      <a:lnTo>
                        <a:pt x="437" y="101"/>
                      </a:lnTo>
                      <a:lnTo>
                        <a:pt x="393" y="110"/>
                      </a:lnTo>
                      <a:lnTo>
                        <a:pt x="349" y="118"/>
                      </a:lnTo>
                      <a:lnTo>
                        <a:pt x="305" y="124"/>
                      </a:lnTo>
                      <a:lnTo>
                        <a:pt x="254" y="126"/>
                      </a:lnTo>
                      <a:lnTo>
                        <a:pt x="218" y="126"/>
                      </a:lnTo>
                      <a:lnTo>
                        <a:pt x="179" y="126"/>
                      </a:lnTo>
                      <a:lnTo>
                        <a:pt x="140" y="123"/>
                      </a:lnTo>
                      <a:lnTo>
                        <a:pt x="122" y="122"/>
                      </a:lnTo>
                      <a:lnTo>
                        <a:pt x="104" y="116"/>
                      </a:lnTo>
                      <a:lnTo>
                        <a:pt x="70" y="96"/>
                      </a:lnTo>
                      <a:lnTo>
                        <a:pt x="45" y="75"/>
                      </a:lnTo>
                      <a:lnTo>
                        <a:pt x="22" y="58"/>
                      </a:lnTo>
                      <a:lnTo>
                        <a:pt x="0" y="38"/>
                      </a:lnTo>
                      <a:lnTo>
                        <a:pt x="416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3175">
                  <a:solidFill>
                    <a:srgbClr val="40404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" name="Group 68"/>
            <p:cNvGrpSpPr>
              <a:grpSpLocks/>
            </p:cNvGrpSpPr>
            <p:nvPr/>
          </p:nvGrpSpPr>
          <p:grpSpPr bwMode="auto">
            <a:xfrm>
              <a:off x="5325" y="185"/>
              <a:ext cx="173" cy="173"/>
              <a:chOff x="5325" y="185"/>
              <a:chExt cx="173" cy="173"/>
            </a:xfrm>
          </p:grpSpPr>
          <p:grpSp>
            <p:nvGrpSpPr>
              <p:cNvPr id="21" name="Group 69"/>
              <p:cNvGrpSpPr>
                <a:grpSpLocks/>
              </p:cNvGrpSpPr>
              <p:nvPr/>
            </p:nvGrpSpPr>
            <p:grpSpPr bwMode="auto">
              <a:xfrm>
                <a:off x="5374" y="247"/>
                <a:ext cx="76" cy="50"/>
                <a:chOff x="5374" y="247"/>
                <a:chExt cx="76" cy="50"/>
              </a:xfrm>
            </p:grpSpPr>
            <p:grpSp>
              <p:nvGrpSpPr>
                <p:cNvPr id="25" name="Group 70"/>
                <p:cNvGrpSpPr>
                  <a:grpSpLocks/>
                </p:cNvGrpSpPr>
                <p:nvPr/>
              </p:nvGrpSpPr>
              <p:grpSpPr bwMode="auto">
                <a:xfrm>
                  <a:off x="5374" y="247"/>
                  <a:ext cx="76" cy="50"/>
                  <a:chOff x="5374" y="247"/>
                  <a:chExt cx="76" cy="50"/>
                </a:xfrm>
              </p:grpSpPr>
              <p:sp>
                <p:nvSpPr>
                  <p:cNvPr id="27" name="Freeform 71"/>
                  <p:cNvSpPr>
                    <a:spLocks/>
                  </p:cNvSpPr>
                  <p:nvPr/>
                </p:nvSpPr>
                <p:spPr bwMode="auto">
                  <a:xfrm>
                    <a:off x="5374" y="247"/>
                    <a:ext cx="76" cy="50"/>
                  </a:xfrm>
                  <a:custGeom>
                    <a:avLst/>
                    <a:gdLst/>
                    <a:ahLst/>
                    <a:cxnLst>
                      <a:cxn ang="0">
                        <a:pos x="177" y="3"/>
                      </a:cxn>
                      <a:cxn ang="0">
                        <a:pos x="209" y="1"/>
                      </a:cxn>
                      <a:cxn ang="0">
                        <a:pos x="241" y="0"/>
                      </a:cxn>
                      <a:cxn ang="0">
                        <a:pos x="286" y="4"/>
                      </a:cxn>
                      <a:cxn ang="0">
                        <a:pos x="314" y="14"/>
                      </a:cxn>
                      <a:cxn ang="0">
                        <a:pos x="337" y="29"/>
                      </a:cxn>
                      <a:cxn ang="0">
                        <a:pos x="351" y="43"/>
                      </a:cxn>
                      <a:cxn ang="0">
                        <a:pos x="366" y="63"/>
                      </a:cxn>
                      <a:cxn ang="0">
                        <a:pos x="377" y="91"/>
                      </a:cxn>
                      <a:cxn ang="0">
                        <a:pos x="375" y="128"/>
                      </a:cxn>
                      <a:cxn ang="0">
                        <a:pos x="367" y="149"/>
                      </a:cxn>
                      <a:cxn ang="0">
                        <a:pos x="355" y="169"/>
                      </a:cxn>
                      <a:cxn ang="0">
                        <a:pos x="337" y="186"/>
                      </a:cxn>
                      <a:cxn ang="0">
                        <a:pos x="314" y="201"/>
                      </a:cxn>
                      <a:cxn ang="0">
                        <a:pos x="285" y="214"/>
                      </a:cxn>
                      <a:cxn ang="0">
                        <a:pos x="249" y="226"/>
                      </a:cxn>
                      <a:cxn ang="0">
                        <a:pos x="213" y="236"/>
                      </a:cxn>
                      <a:cxn ang="0">
                        <a:pos x="170" y="244"/>
                      </a:cxn>
                      <a:cxn ang="0">
                        <a:pos x="141" y="248"/>
                      </a:cxn>
                      <a:cxn ang="0">
                        <a:pos x="115" y="249"/>
                      </a:cxn>
                      <a:cxn ang="0">
                        <a:pos x="81" y="248"/>
                      </a:cxn>
                      <a:cxn ang="0">
                        <a:pos x="57" y="242"/>
                      </a:cxn>
                      <a:cxn ang="0">
                        <a:pos x="35" y="230"/>
                      </a:cxn>
                      <a:cxn ang="0">
                        <a:pos x="20" y="217"/>
                      </a:cxn>
                      <a:cxn ang="0">
                        <a:pos x="7" y="195"/>
                      </a:cxn>
                      <a:cxn ang="0">
                        <a:pos x="0" y="170"/>
                      </a:cxn>
                      <a:cxn ang="0">
                        <a:pos x="2" y="144"/>
                      </a:cxn>
                      <a:cxn ang="0">
                        <a:pos x="9" y="116"/>
                      </a:cxn>
                      <a:cxn ang="0">
                        <a:pos x="22" y="94"/>
                      </a:cxn>
                      <a:cxn ang="0">
                        <a:pos x="43" y="70"/>
                      </a:cxn>
                      <a:cxn ang="0">
                        <a:pos x="74" y="44"/>
                      </a:cxn>
                      <a:cxn ang="0">
                        <a:pos x="107" y="27"/>
                      </a:cxn>
                      <a:cxn ang="0">
                        <a:pos x="141" y="13"/>
                      </a:cxn>
                    </a:cxnLst>
                    <a:rect l="0" t="0" r="r" b="b"/>
                    <a:pathLst>
                      <a:path w="378" h="249">
                        <a:moveTo>
                          <a:pt x="156" y="8"/>
                        </a:moveTo>
                        <a:lnTo>
                          <a:pt x="177" y="3"/>
                        </a:lnTo>
                        <a:lnTo>
                          <a:pt x="192" y="2"/>
                        </a:lnTo>
                        <a:lnTo>
                          <a:pt x="209" y="1"/>
                        </a:lnTo>
                        <a:lnTo>
                          <a:pt x="223" y="0"/>
                        </a:lnTo>
                        <a:lnTo>
                          <a:pt x="241" y="0"/>
                        </a:lnTo>
                        <a:lnTo>
                          <a:pt x="255" y="0"/>
                        </a:lnTo>
                        <a:lnTo>
                          <a:pt x="286" y="4"/>
                        </a:lnTo>
                        <a:lnTo>
                          <a:pt x="303" y="9"/>
                        </a:lnTo>
                        <a:lnTo>
                          <a:pt x="314" y="14"/>
                        </a:lnTo>
                        <a:lnTo>
                          <a:pt x="327" y="20"/>
                        </a:lnTo>
                        <a:lnTo>
                          <a:pt x="337" y="29"/>
                        </a:lnTo>
                        <a:lnTo>
                          <a:pt x="345" y="36"/>
                        </a:lnTo>
                        <a:lnTo>
                          <a:pt x="351" y="43"/>
                        </a:lnTo>
                        <a:lnTo>
                          <a:pt x="359" y="51"/>
                        </a:lnTo>
                        <a:lnTo>
                          <a:pt x="366" y="63"/>
                        </a:lnTo>
                        <a:lnTo>
                          <a:pt x="373" y="74"/>
                        </a:lnTo>
                        <a:lnTo>
                          <a:pt x="377" y="91"/>
                        </a:lnTo>
                        <a:lnTo>
                          <a:pt x="378" y="110"/>
                        </a:lnTo>
                        <a:lnTo>
                          <a:pt x="375" y="128"/>
                        </a:lnTo>
                        <a:lnTo>
                          <a:pt x="371" y="139"/>
                        </a:lnTo>
                        <a:lnTo>
                          <a:pt x="367" y="149"/>
                        </a:lnTo>
                        <a:lnTo>
                          <a:pt x="362" y="158"/>
                        </a:lnTo>
                        <a:lnTo>
                          <a:pt x="355" y="169"/>
                        </a:lnTo>
                        <a:lnTo>
                          <a:pt x="348" y="177"/>
                        </a:lnTo>
                        <a:lnTo>
                          <a:pt x="337" y="186"/>
                        </a:lnTo>
                        <a:lnTo>
                          <a:pt x="323" y="195"/>
                        </a:lnTo>
                        <a:lnTo>
                          <a:pt x="314" y="201"/>
                        </a:lnTo>
                        <a:lnTo>
                          <a:pt x="299" y="208"/>
                        </a:lnTo>
                        <a:lnTo>
                          <a:pt x="285" y="214"/>
                        </a:lnTo>
                        <a:lnTo>
                          <a:pt x="270" y="220"/>
                        </a:lnTo>
                        <a:lnTo>
                          <a:pt x="249" y="226"/>
                        </a:lnTo>
                        <a:lnTo>
                          <a:pt x="235" y="230"/>
                        </a:lnTo>
                        <a:lnTo>
                          <a:pt x="213" y="236"/>
                        </a:lnTo>
                        <a:lnTo>
                          <a:pt x="189" y="242"/>
                        </a:lnTo>
                        <a:lnTo>
                          <a:pt x="170" y="244"/>
                        </a:lnTo>
                        <a:lnTo>
                          <a:pt x="151" y="246"/>
                        </a:lnTo>
                        <a:lnTo>
                          <a:pt x="141" y="248"/>
                        </a:lnTo>
                        <a:lnTo>
                          <a:pt x="127" y="249"/>
                        </a:lnTo>
                        <a:lnTo>
                          <a:pt x="115" y="249"/>
                        </a:lnTo>
                        <a:lnTo>
                          <a:pt x="98" y="249"/>
                        </a:lnTo>
                        <a:lnTo>
                          <a:pt x="81" y="248"/>
                        </a:lnTo>
                        <a:lnTo>
                          <a:pt x="67" y="244"/>
                        </a:lnTo>
                        <a:lnTo>
                          <a:pt x="57" y="242"/>
                        </a:lnTo>
                        <a:lnTo>
                          <a:pt x="45" y="236"/>
                        </a:lnTo>
                        <a:lnTo>
                          <a:pt x="35" y="230"/>
                        </a:lnTo>
                        <a:lnTo>
                          <a:pt x="26" y="223"/>
                        </a:lnTo>
                        <a:lnTo>
                          <a:pt x="20" y="217"/>
                        </a:lnTo>
                        <a:lnTo>
                          <a:pt x="14" y="209"/>
                        </a:lnTo>
                        <a:lnTo>
                          <a:pt x="7" y="195"/>
                        </a:lnTo>
                        <a:lnTo>
                          <a:pt x="2" y="181"/>
                        </a:lnTo>
                        <a:lnTo>
                          <a:pt x="0" y="170"/>
                        </a:lnTo>
                        <a:lnTo>
                          <a:pt x="1" y="155"/>
                        </a:lnTo>
                        <a:lnTo>
                          <a:pt x="2" y="144"/>
                        </a:lnTo>
                        <a:lnTo>
                          <a:pt x="5" y="132"/>
                        </a:lnTo>
                        <a:lnTo>
                          <a:pt x="9" y="116"/>
                        </a:lnTo>
                        <a:lnTo>
                          <a:pt x="14" y="105"/>
                        </a:lnTo>
                        <a:lnTo>
                          <a:pt x="22" y="94"/>
                        </a:lnTo>
                        <a:lnTo>
                          <a:pt x="31" y="82"/>
                        </a:lnTo>
                        <a:lnTo>
                          <a:pt x="43" y="70"/>
                        </a:lnTo>
                        <a:lnTo>
                          <a:pt x="60" y="53"/>
                        </a:lnTo>
                        <a:lnTo>
                          <a:pt x="74" y="44"/>
                        </a:lnTo>
                        <a:lnTo>
                          <a:pt x="88" y="37"/>
                        </a:lnTo>
                        <a:lnTo>
                          <a:pt x="107" y="27"/>
                        </a:lnTo>
                        <a:lnTo>
                          <a:pt x="124" y="20"/>
                        </a:lnTo>
                        <a:lnTo>
                          <a:pt x="141" y="13"/>
                        </a:lnTo>
                        <a:lnTo>
                          <a:pt x="156" y="8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" name="Freeform 72"/>
                  <p:cNvSpPr>
                    <a:spLocks/>
                  </p:cNvSpPr>
                  <p:nvPr/>
                </p:nvSpPr>
                <p:spPr bwMode="auto">
                  <a:xfrm>
                    <a:off x="5374" y="249"/>
                    <a:ext cx="43" cy="48"/>
                  </a:xfrm>
                  <a:custGeom>
                    <a:avLst/>
                    <a:gdLst/>
                    <a:ahLst/>
                    <a:cxnLst>
                      <a:cxn ang="0">
                        <a:pos x="156" y="0"/>
                      </a:cxn>
                      <a:cxn ang="0">
                        <a:pos x="213" y="228"/>
                      </a:cxn>
                      <a:cxn ang="0">
                        <a:pos x="189" y="234"/>
                      </a:cxn>
                      <a:cxn ang="0">
                        <a:pos x="170" y="236"/>
                      </a:cxn>
                      <a:cxn ang="0">
                        <a:pos x="151" y="238"/>
                      </a:cxn>
                      <a:cxn ang="0">
                        <a:pos x="141" y="240"/>
                      </a:cxn>
                      <a:cxn ang="0">
                        <a:pos x="127" y="241"/>
                      </a:cxn>
                      <a:cxn ang="0">
                        <a:pos x="115" y="241"/>
                      </a:cxn>
                      <a:cxn ang="0">
                        <a:pos x="98" y="241"/>
                      </a:cxn>
                      <a:cxn ang="0">
                        <a:pos x="81" y="240"/>
                      </a:cxn>
                      <a:cxn ang="0">
                        <a:pos x="67" y="236"/>
                      </a:cxn>
                      <a:cxn ang="0">
                        <a:pos x="57" y="234"/>
                      </a:cxn>
                      <a:cxn ang="0">
                        <a:pos x="45" y="228"/>
                      </a:cxn>
                      <a:cxn ang="0">
                        <a:pos x="35" y="222"/>
                      </a:cxn>
                      <a:cxn ang="0">
                        <a:pos x="26" y="215"/>
                      </a:cxn>
                      <a:cxn ang="0">
                        <a:pos x="20" y="209"/>
                      </a:cxn>
                      <a:cxn ang="0">
                        <a:pos x="14" y="201"/>
                      </a:cxn>
                      <a:cxn ang="0">
                        <a:pos x="7" y="187"/>
                      </a:cxn>
                      <a:cxn ang="0">
                        <a:pos x="2" y="173"/>
                      </a:cxn>
                      <a:cxn ang="0">
                        <a:pos x="0" y="162"/>
                      </a:cxn>
                      <a:cxn ang="0">
                        <a:pos x="1" y="147"/>
                      </a:cxn>
                      <a:cxn ang="0">
                        <a:pos x="2" y="136"/>
                      </a:cxn>
                      <a:cxn ang="0">
                        <a:pos x="5" y="124"/>
                      </a:cxn>
                      <a:cxn ang="0">
                        <a:pos x="9" y="108"/>
                      </a:cxn>
                      <a:cxn ang="0">
                        <a:pos x="14" y="97"/>
                      </a:cxn>
                      <a:cxn ang="0">
                        <a:pos x="22" y="86"/>
                      </a:cxn>
                      <a:cxn ang="0">
                        <a:pos x="31" y="74"/>
                      </a:cxn>
                      <a:cxn ang="0">
                        <a:pos x="43" y="62"/>
                      </a:cxn>
                      <a:cxn ang="0">
                        <a:pos x="60" y="45"/>
                      </a:cxn>
                      <a:cxn ang="0">
                        <a:pos x="74" y="36"/>
                      </a:cxn>
                      <a:cxn ang="0">
                        <a:pos x="88" y="29"/>
                      </a:cxn>
                      <a:cxn ang="0">
                        <a:pos x="107" y="19"/>
                      </a:cxn>
                      <a:cxn ang="0">
                        <a:pos x="124" y="12"/>
                      </a:cxn>
                      <a:cxn ang="0">
                        <a:pos x="141" y="5"/>
                      </a:cxn>
                      <a:cxn ang="0">
                        <a:pos x="156" y="0"/>
                      </a:cxn>
                    </a:cxnLst>
                    <a:rect l="0" t="0" r="r" b="b"/>
                    <a:pathLst>
                      <a:path w="213" h="241">
                        <a:moveTo>
                          <a:pt x="156" y="0"/>
                        </a:moveTo>
                        <a:lnTo>
                          <a:pt x="213" y="228"/>
                        </a:lnTo>
                        <a:lnTo>
                          <a:pt x="189" y="234"/>
                        </a:lnTo>
                        <a:lnTo>
                          <a:pt x="170" y="236"/>
                        </a:lnTo>
                        <a:lnTo>
                          <a:pt x="151" y="238"/>
                        </a:lnTo>
                        <a:lnTo>
                          <a:pt x="141" y="240"/>
                        </a:lnTo>
                        <a:lnTo>
                          <a:pt x="127" y="241"/>
                        </a:lnTo>
                        <a:lnTo>
                          <a:pt x="115" y="241"/>
                        </a:lnTo>
                        <a:lnTo>
                          <a:pt x="98" y="241"/>
                        </a:lnTo>
                        <a:lnTo>
                          <a:pt x="81" y="240"/>
                        </a:lnTo>
                        <a:lnTo>
                          <a:pt x="67" y="236"/>
                        </a:lnTo>
                        <a:lnTo>
                          <a:pt x="57" y="234"/>
                        </a:lnTo>
                        <a:lnTo>
                          <a:pt x="45" y="228"/>
                        </a:lnTo>
                        <a:lnTo>
                          <a:pt x="35" y="222"/>
                        </a:lnTo>
                        <a:lnTo>
                          <a:pt x="26" y="215"/>
                        </a:lnTo>
                        <a:lnTo>
                          <a:pt x="20" y="209"/>
                        </a:lnTo>
                        <a:lnTo>
                          <a:pt x="14" y="201"/>
                        </a:lnTo>
                        <a:lnTo>
                          <a:pt x="7" y="187"/>
                        </a:lnTo>
                        <a:lnTo>
                          <a:pt x="2" y="173"/>
                        </a:lnTo>
                        <a:lnTo>
                          <a:pt x="0" y="162"/>
                        </a:lnTo>
                        <a:lnTo>
                          <a:pt x="1" y="147"/>
                        </a:lnTo>
                        <a:lnTo>
                          <a:pt x="2" y="136"/>
                        </a:lnTo>
                        <a:lnTo>
                          <a:pt x="5" y="124"/>
                        </a:lnTo>
                        <a:lnTo>
                          <a:pt x="9" y="108"/>
                        </a:lnTo>
                        <a:lnTo>
                          <a:pt x="14" y="97"/>
                        </a:lnTo>
                        <a:lnTo>
                          <a:pt x="22" y="86"/>
                        </a:lnTo>
                        <a:lnTo>
                          <a:pt x="31" y="74"/>
                        </a:lnTo>
                        <a:lnTo>
                          <a:pt x="43" y="62"/>
                        </a:lnTo>
                        <a:lnTo>
                          <a:pt x="60" y="45"/>
                        </a:lnTo>
                        <a:lnTo>
                          <a:pt x="74" y="36"/>
                        </a:lnTo>
                        <a:lnTo>
                          <a:pt x="88" y="29"/>
                        </a:lnTo>
                        <a:lnTo>
                          <a:pt x="107" y="19"/>
                        </a:lnTo>
                        <a:lnTo>
                          <a:pt x="124" y="12"/>
                        </a:lnTo>
                        <a:lnTo>
                          <a:pt x="141" y="5"/>
                        </a:lnTo>
                        <a:lnTo>
                          <a:pt x="156" y="0"/>
                        </a:lnTo>
                        <a:close/>
                      </a:path>
                    </a:pathLst>
                  </a:custGeom>
                  <a:solidFill>
                    <a:srgbClr val="A0A0A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" name="Freeform 73"/>
                  <p:cNvSpPr>
                    <a:spLocks/>
                  </p:cNvSpPr>
                  <p:nvPr/>
                </p:nvSpPr>
                <p:spPr bwMode="auto">
                  <a:xfrm>
                    <a:off x="5386" y="255"/>
                    <a:ext cx="51" cy="34"/>
                  </a:xfrm>
                  <a:custGeom>
                    <a:avLst/>
                    <a:gdLst/>
                    <a:ahLst/>
                    <a:cxnLst>
                      <a:cxn ang="0">
                        <a:pos x="117" y="3"/>
                      </a:cxn>
                      <a:cxn ang="0">
                        <a:pos x="139" y="2"/>
                      </a:cxn>
                      <a:cxn ang="0">
                        <a:pos x="160" y="0"/>
                      </a:cxn>
                      <a:cxn ang="0">
                        <a:pos x="191" y="3"/>
                      </a:cxn>
                      <a:cxn ang="0">
                        <a:pos x="209" y="10"/>
                      </a:cxn>
                      <a:cxn ang="0">
                        <a:pos x="224" y="19"/>
                      </a:cxn>
                      <a:cxn ang="0">
                        <a:pos x="234" y="30"/>
                      </a:cxn>
                      <a:cxn ang="0">
                        <a:pos x="244" y="42"/>
                      </a:cxn>
                      <a:cxn ang="0">
                        <a:pos x="251" y="61"/>
                      </a:cxn>
                      <a:cxn ang="0">
                        <a:pos x="250" y="85"/>
                      </a:cxn>
                      <a:cxn ang="0">
                        <a:pos x="245" y="99"/>
                      </a:cxn>
                      <a:cxn ang="0">
                        <a:pos x="237" y="112"/>
                      </a:cxn>
                      <a:cxn ang="0">
                        <a:pos x="224" y="124"/>
                      </a:cxn>
                      <a:cxn ang="0">
                        <a:pos x="209" y="134"/>
                      </a:cxn>
                      <a:cxn ang="0">
                        <a:pos x="189" y="142"/>
                      </a:cxn>
                      <a:cxn ang="0">
                        <a:pos x="166" y="151"/>
                      </a:cxn>
                      <a:cxn ang="0">
                        <a:pos x="141" y="158"/>
                      </a:cxn>
                      <a:cxn ang="0">
                        <a:pos x="112" y="163"/>
                      </a:cxn>
                      <a:cxn ang="0">
                        <a:pos x="93" y="165"/>
                      </a:cxn>
                      <a:cxn ang="0">
                        <a:pos x="76" y="166"/>
                      </a:cxn>
                      <a:cxn ang="0">
                        <a:pos x="54" y="165"/>
                      </a:cxn>
                      <a:cxn ang="0">
                        <a:pos x="37" y="161"/>
                      </a:cxn>
                      <a:cxn ang="0">
                        <a:pos x="23" y="154"/>
                      </a:cxn>
                      <a:cxn ang="0">
                        <a:pos x="14" y="146"/>
                      </a:cxn>
                      <a:cxn ang="0">
                        <a:pos x="4" y="131"/>
                      </a:cxn>
                      <a:cxn ang="0">
                        <a:pos x="0" y="113"/>
                      </a:cxn>
                      <a:cxn ang="0">
                        <a:pos x="2" y="96"/>
                      </a:cxn>
                      <a:cxn ang="0">
                        <a:pos x="5" y="77"/>
                      </a:cxn>
                      <a:cxn ang="0">
                        <a:pos x="15" y="63"/>
                      </a:cxn>
                      <a:cxn ang="0">
                        <a:pos x="29" y="46"/>
                      </a:cxn>
                      <a:cxn ang="0">
                        <a:pos x="48" y="31"/>
                      </a:cxn>
                      <a:cxn ang="0">
                        <a:pos x="72" y="18"/>
                      </a:cxn>
                      <a:cxn ang="0">
                        <a:pos x="93" y="9"/>
                      </a:cxn>
                    </a:cxnLst>
                    <a:rect l="0" t="0" r="r" b="b"/>
                    <a:pathLst>
                      <a:path w="252" h="166">
                        <a:moveTo>
                          <a:pt x="104" y="5"/>
                        </a:moveTo>
                        <a:lnTo>
                          <a:pt x="117" y="3"/>
                        </a:lnTo>
                        <a:lnTo>
                          <a:pt x="127" y="2"/>
                        </a:lnTo>
                        <a:lnTo>
                          <a:pt x="139" y="2"/>
                        </a:lnTo>
                        <a:lnTo>
                          <a:pt x="148" y="0"/>
                        </a:lnTo>
                        <a:lnTo>
                          <a:pt x="160" y="0"/>
                        </a:lnTo>
                        <a:lnTo>
                          <a:pt x="171" y="0"/>
                        </a:lnTo>
                        <a:lnTo>
                          <a:pt x="191" y="3"/>
                        </a:lnTo>
                        <a:lnTo>
                          <a:pt x="202" y="6"/>
                        </a:lnTo>
                        <a:lnTo>
                          <a:pt x="209" y="10"/>
                        </a:lnTo>
                        <a:lnTo>
                          <a:pt x="217" y="14"/>
                        </a:lnTo>
                        <a:lnTo>
                          <a:pt x="224" y="19"/>
                        </a:lnTo>
                        <a:lnTo>
                          <a:pt x="230" y="24"/>
                        </a:lnTo>
                        <a:lnTo>
                          <a:pt x="234" y="30"/>
                        </a:lnTo>
                        <a:lnTo>
                          <a:pt x="239" y="34"/>
                        </a:lnTo>
                        <a:lnTo>
                          <a:pt x="244" y="42"/>
                        </a:lnTo>
                        <a:lnTo>
                          <a:pt x="248" y="51"/>
                        </a:lnTo>
                        <a:lnTo>
                          <a:pt x="251" y="61"/>
                        </a:lnTo>
                        <a:lnTo>
                          <a:pt x="252" y="74"/>
                        </a:lnTo>
                        <a:lnTo>
                          <a:pt x="250" y="85"/>
                        </a:lnTo>
                        <a:lnTo>
                          <a:pt x="247" y="92"/>
                        </a:lnTo>
                        <a:lnTo>
                          <a:pt x="245" y="99"/>
                        </a:lnTo>
                        <a:lnTo>
                          <a:pt x="241" y="105"/>
                        </a:lnTo>
                        <a:lnTo>
                          <a:pt x="237" y="112"/>
                        </a:lnTo>
                        <a:lnTo>
                          <a:pt x="231" y="118"/>
                        </a:lnTo>
                        <a:lnTo>
                          <a:pt x="224" y="124"/>
                        </a:lnTo>
                        <a:lnTo>
                          <a:pt x="215" y="131"/>
                        </a:lnTo>
                        <a:lnTo>
                          <a:pt x="209" y="134"/>
                        </a:lnTo>
                        <a:lnTo>
                          <a:pt x="198" y="139"/>
                        </a:lnTo>
                        <a:lnTo>
                          <a:pt x="189" y="142"/>
                        </a:lnTo>
                        <a:lnTo>
                          <a:pt x="180" y="146"/>
                        </a:lnTo>
                        <a:lnTo>
                          <a:pt x="166" y="151"/>
                        </a:lnTo>
                        <a:lnTo>
                          <a:pt x="155" y="154"/>
                        </a:lnTo>
                        <a:lnTo>
                          <a:pt x="141" y="158"/>
                        </a:lnTo>
                        <a:lnTo>
                          <a:pt x="126" y="161"/>
                        </a:lnTo>
                        <a:lnTo>
                          <a:pt x="112" y="163"/>
                        </a:lnTo>
                        <a:lnTo>
                          <a:pt x="101" y="165"/>
                        </a:lnTo>
                        <a:lnTo>
                          <a:pt x="93" y="165"/>
                        </a:lnTo>
                        <a:lnTo>
                          <a:pt x="84" y="166"/>
                        </a:lnTo>
                        <a:lnTo>
                          <a:pt x="76" y="166"/>
                        </a:lnTo>
                        <a:lnTo>
                          <a:pt x="65" y="166"/>
                        </a:lnTo>
                        <a:lnTo>
                          <a:pt x="54" y="165"/>
                        </a:lnTo>
                        <a:lnTo>
                          <a:pt x="45" y="163"/>
                        </a:lnTo>
                        <a:lnTo>
                          <a:pt x="37" y="161"/>
                        </a:lnTo>
                        <a:lnTo>
                          <a:pt x="30" y="158"/>
                        </a:lnTo>
                        <a:lnTo>
                          <a:pt x="23" y="154"/>
                        </a:lnTo>
                        <a:lnTo>
                          <a:pt x="17" y="148"/>
                        </a:lnTo>
                        <a:lnTo>
                          <a:pt x="14" y="146"/>
                        </a:lnTo>
                        <a:lnTo>
                          <a:pt x="9" y="140"/>
                        </a:lnTo>
                        <a:lnTo>
                          <a:pt x="4" y="131"/>
                        </a:lnTo>
                        <a:lnTo>
                          <a:pt x="2" y="120"/>
                        </a:lnTo>
                        <a:lnTo>
                          <a:pt x="0" y="113"/>
                        </a:lnTo>
                        <a:lnTo>
                          <a:pt x="1" y="104"/>
                        </a:lnTo>
                        <a:lnTo>
                          <a:pt x="2" y="96"/>
                        </a:lnTo>
                        <a:lnTo>
                          <a:pt x="2" y="89"/>
                        </a:lnTo>
                        <a:lnTo>
                          <a:pt x="5" y="77"/>
                        </a:lnTo>
                        <a:lnTo>
                          <a:pt x="9" y="70"/>
                        </a:lnTo>
                        <a:lnTo>
                          <a:pt x="15" y="63"/>
                        </a:lnTo>
                        <a:lnTo>
                          <a:pt x="21" y="55"/>
                        </a:lnTo>
                        <a:lnTo>
                          <a:pt x="29" y="46"/>
                        </a:lnTo>
                        <a:lnTo>
                          <a:pt x="40" y="37"/>
                        </a:lnTo>
                        <a:lnTo>
                          <a:pt x="48" y="31"/>
                        </a:lnTo>
                        <a:lnTo>
                          <a:pt x="58" y="25"/>
                        </a:lnTo>
                        <a:lnTo>
                          <a:pt x="72" y="18"/>
                        </a:lnTo>
                        <a:lnTo>
                          <a:pt x="83" y="13"/>
                        </a:lnTo>
                        <a:lnTo>
                          <a:pt x="93" y="9"/>
                        </a:lnTo>
                        <a:lnTo>
                          <a:pt x="104" y="5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" name="Oval 74"/>
                <p:cNvSpPr>
                  <a:spLocks noChangeArrowheads="1"/>
                </p:cNvSpPr>
                <p:nvPr/>
              </p:nvSpPr>
              <p:spPr bwMode="auto">
                <a:xfrm>
                  <a:off x="5401" y="262"/>
                  <a:ext cx="20" cy="19"/>
                </a:xfrm>
                <a:prstGeom prst="ellipse">
                  <a:avLst/>
                </a:prstGeom>
                <a:solidFill>
                  <a:srgbClr val="20202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75"/>
              <p:cNvGrpSpPr>
                <a:grpSpLocks/>
              </p:cNvGrpSpPr>
              <p:nvPr/>
            </p:nvGrpSpPr>
            <p:grpSpPr bwMode="auto">
              <a:xfrm>
                <a:off x="5325" y="185"/>
                <a:ext cx="173" cy="173"/>
                <a:chOff x="5325" y="185"/>
                <a:chExt cx="173" cy="173"/>
              </a:xfrm>
            </p:grpSpPr>
            <p:sp>
              <p:nvSpPr>
                <p:cNvPr id="23" name="Oval 76"/>
                <p:cNvSpPr>
                  <a:spLocks noChangeArrowheads="1"/>
                </p:cNvSpPr>
                <p:nvPr/>
              </p:nvSpPr>
              <p:spPr bwMode="auto">
                <a:xfrm>
                  <a:off x="5325" y="185"/>
                  <a:ext cx="173" cy="173"/>
                </a:xfrm>
                <a:prstGeom prst="ellipse">
                  <a:avLst/>
                </a:prstGeom>
                <a:noFill/>
                <a:ln w="3175">
                  <a:solidFill>
                    <a:srgbClr val="60606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Freeform 77"/>
                <p:cNvSpPr>
                  <a:spLocks/>
                </p:cNvSpPr>
                <p:nvPr/>
              </p:nvSpPr>
              <p:spPr bwMode="auto">
                <a:xfrm>
                  <a:off x="5336" y="223"/>
                  <a:ext cx="152" cy="99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36" y="17"/>
                    </a:cxn>
                    <a:cxn ang="0">
                      <a:pos x="13" y="89"/>
                    </a:cxn>
                    <a:cxn ang="0">
                      <a:pos x="95" y="0"/>
                    </a:cxn>
                    <a:cxn ang="0">
                      <a:pos x="57" y="112"/>
                    </a:cxn>
                    <a:cxn ang="0">
                      <a:pos x="132" y="18"/>
                    </a:cxn>
                    <a:cxn ang="0">
                      <a:pos x="111" y="94"/>
                    </a:cxn>
                    <a:cxn ang="0">
                      <a:pos x="168" y="43"/>
                    </a:cxn>
                    <a:cxn ang="0">
                      <a:pos x="127" y="119"/>
                    </a:cxn>
                    <a:cxn ang="0">
                      <a:pos x="159" y="102"/>
                    </a:cxn>
                    <a:cxn ang="0">
                      <a:pos x="195" y="57"/>
                    </a:cxn>
                    <a:cxn ang="0">
                      <a:pos x="148" y="193"/>
                    </a:cxn>
                    <a:cxn ang="0">
                      <a:pos x="240" y="80"/>
                    </a:cxn>
                    <a:cxn ang="0">
                      <a:pos x="209" y="167"/>
                    </a:cxn>
                    <a:cxn ang="0">
                      <a:pos x="275" y="102"/>
                    </a:cxn>
                    <a:cxn ang="0">
                      <a:pos x="234" y="186"/>
                    </a:cxn>
                    <a:cxn ang="0">
                      <a:pos x="287" y="130"/>
                    </a:cxn>
                    <a:cxn ang="0">
                      <a:pos x="265" y="191"/>
                    </a:cxn>
                    <a:cxn ang="0">
                      <a:pos x="313" y="145"/>
                    </a:cxn>
                    <a:cxn ang="0">
                      <a:pos x="290" y="218"/>
                    </a:cxn>
                    <a:cxn ang="0">
                      <a:pos x="334" y="165"/>
                    </a:cxn>
                    <a:cxn ang="0">
                      <a:pos x="297" y="270"/>
                    </a:cxn>
                    <a:cxn ang="0">
                      <a:pos x="363" y="200"/>
                    </a:cxn>
                    <a:cxn ang="0">
                      <a:pos x="346" y="257"/>
                    </a:cxn>
                    <a:cxn ang="0">
                      <a:pos x="383" y="213"/>
                    </a:cxn>
                    <a:cxn ang="0">
                      <a:pos x="375" y="244"/>
                    </a:cxn>
                    <a:cxn ang="0">
                      <a:pos x="416" y="197"/>
                    </a:cxn>
                    <a:cxn ang="0">
                      <a:pos x="387" y="280"/>
                    </a:cxn>
                    <a:cxn ang="0">
                      <a:pos x="431" y="241"/>
                    </a:cxn>
                    <a:cxn ang="0">
                      <a:pos x="416" y="302"/>
                    </a:cxn>
                    <a:cxn ang="0">
                      <a:pos x="462" y="245"/>
                    </a:cxn>
                    <a:cxn ang="0">
                      <a:pos x="422" y="339"/>
                    </a:cxn>
                    <a:cxn ang="0">
                      <a:pos x="498" y="243"/>
                    </a:cxn>
                    <a:cxn ang="0">
                      <a:pos x="468" y="341"/>
                    </a:cxn>
                    <a:cxn ang="0">
                      <a:pos x="531" y="257"/>
                    </a:cxn>
                    <a:cxn ang="0">
                      <a:pos x="491" y="347"/>
                    </a:cxn>
                    <a:cxn ang="0">
                      <a:pos x="569" y="270"/>
                    </a:cxn>
                    <a:cxn ang="0">
                      <a:pos x="517" y="391"/>
                    </a:cxn>
                    <a:cxn ang="0">
                      <a:pos x="598" y="289"/>
                    </a:cxn>
                    <a:cxn ang="0">
                      <a:pos x="553" y="437"/>
                    </a:cxn>
                    <a:cxn ang="0">
                      <a:pos x="616" y="362"/>
                    </a:cxn>
                    <a:cxn ang="0">
                      <a:pos x="590" y="450"/>
                    </a:cxn>
                    <a:cxn ang="0">
                      <a:pos x="663" y="353"/>
                    </a:cxn>
                    <a:cxn ang="0">
                      <a:pos x="621" y="456"/>
                    </a:cxn>
                    <a:cxn ang="0">
                      <a:pos x="700" y="353"/>
                    </a:cxn>
                    <a:cxn ang="0">
                      <a:pos x="656" y="491"/>
                    </a:cxn>
                    <a:cxn ang="0">
                      <a:pos x="724" y="403"/>
                    </a:cxn>
                    <a:cxn ang="0">
                      <a:pos x="690" y="491"/>
                    </a:cxn>
                    <a:cxn ang="0">
                      <a:pos x="759" y="397"/>
                    </a:cxn>
                    <a:cxn ang="0">
                      <a:pos x="747" y="463"/>
                    </a:cxn>
                  </a:cxnLst>
                  <a:rect l="0" t="0" r="r" b="b"/>
                  <a:pathLst>
                    <a:path w="759" h="491">
                      <a:moveTo>
                        <a:pt x="0" y="27"/>
                      </a:moveTo>
                      <a:lnTo>
                        <a:pt x="36" y="17"/>
                      </a:lnTo>
                      <a:lnTo>
                        <a:pt x="13" y="89"/>
                      </a:lnTo>
                      <a:lnTo>
                        <a:pt x="95" y="0"/>
                      </a:lnTo>
                      <a:lnTo>
                        <a:pt x="57" y="112"/>
                      </a:lnTo>
                      <a:lnTo>
                        <a:pt x="132" y="18"/>
                      </a:lnTo>
                      <a:lnTo>
                        <a:pt x="111" y="94"/>
                      </a:lnTo>
                      <a:lnTo>
                        <a:pt x="168" y="43"/>
                      </a:lnTo>
                      <a:lnTo>
                        <a:pt x="127" y="119"/>
                      </a:lnTo>
                      <a:lnTo>
                        <a:pt x="159" y="102"/>
                      </a:lnTo>
                      <a:lnTo>
                        <a:pt x="195" y="57"/>
                      </a:lnTo>
                      <a:lnTo>
                        <a:pt x="148" y="193"/>
                      </a:lnTo>
                      <a:lnTo>
                        <a:pt x="240" y="80"/>
                      </a:lnTo>
                      <a:lnTo>
                        <a:pt x="209" y="167"/>
                      </a:lnTo>
                      <a:lnTo>
                        <a:pt x="275" y="102"/>
                      </a:lnTo>
                      <a:lnTo>
                        <a:pt x="234" y="186"/>
                      </a:lnTo>
                      <a:lnTo>
                        <a:pt x="287" y="130"/>
                      </a:lnTo>
                      <a:lnTo>
                        <a:pt x="265" y="191"/>
                      </a:lnTo>
                      <a:lnTo>
                        <a:pt x="313" y="145"/>
                      </a:lnTo>
                      <a:lnTo>
                        <a:pt x="290" y="218"/>
                      </a:lnTo>
                      <a:lnTo>
                        <a:pt x="334" y="165"/>
                      </a:lnTo>
                      <a:lnTo>
                        <a:pt x="297" y="270"/>
                      </a:lnTo>
                      <a:lnTo>
                        <a:pt x="363" y="200"/>
                      </a:lnTo>
                      <a:lnTo>
                        <a:pt x="346" y="257"/>
                      </a:lnTo>
                      <a:lnTo>
                        <a:pt x="383" y="213"/>
                      </a:lnTo>
                      <a:lnTo>
                        <a:pt x="375" y="244"/>
                      </a:lnTo>
                      <a:lnTo>
                        <a:pt x="416" y="197"/>
                      </a:lnTo>
                      <a:lnTo>
                        <a:pt x="387" y="280"/>
                      </a:lnTo>
                      <a:lnTo>
                        <a:pt x="431" y="241"/>
                      </a:lnTo>
                      <a:lnTo>
                        <a:pt x="416" y="302"/>
                      </a:lnTo>
                      <a:lnTo>
                        <a:pt x="462" y="245"/>
                      </a:lnTo>
                      <a:lnTo>
                        <a:pt x="422" y="339"/>
                      </a:lnTo>
                      <a:lnTo>
                        <a:pt x="498" y="243"/>
                      </a:lnTo>
                      <a:lnTo>
                        <a:pt x="468" y="341"/>
                      </a:lnTo>
                      <a:lnTo>
                        <a:pt x="531" y="257"/>
                      </a:lnTo>
                      <a:lnTo>
                        <a:pt x="491" y="347"/>
                      </a:lnTo>
                      <a:lnTo>
                        <a:pt x="569" y="270"/>
                      </a:lnTo>
                      <a:lnTo>
                        <a:pt x="517" y="391"/>
                      </a:lnTo>
                      <a:lnTo>
                        <a:pt x="598" y="289"/>
                      </a:lnTo>
                      <a:lnTo>
                        <a:pt x="553" y="437"/>
                      </a:lnTo>
                      <a:lnTo>
                        <a:pt x="616" y="362"/>
                      </a:lnTo>
                      <a:lnTo>
                        <a:pt x="590" y="450"/>
                      </a:lnTo>
                      <a:lnTo>
                        <a:pt x="663" y="353"/>
                      </a:lnTo>
                      <a:lnTo>
                        <a:pt x="621" y="456"/>
                      </a:lnTo>
                      <a:lnTo>
                        <a:pt x="700" y="353"/>
                      </a:lnTo>
                      <a:lnTo>
                        <a:pt x="656" y="491"/>
                      </a:lnTo>
                      <a:lnTo>
                        <a:pt x="724" y="403"/>
                      </a:lnTo>
                      <a:lnTo>
                        <a:pt x="690" y="491"/>
                      </a:lnTo>
                      <a:lnTo>
                        <a:pt x="759" y="397"/>
                      </a:lnTo>
                      <a:lnTo>
                        <a:pt x="747" y="463"/>
                      </a:lnTo>
                    </a:path>
                  </a:pathLst>
                </a:custGeom>
                <a:noFill/>
                <a:ln w="3175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1206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L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914400"/>
            <a:ext cx="416083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4091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tmellin\Desktop\fire_temp\2012fires\20120705_WolfD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664137" cy="479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020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49D84"/>
            </a:gs>
            <a:gs pos="50000">
              <a:srgbClr val="C3CEAE"/>
            </a:gs>
            <a:gs pos="100000">
              <a:srgbClr val="949D8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914400"/>
          <a:ext cx="9144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tmellin\My Documents\IR_stuff\irimages\IMG9592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88504"/>
            <a:ext cx="8001000" cy="596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010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tmellin\My Documents\IR_stuff\irimages\IMG9592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08" y="914400"/>
            <a:ext cx="796629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Documents and Settings\tmellin\My Documents\IR_stuff\irimages\gilson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577"/>
            <a:ext cx="3657600" cy="486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5800" y="358140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Gilsonite</a:t>
            </a:r>
            <a:r>
              <a:rPr lang="en-US" dirty="0" smtClean="0"/>
              <a:t> Mine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37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070711_2031_MILFORD2_3_ortho[1]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3167063" y="958850"/>
            <a:ext cx="12263438" cy="5842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R_Flowell_piv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894556"/>
            <a:ext cx="63119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3886200" y="35814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lowellPivo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7878763" cy="589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6952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R_I15_I70interchan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6513" y="884238"/>
            <a:ext cx="6399212" cy="597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ap_I15_I70interchan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9538" y="903288"/>
            <a:ext cx="6376987" cy="595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4899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R_lime_pla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918936"/>
            <a:ext cx="6370637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R_lime_plant_24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35328"/>
            <a:ext cx="6394450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8293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imePlan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11225"/>
            <a:ext cx="9144000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2710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8"/>
          <p:cNvGrpSpPr>
            <a:grpSpLocks/>
          </p:cNvGrpSpPr>
          <p:nvPr/>
        </p:nvGrpSpPr>
        <p:grpSpPr bwMode="auto">
          <a:xfrm>
            <a:off x="4495800" y="990600"/>
            <a:ext cx="4648200" cy="5867400"/>
            <a:chOff x="2918" y="753"/>
            <a:chExt cx="2842" cy="3567"/>
          </a:xfrm>
        </p:grpSpPr>
        <p:pic>
          <p:nvPicPr>
            <p:cNvPr id="9231" name="Picture 19" descr="Mt Hood-bi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18" y="2201"/>
              <a:ext cx="2842" cy="2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2" name="Rectangle 20"/>
            <p:cNvSpPr>
              <a:spLocks noChangeArrowheads="1"/>
            </p:cNvSpPr>
            <p:nvPr/>
          </p:nvSpPr>
          <p:spPr bwMode="auto">
            <a:xfrm>
              <a:off x="2924" y="753"/>
              <a:ext cx="2836" cy="2114"/>
            </a:xfrm>
            <a:prstGeom prst="rect">
              <a:avLst/>
            </a:prstGeom>
            <a:solidFill>
              <a:srgbClr val="0099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233" name="Picture 21" descr="airplane cli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44" y="1079"/>
              <a:ext cx="1982" cy="1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4" name="Line 22"/>
            <p:cNvSpPr>
              <a:spLocks noChangeShapeType="1"/>
            </p:cNvSpPr>
            <p:nvPr/>
          </p:nvSpPr>
          <p:spPr bwMode="auto">
            <a:xfrm flipH="1">
              <a:off x="2942" y="1839"/>
              <a:ext cx="1405" cy="1775"/>
            </a:xfrm>
            <a:prstGeom prst="line">
              <a:avLst/>
            </a:prstGeom>
            <a:noFill/>
            <a:ln w="28575">
              <a:solidFill>
                <a:srgbClr val="FF00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Line 23"/>
            <p:cNvSpPr>
              <a:spLocks noChangeShapeType="1"/>
            </p:cNvSpPr>
            <p:nvPr/>
          </p:nvSpPr>
          <p:spPr bwMode="auto">
            <a:xfrm>
              <a:off x="4347" y="1839"/>
              <a:ext cx="1289" cy="1858"/>
            </a:xfrm>
            <a:prstGeom prst="line">
              <a:avLst/>
            </a:prstGeom>
            <a:noFill/>
            <a:ln w="28575">
              <a:solidFill>
                <a:srgbClr val="FF00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Text Box 24"/>
            <p:cNvSpPr txBox="1">
              <a:spLocks noChangeArrowheads="1"/>
            </p:cNvSpPr>
            <p:nvPr/>
          </p:nvSpPr>
          <p:spPr bwMode="auto">
            <a:xfrm>
              <a:off x="4015" y="2563"/>
              <a:ext cx="699" cy="2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6493" tIns="43247" rIns="86493" bIns="43247">
              <a:spAutoFit/>
            </a:bodyPr>
            <a:lstStyle/>
            <a:p>
              <a:pPr defTabSz="865188" eaLnBrk="0" hangingPunct="0">
                <a:spcBef>
                  <a:spcPct val="50000"/>
                </a:spcBef>
              </a:pPr>
              <a:r>
                <a:rPr lang="en-US" sz="2300" b="1" i="1">
                  <a:solidFill>
                    <a:schemeClr val="bg2"/>
                  </a:solidFill>
                </a:rPr>
                <a:t>f</a:t>
              </a:r>
              <a:r>
                <a:rPr lang="en-US" sz="2300" b="1">
                  <a:solidFill>
                    <a:schemeClr val="bg2"/>
                  </a:solidFill>
                </a:rPr>
                <a:t>  AGL</a:t>
              </a:r>
            </a:p>
          </p:txBody>
        </p:sp>
        <p:sp>
          <p:nvSpPr>
            <p:cNvPr id="9237" name="Line 25"/>
            <p:cNvSpPr>
              <a:spLocks noChangeShapeType="1"/>
            </p:cNvSpPr>
            <p:nvPr/>
          </p:nvSpPr>
          <p:spPr bwMode="auto">
            <a:xfrm>
              <a:off x="4329" y="2807"/>
              <a:ext cx="0" cy="75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19" name="Group 11"/>
          <p:cNvGrpSpPr>
            <a:grpSpLocks/>
          </p:cNvGrpSpPr>
          <p:nvPr/>
        </p:nvGrpSpPr>
        <p:grpSpPr bwMode="auto">
          <a:xfrm>
            <a:off x="0" y="990600"/>
            <a:ext cx="4648200" cy="5867400"/>
            <a:chOff x="0" y="777"/>
            <a:chExt cx="2911" cy="3543"/>
          </a:xfrm>
        </p:grpSpPr>
        <p:pic>
          <p:nvPicPr>
            <p:cNvPr id="9225" name="Picture 12" descr="M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105"/>
              <a:ext cx="2911" cy="2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6" name="Rectangle 13"/>
            <p:cNvSpPr>
              <a:spLocks noChangeArrowheads="1"/>
            </p:cNvSpPr>
            <p:nvPr/>
          </p:nvSpPr>
          <p:spPr bwMode="auto">
            <a:xfrm>
              <a:off x="0" y="777"/>
              <a:ext cx="2893" cy="2273"/>
            </a:xfrm>
            <a:prstGeom prst="rect">
              <a:avLst/>
            </a:prstGeom>
            <a:solidFill>
              <a:srgbClr val="0099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227" name="Picture 14" descr="airplane cli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3" y="800"/>
              <a:ext cx="1663" cy="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8" name="Line 15"/>
            <p:cNvSpPr>
              <a:spLocks noChangeShapeType="1"/>
            </p:cNvSpPr>
            <p:nvPr/>
          </p:nvSpPr>
          <p:spPr bwMode="auto">
            <a:xfrm flipH="1">
              <a:off x="248" y="1424"/>
              <a:ext cx="1320" cy="1989"/>
            </a:xfrm>
            <a:prstGeom prst="line">
              <a:avLst/>
            </a:prstGeom>
            <a:noFill/>
            <a:ln w="28575">
              <a:solidFill>
                <a:srgbClr val="FF00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29" name="Text Box 16"/>
            <p:cNvSpPr txBox="1">
              <a:spLocks noChangeArrowheads="1"/>
            </p:cNvSpPr>
            <p:nvPr/>
          </p:nvSpPr>
          <p:spPr bwMode="auto">
            <a:xfrm>
              <a:off x="1188" y="2290"/>
              <a:ext cx="710" cy="2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6493" tIns="43247" rIns="86493" bIns="43247">
              <a:spAutoFit/>
            </a:bodyPr>
            <a:lstStyle/>
            <a:p>
              <a:pPr defTabSz="865188" eaLnBrk="0" hangingPunct="0">
                <a:spcBef>
                  <a:spcPct val="50000"/>
                </a:spcBef>
              </a:pPr>
              <a:r>
                <a:rPr lang="en-US" sz="2300" b="1" i="1">
                  <a:solidFill>
                    <a:schemeClr val="bg2"/>
                  </a:solidFill>
                </a:rPr>
                <a:t>f</a:t>
              </a:r>
              <a:r>
                <a:rPr lang="en-US" sz="2300" b="1">
                  <a:solidFill>
                    <a:schemeClr val="bg2"/>
                  </a:solidFill>
                </a:rPr>
                <a:t>  AGL</a:t>
              </a:r>
            </a:p>
          </p:txBody>
        </p:sp>
        <p:sp>
          <p:nvSpPr>
            <p:cNvPr id="9230" name="Line 17"/>
            <p:cNvSpPr>
              <a:spLocks noChangeShapeType="1"/>
            </p:cNvSpPr>
            <p:nvPr/>
          </p:nvSpPr>
          <p:spPr bwMode="auto">
            <a:xfrm>
              <a:off x="1519" y="2540"/>
              <a:ext cx="0" cy="93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0" name="Rectangle 26"/>
          <p:cNvSpPr>
            <a:spLocks noChangeArrowheads="1"/>
          </p:cNvSpPr>
          <p:nvPr/>
        </p:nvSpPr>
        <p:spPr bwMode="auto">
          <a:xfrm>
            <a:off x="3657600" y="1143000"/>
            <a:ext cx="2217738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>
                <a:solidFill>
                  <a:srgbClr val="FFFF00"/>
                </a:solidFill>
              </a:rPr>
              <a:t>Scale</a:t>
            </a:r>
          </a:p>
        </p:txBody>
      </p:sp>
      <p:sp>
        <p:nvSpPr>
          <p:cNvPr id="9221" name="Line 27"/>
          <p:cNvSpPr>
            <a:spLocks noChangeShapeType="1"/>
          </p:cNvSpPr>
          <p:nvPr/>
        </p:nvSpPr>
        <p:spPr bwMode="auto">
          <a:xfrm>
            <a:off x="2514600" y="2057400"/>
            <a:ext cx="1905000" cy="3276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222" name="Line 28"/>
          <p:cNvSpPr>
            <a:spLocks noChangeShapeType="1"/>
          </p:cNvSpPr>
          <p:nvPr/>
        </p:nvSpPr>
        <p:spPr bwMode="auto">
          <a:xfrm flipV="1">
            <a:off x="2438400" y="2209800"/>
            <a:ext cx="0" cy="13716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223" name="Line 29"/>
          <p:cNvSpPr>
            <a:spLocks noChangeShapeType="1"/>
          </p:cNvSpPr>
          <p:nvPr/>
        </p:nvSpPr>
        <p:spPr bwMode="auto">
          <a:xfrm flipV="1">
            <a:off x="6781800" y="2895600"/>
            <a:ext cx="0" cy="1143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224" name="Rectangle 30"/>
          <p:cNvSpPr>
            <a:spLocks noChangeArrowheads="1"/>
          </p:cNvSpPr>
          <p:nvPr/>
        </p:nvSpPr>
        <p:spPr bwMode="auto">
          <a:xfrm>
            <a:off x="4419600" y="990600"/>
            <a:ext cx="304800" cy="342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4" descr="Isabel_IR_Fuelbrea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799" y="914400"/>
            <a:ext cx="673563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949547"/>
              </p:ext>
            </p:extLst>
          </p:nvPr>
        </p:nvGraphicFramePr>
        <p:xfrm>
          <a:off x="67201" y="914400"/>
          <a:ext cx="9076799" cy="7014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Acrobat Document" r:id="rId3" imgW="7528680" imgH="5808960" progId="AcroExch.Document.7">
                  <p:embed/>
                </p:oleObj>
              </mc:Choice>
              <mc:Fallback>
                <p:oleObj name="Acrobat Document" r:id="rId3" imgW="7528680" imgH="5808960" progId="AcroExch.Document.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01" y="914400"/>
                        <a:ext cx="9076799" cy="70147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7796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sabel_Fuelbrea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9" y="923703"/>
            <a:ext cx="7912395" cy="593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0260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070902_2003_GW_1_orth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20433"/>
            <a:ext cx="8610599" cy="593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36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70902_2003_GW_1_zo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023" y="971107"/>
            <a:ext cx="7651750" cy="5886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0913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BR_Go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487" y="1066800"/>
            <a:ext cx="7947025" cy="596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2756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0" y="1143000"/>
            <a:ext cx="2590800" cy="5715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Objectives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idx="1"/>
          </p:nvPr>
        </p:nvSpPr>
        <p:spPr>
          <a:xfrm>
            <a:off x="2057400" y="1905000"/>
            <a:ext cx="6781800" cy="4724400"/>
          </a:xfrm>
          <a:noFill/>
          <a:ln>
            <a:noFill/>
          </a:ln>
          <a:effectLst/>
        </p:spPr>
        <p:txBody>
          <a:bodyPr/>
          <a:lstStyle/>
          <a:p>
            <a:pPr defTabSz="865188" eaLnBrk="1" hangingPunct="1">
              <a:lnSpc>
                <a:spcPct val="80000"/>
              </a:lnSpc>
              <a:defRPr/>
            </a:pPr>
            <a:r>
              <a:rPr lang="en-US" sz="2800" dirty="0" smtClean="0"/>
              <a:t>Be able to identify the key points of infrared imagery interpretation,</a:t>
            </a:r>
          </a:p>
          <a:p>
            <a:pPr defTabSz="865188"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defTabSz="865188" eaLnBrk="1" hangingPunct="1">
              <a:lnSpc>
                <a:spcPct val="80000"/>
              </a:lnSpc>
              <a:defRPr/>
            </a:pPr>
            <a:r>
              <a:rPr lang="en-US" sz="2800" dirty="0" smtClean="0"/>
              <a:t>List the primary map and photo features that are usually identifiable on the infrared imagery,</a:t>
            </a:r>
          </a:p>
          <a:p>
            <a:pPr defTabSz="865188"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defTabSz="865188" eaLnBrk="1" hangingPunct="1">
              <a:lnSpc>
                <a:spcPct val="80000"/>
              </a:lnSpc>
              <a:defRPr/>
            </a:pPr>
            <a:r>
              <a:rPr lang="en-US" sz="2800" dirty="0" smtClean="0"/>
              <a:t>Be able to list the primary features commonly found on infrared imagery that are related to incident mapping.</a:t>
            </a:r>
          </a:p>
          <a:p>
            <a:pPr defTabSz="865188">
              <a:lnSpc>
                <a:spcPct val="80000"/>
              </a:lnSpc>
              <a:spcBef>
                <a:spcPct val="0"/>
              </a:spcBef>
              <a:buClrTx/>
              <a:buSzPct val="100000"/>
              <a:buFont typeface="Wingdings" pitchFamily="2" charset="2"/>
              <a:buChar char=" "/>
              <a:defRPr/>
            </a:pPr>
            <a:endParaRPr lang="en-US" sz="2200" dirty="0" smtClean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4" name="Picture 2057" descr="ftcarson08_cr"/>
          <p:cNvPicPr>
            <a:picLocks noChangeAspect="1" noChangeArrowheads="1"/>
          </p:cNvPicPr>
          <p:nvPr/>
        </p:nvPicPr>
        <p:blipFill>
          <a:blip r:embed="rId3" cstate="print"/>
          <a:srcRect l="-200" r="5077"/>
          <a:stretch>
            <a:fillRect/>
          </a:stretch>
        </p:blipFill>
        <p:spPr bwMode="auto">
          <a:xfrm>
            <a:off x="1" y="889000"/>
            <a:ext cx="1836828" cy="596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7560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8" name="Rectangle 1022"/>
          <p:cNvSpPr>
            <a:spLocks noGrp="1" noChangeArrowheads="1"/>
          </p:cNvSpPr>
          <p:nvPr>
            <p:ph type="title"/>
          </p:nvPr>
        </p:nvSpPr>
        <p:spPr>
          <a:xfrm>
            <a:off x="1836828" y="1016000"/>
            <a:ext cx="7307172" cy="2641600"/>
          </a:xfrm>
        </p:spPr>
        <p:txBody>
          <a:bodyPr/>
          <a:lstStyle/>
          <a:p>
            <a:pPr algn="ctr" eaLnBrk="1" hangingPunct="1"/>
            <a:r>
              <a:rPr lang="en-US" sz="7200" dirty="0" smtClean="0"/>
              <a:t>Questions?</a:t>
            </a:r>
          </a:p>
        </p:txBody>
      </p:sp>
      <p:pic>
        <p:nvPicPr>
          <p:cNvPr id="3" name="Picture 2057" descr="ftcarson08_cr"/>
          <p:cNvPicPr>
            <a:picLocks noChangeAspect="1" noChangeArrowheads="1"/>
          </p:cNvPicPr>
          <p:nvPr/>
        </p:nvPicPr>
        <p:blipFill>
          <a:blip r:embed="rId3" cstate="print"/>
          <a:srcRect l="-200" r="5077"/>
          <a:stretch>
            <a:fillRect/>
          </a:stretch>
        </p:blipFill>
        <p:spPr bwMode="auto">
          <a:xfrm>
            <a:off x="-16727" y="889000"/>
            <a:ext cx="1836828" cy="5969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/>
          <p:cNvSpPr txBox="1">
            <a:spLocks noChangeArrowheads="1"/>
          </p:cNvSpPr>
          <p:nvPr/>
        </p:nvSpPr>
        <p:spPr bwMode="auto">
          <a:xfrm>
            <a:off x="762000" y="990600"/>
            <a:ext cx="7467600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Exercise:</a:t>
            </a:r>
          </a:p>
          <a:p>
            <a:endParaRPr lang="en-US"/>
          </a:p>
          <a:p>
            <a:pPr>
              <a:buFont typeface="Arial" charset="0"/>
              <a:buChar char="•"/>
            </a:pPr>
            <a:r>
              <a:rPr lang="en-US"/>
              <a:t>Name 4 of the key points of infrared interpretation</a:t>
            </a:r>
          </a:p>
          <a:p>
            <a:pPr lvl="1">
              <a:buFont typeface="Arial" charset="0"/>
              <a:buChar char="•"/>
            </a:pPr>
            <a:r>
              <a:rPr lang="en-US"/>
              <a:t>__</a:t>
            </a:r>
            <a:r>
              <a:rPr lang="en-US" u="sng"/>
              <a:t>Tone</a:t>
            </a:r>
            <a:r>
              <a:rPr lang="en-US"/>
              <a:t>____________________	</a:t>
            </a:r>
            <a:r>
              <a:rPr lang="en-US">
                <a:sym typeface="Wingdings 2" pitchFamily="18" charset="2"/>
              </a:rPr>
              <a:t></a:t>
            </a:r>
            <a:r>
              <a:rPr lang="en-US"/>
              <a:t> _____</a:t>
            </a:r>
            <a:r>
              <a:rPr lang="en-US" u="sng"/>
              <a:t>Scale</a:t>
            </a:r>
            <a:r>
              <a:rPr lang="en-US"/>
              <a:t>_________________</a:t>
            </a:r>
          </a:p>
          <a:p>
            <a:pPr lvl="1">
              <a:buFont typeface="Arial" charset="0"/>
              <a:buChar char="•"/>
            </a:pPr>
            <a:r>
              <a:rPr lang="en-US"/>
              <a:t>__</a:t>
            </a:r>
            <a:r>
              <a:rPr lang="en-US" u="sng"/>
              <a:t>Shape</a:t>
            </a:r>
            <a:r>
              <a:rPr lang="en-US"/>
              <a:t>____________________	</a:t>
            </a:r>
            <a:r>
              <a:rPr lang="en-US">
                <a:sym typeface="Wingdings 2" pitchFamily="18" charset="2"/>
              </a:rPr>
              <a:t> </a:t>
            </a:r>
            <a:r>
              <a:rPr lang="en-US"/>
              <a:t> _____</a:t>
            </a:r>
            <a:r>
              <a:rPr lang="en-US" u="sng"/>
              <a:t>Texture</a:t>
            </a:r>
            <a:r>
              <a:rPr lang="en-US"/>
              <a:t>_________________</a:t>
            </a:r>
          </a:p>
          <a:p>
            <a:pPr lvl="1">
              <a:buFont typeface="Arial" charset="0"/>
              <a:buChar char="•"/>
            </a:pPr>
            <a:r>
              <a:rPr lang="en-US"/>
              <a:t>__</a:t>
            </a:r>
            <a:r>
              <a:rPr lang="en-US" u="sng"/>
              <a:t>Pattern</a:t>
            </a:r>
            <a:r>
              <a:rPr lang="en-US"/>
              <a:t>____________________	</a:t>
            </a:r>
            <a:r>
              <a:rPr lang="en-US">
                <a:sym typeface="Wingdings 2" pitchFamily="18" charset="2"/>
              </a:rPr>
              <a:t> </a:t>
            </a:r>
            <a:r>
              <a:rPr lang="en-US"/>
              <a:t> _____</a:t>
            </a:r>
            <a:r>
              <a:rPr lang="en-US" u="sng"/>
              <a:t>Distortion</a:t>
            </a:r>
            <a:r>
              <a:rPr lang="en-US"/>
              <a:t>_________________</a:t>
            </a:r>
          </a:p>
          <a:p>
            <a:pPr>
              <a:buFont typeface="Arial" charset="0"/>
              <a:buChar char="•"/>
            </a:pPr>
            <a:endParaRPr lang="en-US"/>
          </a:p>
          <a:p>
            <a:pPr>
              <a:buFont typeface="Arial" charset="0"/>
              <a:buChar char="•"/>
            </a:pPr>
            <a:r>
              <a:rPr lang="en-US"/>
              <a:t>Name three primary features commonly found on infrared imagery that are related to incident mapping.</a:t>
            </a:r>
          </a:p>
          <a:p>
            <a:pPr lvl="1">
              <a:buFont typeface="Arial" charset="0"/>
              <a:buChar char="•"/>
            </a:pPr>
            <a:r>
              <a:rPr lang="en-US"/>
              <a:t>__</a:t>
            </a:r>
            <a:r>
              <a:rPr lang="en-US" u="sng"/>
              <a:t>Roads</a:t>
            </a:r>
            <a:r>
              <a:rPr lang="en-US"/>
              <a:t>_, _</a:t>
            </a:r>
            <a:r>
              <a:rPr lang="en-US" u="sng"/>
              <a:t>Streams</a:t>
            </a:r>
            <a:r>
              <a:rPr lang="en-US"/>
              <a:t>_,   </a:t>
            </a:r>
            <a:r>
              <a:rPr lang="en-US" u="sng"/>
              <a:t>Heat Sources</a:t>
            </a:r>
            <a:r>
              <a:rPr lang="en-US"/>
              <a:t>,   </a:t>
            </a:r>
            <a:r>
              <a:rPr lang="en-US" u="sng"/>
              <a:t>Control Lines      </a:t>
            </a:r>
            <a:r>
              <a:rPr lang="en-US"/>
              <a:t>, </a:t>
            </a:r>
            <a:r>
              <a:rPr lang="en-US" u="sng"/>
              <a:t>Lakes</a:t>
            </a:r>
            <a:r>
              <a:rPr lang="en-US"/>
              <a:t>__</a:t>
            </a:r>
          </a:p>
          <a:p>
            <a:pPr>
              <a:buFont typeface="Arial" charset="0"/>
              <a:buChar char="•"/>
            </a:pPr>
            <a:endParaRPr lang="en-US"/>
          </a:p>
          <a:p>
            <a:pPr>
              <a:buFont typeface="Arial" charset="0"/>
              <a:buChar char="•"/>
            </a:pPr>
            <a:r>
              <a:rPr lang="en-US"/>
              <a:t>Which of the following features might you expect to be able to identify within Infrared imagery?  </a:t>
            </a:r>
          </a:p>
          <a:p>
            <a:pPr eaLnBrk="0" hangingPunct="0"/>
            <a:r>
              <a:rPr lang="en-US" b="1">
                <a:solidFill>
                  <a:srgbClr val="003300"/>
                </a:solidFill>
                <a:latin typeface="Comic Sans MS" pitchFamily="66" charset="0"/>
              </a:rPr>
              <a:t>Vegetation Patterns	Geographic Features	Cultural Features</a:t>
            </a:r>
          </a:p>
          <a:p>
            <a:pPr eaLnBrk="0" hangingPunct="0"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Comic Sans MS" pitchFamily="66" charset="0"/>
              </a:rPr>
              <a:t>Timber			Ridges			Roads</a:t>
            </a:r>
          </a:p>
          <a:p>
            <a:pPr eaLnBrk="0" hangingPunct="0"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Comic Sans MS" pitchFamily="66" charset="0"/>
              </a:rPr>
              <a:t>Meadows		Drainages		Bridges &amp; Tunnels</a:t>
            </a:r>
          </a:p>
          <a:p>
            <a:pPr eaLnBrk="0" hangingPunct="0"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Comic Sans MS" pitchFamily="66" charset="0"/>
              </a:rPr>
              <a:t>Clearcuts		Rivers			airport runways</a:t>
            </a:r>
          </a:p>
          <a:p>
            <a:pPr eaLnBrk="0" hangingPunct="0"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Comic Sans MS" pitchFamily="66" charset="0"/>
              </a:rPr>
              <a:t>Partial Tree Removal	Lava Flows		Parks</a:t>
            </a:r>
          </a:p>
          <a:p>
            <a:pPr eaLnBrk="0" hangingPunct="0"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Comic Sans MS" pitchFamily="66" charset="0"/>
              </a:rPr>
              <a:t>Rock Outcrops		Lakes &amp; Ponds		Golf Courses</a:t>
            </a:r>
          </a:p>
          <a:p>
            <a:pPr eaLnBrk="0" hangingPunct="0"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Comic Sans MS" pitchFamily="66" charset="0"/>
              </a:rPr>
              <a:t>Debris Slides		Peaks			Ski Runs</a:t>
            </a:r>
          </a:p>
          <a:p>
            <a:pPr eaLnBrk="0" hangingPunct="0"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Comic Sans MS" pitchFamily="66" charset="0"/>
              </a:rPr>
              <a:t>Avalanche Paths		Flat Tops/Mesas		Urban areas</a:t>
            </a:r>
          </a:p>
          <a:p>
            <a:pPr eaLnBrk="0" hangingPunct="0"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Comic Sans MS" pitchFamily="66" charset="0"/>
              </a:rPr>
              <a:t>Variation in tones</a:t>
            </a:r>
          </a:p>
          <a:p>
            <a:pPr eaLnBrk="0" hangingPunct="0">
              <a:buFontTx/>
              <a:buChar char="•"/>
            </a:pPr>
            <a:r>
              <a:rPr lang="en-US">
                <a:solidFill>
                  <a:srgbClr val="003300"/>
                </a:solidFill>
                <a:latin typeface="Comic Sans MS" pitchFamily="66" charset="0"/>
              </a:rPr>
              <a:t>Aspects</a:t>
            </a:r>
          </a:p>
          <a:p>
            <a:pPr lvl="1">
              <a:buFont typeface="Arial" charset="0"/>
              <a:buChar char="•"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43000"/>
            <a:ext cx="8839200" cy="1143000"/>
          </a:xfrm>
        </p:spPr>
        <p:txBody>
          <a:bodyPr/>
          <a:lstStyle/>
          <a:p>
            <a:pPr eaLnBrk="1" hangingPunct="1"/>
            <a:r>
              <a:rPr lang="en-US" sz="2800" b="1" smtClean="0"/>
              <a:t>SIZE IS A FUNCTION OF ALTITUDE.</a:t>
            </a:r>
            <a:br>
              <a:rPr lang="en-US" sz="2800" b="1" smtClean="0"/>
            </a:br>
            <a:r>
              <a:rPr lang="en-US" sz="2800" b="1" smtClean="0"/>
              <a:t>COMPARE KNOWN SIZES, SHAPES, and PATTERNS.</a:t>
            </a:r>
          </a:p>
        </p:txBody>
      </p:sp>
      <p:pic>
        <p:nvPicPr>
          <p:cNvPr id="10243" name="Picture 4" descr="football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44725"/>
            <a:ext cx="6096000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248400" y="2133600"/>
            <a:ext cx="2784475" cy="301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2400">
                <a:solidFill>
                  <a:srgbClr val="003300"/>
                </a:solidFill>
              </a:rPr>
              <a:t>Baseball Diamond, 90 feet between bases</a:t>
            </a:r>
          </a:p>
          <a:p>
            <a:pPr eaLnBrk="0" hangingPunct="0"/>
            <a:endParaRPr lang="en-US" sz="2400">
              <a:solidFill>
                <a:srgbClr val="003300"/>
              </a:solidFill>
            </a:endParaRPr>
          </a:p>
          <a:p>
            <a:pPr eaLnBrk="0" hangingPunct="0">
              <a:buFontTx/>
              <a:buChar char="•"/>
            </a:pPr>
            <a:r>
              <a:rPr lang="en-US" sz="2400">
                <a:solidFill>
                  <a:srgbClr val="003300"/>
                </a:solidFill>
              </a:rPr>
              <a:t>Football Field, 100 yards long.</a:t>
            </a:r>
          </a:p>
          <a:p>
            <a:pPr eaLnBrk="0" hangingPunct="0">
              <a:buFontTx/>
              <a:buChar char="•"/>
            </a:pPr>
            <a:endParaRPr lang="en-US" sz="2400">
              <a:solidFill>
                <a:srgbClr val="003300"/>
              </a:solidFill>
            </a:endParaRPr>
          </a:p>
          <a:p>
            <a:pPr eaLnBrk="0" hangingPunct="0">
              <a:buFontTx/>
              <a:buChar char="•"/>
            </a:pPr>
            <a:r>
              <a:rPr lang="en-US" sz="2400">
                <a:solidFill>
                  <a:srgbClr val="003300"/>
                </a:solidFill>
              </a:rPr>
              <a:t>Other Examples?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rrowheads="1"/>
          </p:cNvPicPr>
          <p:nvPr/>
        </p:nvPicPr>
        <p:blipFill>
          <a:blip r:embed="rId2" cstate="print"/>
          <a:srcRect r="35548" b="-783"/>
          <a:stretch>
            <a:fillRect/>
          </a:stretch>
        </p:blipFill>
        <p:spPr bwMode="auto">
          <a:xfrm>
            <a:off x="0" y="1447800"/>
            <a:ext cx="4114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5" descr="boi"/>
          <p:cNvPicPr>
            <a:picLocks noChangeAspect="1" noChangeArrowheads="1"/>
          </p:cNvPicPr>
          <p:nvPr/>
        </p:nvPicPr>
        <p:blipFill>
          <a:blip r:embed="rId3" cstate="print"/>
          <a:srcRect l="16031" b="5247"/>
          <a:stretch>
            <a:fillRect/>
          </a:stretch>
        </p:blipFill>
        <p:spPr bwMode="auto">
          <a:xfrm>
            <a:off x="4289425" y="1457325"/>
            <a:ext cx="49307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940594"/>
            <a:ext cx="9067800" cy="102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086" tIns="43544" rIns="87086" bIns="43544">
            <a:spAutoFit/>
          </a:bodyPr>
          <a:lstStyle/>
          <a:p>
            <a:pPr defTabSz="865188" eaLnBrk="0" hangingPunct="0"/>
            <a:r>
              <a:rPr lang="en-US" sz="2400" dirty="0">
                <a:solidFill>
                  <a:srgbClr val="003300"/>
                </a:solidFill>
                <a:latin typeface="Arial Black" pitchFamily="34" charset="0"/>
              </a:rPr>
              <a:t>Houses, Right-of-ways, Water ways, Airports</a:t>
            </a:r>
          </a:p>
          <a:p>
            <a:pPr defTabSz="865188" eaLnBrk="0" hangingPunct="0"/>
            <a:endParaRPr lang="en-US" sz="2400" dirty="0">
              <a:solidFill>
                <a:srgbClr val="CCFFFF"/>
              </a:solidFill>
              <a:latin typeface="Arial Black" pitchFamily="34" charset="0"/>
            </a:endParaRPr>
          </a:p>
          <a:p>
            <a:pPr defTabSz="865188" eaLnBrk="0" hangingPunct="0"/>
            <a:endParaRPr lang="en-US" sz="1300" dirty="0">
              <a:solidFill>
                <a:srgbClr val="CCFF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3048000" y="990600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4000" b="1">
                <a:solidFill>
                  <a:srgbClr val="003300"/>
                </a:solidFill>
              </a:rPr>
              <a:t>SHAPES</a:t>
            </a:r>
          </a:p>
        </p:txBody>
      </p:sp>
      <p:pic>
        <p:nvPicPr>
          <p:cNvPr id="122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7137" y="1763234"/>
            <a:ext cx="9221137" cy="457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066800"/>
            <a:ext cx="762000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636270" y="1093470"/>
            <a:ext cx="2514600" cy="8001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F7F8F6"/>
                </a:solidFill>
              </a:rPr>
              <a:t>PATTERN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opo">
  <a:themeElements>
    <a:clrScheme name="Topo 1">
      <a:dk1>
        <a:srgbClr val="000000"/>
      </a:dk1>
      <a:lt1>
        <a:srgbClr val="EAEAEA"/>
      </a:lt1>
      <a:dk2>
        <a:srgbClr val="3A585A"/>
      </a:dk2>
      <a:lt2>
        <a:srgbClr val="FFFFCC"/>
      </a:lt2>
      <a:accent1>
        <a:srgbClr val="499EAF"/>
      </a:accent1>
      <a:accent2>
        <a:srgbClr val="376D6C"/>
      </a:accent2>
      <a:accent3>
        <a:srgbClr val="AEB4B5"/>
      </a:accent3>
      <a:accent4>
        <a:srgbClr val="C8C8C8"/>
      </a:accent4>
      <a:accent5>
        <a:srgbClr val="B1CCD4"/>
      </a:accent5>
      <a:accent6>
        <a:srgbClr val="316261"/>
      </a:accent6>
      <a:hlink>
        <a:srgbClr val="CCFFCC"/>
      </a:hlink>
      <a:folHlink>
        <a:srgbClr val="CC9900"/>
      </a:folHlink>
    </a:clrScheme>
    <a:fontScheme name="Topo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opo 1">
        <a:dk1>
          <a:srgbClr val="000000"/>
        </a:dk1>
        <a:lt1>
          <a:srgbClr val="EAEAEA"/>
        </a:lt1>
        <a:dk2>
          <a:srgbClr val="3A585A"/>
        </a:dk2>
        <a:lt2>
          <a:srgbClr val="FFFFCC"/>
        </a:lt2>
        <a:accent1>
          <a:srgbClr val="499EAF"/>
        </a:accent1>
        <a:accent2>
          <a:srgbClr val="376D6C"/>
        </a:accent2>
        <a:accent3>
          <a:srgbClr val="AEB4B5"/>
        </a:accent3>
        <a:accent4>
          <a:srgbClr val="C8C8C8"/>
        </a:accent4>
        <a:accent5>
          <a:srgbClr val="B1CCD4"/>
        </a:accent5>
        <a:accent6>
          <a:srgbClr val="316261"/>
        </a:accent6>
        <a:hlink>
          <a:srgbClr val="CC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po 2">
        <a:dk1>
          <a:srgbClr val="00172E"/>
        </a:dk1>
        <a:lt1>
          <a:srgbClr val="FFFFFF"/>
        </a:lt1>
        <a:dk2>
          <a:srgbClr val="003366"/>
        </a:dk2>
        <a:lt2>
          <a:srgbClr val="B2B2B2"/>
        </a:lt2>
        <a:accent1>
          <a:srgbClr val="91C6D1"/>
        </a:accent1>
        <a:accent2>
          <a:srgbClr val="D6E9EE"/>
        </a:accent2>
        <a:accent3>
          <a:srgbClr val="FFFFFF"/>
        </a:accent3>
        <a:accent4>
          <a:srgbClr val="001226"/>
        </a:accent4>
        <a:accent5>
          <a:srgbClr val="C7DFE5"/>
        </a:accent5>
        <a:accent6>
          <a:srgbClr val="C2D3D8"/>
        </a:accent6>
        <a:hlink>
          <a:srgbClr val="666699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o 3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o 4">
        <a:dk1>
          <a:srgbClr val="333333"/>
        </a:dk1>
        <a:lt1>
          <a:srgbClr val="C0D7D8"/>
        </a:lt1>
        <a:dk2>
          <a:srgbClr val="223C3E"/>
        </a:dk2>
        <a:lt2>
          <a:srgbClr val="809EA2"/>
        </a:lt2>
        <a:accent1>
          <a:srgbClr val="FFFFCC"/>
        </a:accent1>
        <a:accent2>
          <a:srgbClr val="E3ECED"/>
        </a:accent2>
        <a:accent3>
          <a:srgbClr val="DCE8E9"/>
        </a:accent3>
        <a:accent4>
          <a:srgbClr val="2A2A2A"/>
        </a:accent4>
        <a:accent5>
          <a:srgbClr val="FFFFE2"/>
        </a:accent5>
        <a:accent6>
          <a:srgbClr val="CED6D7"/>
        </a:accent6>
        <a:hlink>
          <a:srgbClr val="660066"/>
        </a:hlink>
        <a:folHlink>
          <a:srgbClr val="A98F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opo 1">
    <a:dk1>
      <a:srgbClr val="000000"/>
    </a:dk1>
    <a:lt1>
      <a:srgbClr val="EAEAEA"/>
    </a:lt1>
    <a:dk2>
      <a:srgbClr val="3A585A"/>
    </a:dk2>
    <a:lt2>
      <a:srgbClr val="FFFFCC"/>
    </a:lt2>
    <a:accent1>
      <a:srgbClr val="499EAF"/>
    </a:accent1>
    <a:accent2>
      <a:srgbClr val="376D6C"/>
    </a:accent2>
    <a:accent3>
      <a:srgbClr val="AEB4B5"/>
    </a:accent3>
    <a:accent4>
      <a:srgbClr val="C8C8C8"/>
    </a:accent4>
    <a:accent5>
      <a:srgbClr val="B1CCD4"/>
    </a:accent5>
    <a:accent6>
      <a:srgbClr val="316261"/>
    </a:accent6>
    <a:hlink>
      <a:srgbClr val="CCFFCC"/>
    </a:hlink>
    <a:folHlink>
      <a:srgbClr val="CC9900"/>
    </a:folHlink>
  </a:clrScheme>
  <a:fontScheme name="Topo">
    <a:majorFont>
      <a:latin typeface="Times New Roman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16230</TotalTime>
  <Words>567</Words>
  <Application>Microsoft Office PowerPoint</Application>
  <PresentationFormat>On-screen Show (4:3)</PresentationFormat>
  <Paragraphs>172</Paragraphs>
  <Slides>59</Slides>
  <Notes>33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Arial</vt:lpstr>
      <vt:lpstr>Arial Black</vt:lpstr>
      <vt:lpstr>Calibri</vt:lpstr>
      <vt:lpstr>Comic Sans MS</vt:lpstr>
      <vt:lpstr>Times New Roman</vt:lpstr>
      <vt:lpstr>Wingdings</vt:lpstr>
      <vt:lpstr>Wingdings 2</vt:lpstr>
      <vt:lpstr>Topo</vt:lpstr>
      <vt:lpstr>Acrobat Document</vt:lpstr>
      <vt:lpstr>S-443 Infrared Interpretation Unit 5</vt:lpstr>
      <vt:lpstr>Objectives</vt:lpstr>
      <vt:lpstr>PowerPoint Presentation</vt:lpstr>
      <vt:lpstr>PowerPoint Presentation</vt:lpstr>
      <vt:lpstr>PowerPoint Presentation</vt:lpstr>
      <vt:lpstr>SIZE IS A FUNCTION OF ALTITUDE. COMPARE KNOWN SIZES, SHAPES, and PATTERNS.</vt:lpstr>
      <vt:lpstr>PowerPoint Presentation</vt:lpstr>
      <vt:lpstr>PowerPoint Presentation</vt:lpstr>
      <vt:lpstr>PATTERN</vt:lpstr>
      <vt:lpstr>TEXTURE</vt:lpstr>
      <vt:lpstr>TONE, TEXTURE (ROUGHNESS) &amp; PATTERN</vt:lpstr>
      <vt:lpstr>Identifiable Map &amp; Photo Features</vt:lpstr>
      <vt:lpstr>PowerPoint Presentation</vt:lpstr>
      <vt:lpstr>Scattered Fuels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Objectives</vt:lpstr>
      <vt:lpstr>Questions?</vt:lpstr>
      <vt:lpstr>PowerPoint Presentation</vt:lpstr>
    </vt:vector>
  </TitlesOfParts>
  <Company>Bureau of Land Management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Randy Herrin</dc:creator>
  <cp:lastModifiedBy>Bowne, Elise M -FS</cp:lastModifiedBy>
  <cp:revision>204</cp:revision>
  <dcterms:created xsi:type="dcterms:W3CDTF">2008-11-19T16:14:33Z</dcterms:created>
  <dcterms:modified xsi:type="dcterms:W3CDTF">2019-03-07T18:38:26Z</dcterms:modified>
</cp:coreProperties>
</file>