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76"/>
  </p:notesMasterIdLst>
  <p:handoutMasterIdLst>
    <p:handoutMasterId r:id="rId77"/>
  </p:handoutMasterIdLst>
  <p:sldIdLst>
    <p:sldId id="277" r:id="rId2"/>
    <p:sldId id="275" r:id="rId3"/>
    <p:sldId id="353" r:id="rId4"/>
    <p:sldId id="354" r:id="rId5"/>
    <p:sldId id="282" r:id="rId6"/>
    <p:sldId id="274" r:id="rId7"/>
    <p:sldId id="391" r:id="rId8"/>
    <p:sldId id="392" r:id="rId9"/>
    <p:sldId id="288" r:id="rId10"/>
    <p:sldId id="352" r:id="rId11"/>
    <p:sldId id="296" r:id="rId12"/>
    <p:sldId id="295" r:id="rId13"/>
    <p:sldId id="299" r:id="rId14"/>
    <p:sldId id="365" r:id="rId15"/>
    <p:sldId id="336" r:id="rId16"/>
    <p:sldId id="337" r:id="rId17"/>
    <p:sldId id="358" r:id="rId18"/>
    <p:sldId id="387" r:id="rId19"/>
    <p:sldId id="359" r:id="rId20"/>
    <p:sldId id="340" r:id="rId21"/>
    <p:sldId id="341" r:id="rId22"/>
    <p:sldId id="362" r:id="rId23"/>
    <p:sldId id="360" r:id="rId24"/>
    <p:sldId id="343" r:id="rId25"/>
    <p:sldId id="393" r:id="rId26"/>
    <p:sldId id="287" r:id="rId27"/>
    <p:sldId id="396" r:id="rId28"/>
    <p:sldId id="395" r:id="rId29"/>
    <p:sldId id="403" r:id="rId30"/>
    <p:sldId id="406" r:id="rId31"/>
    <p:sldId id="407" r:id="rId32"/>
    <p:sldId id="280" r:id="rId33"/>
    <p:sldId id="355" r:id="rId34"/>
    <p:sldId id="356" r:id="rId35"/>
    <p:sldId id="357" r:id="rId36"/>
    <p:sldId id="367" r:id="rId37"/>
    <p:sldId id="368" r:id="rId38"/>
    <p:sldId id="361" r:id="rId39"/>
    <p:sldId id="345" r:id="rId40"/>
    <p:sldId id="346" r:id="rId41"/>
    <p:sldId id="364" r:id="rId42"/>
    <p:sldId id="350" r:id="rId43"/>
    <p:sldId id="324" r:id="rId44"/>
    <p:sldId id="390" r:id="rId45"/>
    <p:sldId id="327" r:id="rId46"/>
    <p:sldId id="351" r:id="rId47"/>
    <p:sldId id="339" r:id="rId48"/>
    <p:sldId id="307" r:id="rId49"/>
    <p:sldId id="349" r:id="rId50"/>
    <p:sldId id="314" r:id="rId51"/>
    <p:sldId id="408" r:id="rId52"/>
    <p:sldId id="388" r:id="rId53"/>
    <p:sldId id="319" r:id="rId54"/>
    <p:sldId id="389" r:id="rId55"/>
    <p:sldId id="384" r:id="rId56"/>
    <p:sldId id="329" r:id="rId57"/>
    <p:sldId id="366" r:id="rId58"/>
    <p:sldId id="377" r:id="rId59"/>
    <p:sldId id="409" r:id="rId60"/>
    <p:sldId id="331" r:id="rId61"/>
    <p:sldId id="399" r:id="rId62"/>
    <p:sldId id="411" r:id="rId63"/>
    <p:sldId id="400" r:id="rId64"/>
    <p:sldId id="401" r:id="rId65"/>
    <p:sldId id="402" r:id="rId66"/>
    <p:sldId id="412" r:id="rId67"/>
    <p:sldId id="369" r:id="rId68"/>
    <p:sldId id="373" r:id="rId69"/>
    <p:sldId id="374" r:id="rId70"/>
    <p:sldId id="271" r:id="rId71"/>
    <p:sldId id="269" r:id="rId72"/>
    <p:sldId id="268" r:id="rId73"/>
    <p:sldId id="372" r:id="rId74"/>
    <p:sldId id="290" r:id="rId7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2"/>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84828"/>
    <a:srgbClr val="FFFFFF"/>
    <a:srgbClr val="6699FF"/>
    <a:srgbClr val="990000"/>
    <a:srgbClr val="003366"/>
    <a:srgbClr val="FFFF99"/>
    <a:srgbClr val="9BD644"/>
    <a:srgbClr val="D7D74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3" autoAdjust="0"/>
    <p:restoredTop sz="85223" autoAdjust="0"/>
  </p:normalViewPr>
  <p:slideViewPr>
    <p:cSldViewPr>
      <p:cViewPr varScale="1">
        <p:scale>
          <a:sx n="99" d="100"/>
          <a:sy n="99" d="100"/>
        </p:scale>
        <p:origin x="19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40"/>
    </p:cViewPr>
  </p:sorterViewPr>
  <p:notesViewPr>
    <p:cSldViewPr>
      <p:cViewPr varScale="1">
        <p:scale>
          <a:sx n="47" d="100"/>
          <a:sy n="47" d="100"/>
        </p:scale>
        <p:origin x="-116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1"/>
            <a:ext cx="3170691" cy="480395"/>
          </a:xfrm>
          <a:prstGeom prst="rect">
            <a:avLst/>
          </a:prstGeom>
          <a:noFill/>
          <a:ln w="9525">
            <a:noFill/>
            <a:miter lim="800000"/>
            <a:headEnd/>
            <a:tailEnd/>
          </a:ln>
          <a:effectLst/>
        </p:spPr>
        <p:txBody>
          <a:bodyPr vert="horz" wrap="square" lIns="95820" tIns="47910" rIns="95820" bIns="47910" numCol="1" anchor="t" anchorCtr="0" compatLnSpc="1">
            <a:prstTxWarp prst="textNoShape">
              <a:avLst/>
            </a:prstTxWarp>
          </a:bodyPr>
          <a:lstStyle>
            <a:lvl1pPr>
              <a:defRPr sz="13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4144511" y="1"/>
            <a:ext cx="3170690" cy="480395"/>
          </a:xfrm>
          <a:prstGeom prst="rect">
            <a:avLst/>
          </a:prstGeom>
          <a:noFill/>
          <a:ln w="9525">
            <a:noFill/>
            <a:miter lim="800000"/>
            <a:headEnd/>
            <a:tailEnd/>
          </a:ln>
          <a:effectLst/>
        </p:spPr>
        <p:txBody>
          <a:bodyPr vert="horz" wrap="square" lIns="95820" tIns="47910" rIns="95820" bIns="47910" numCol="1" anchor="t" anchorCtr="0" compatLnSpc="1">
            <a:prstTxWarp prst="textNoShape">
              <a:avLst/>
            </a:prstTxWarp>
          </a:bodyPr>
          <a:lstStyle>
            <a:lvl1pPr algn="r">
              <a:defRPr sz="13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9120806"/>
            <a:ext cx="3170691" cy="480394"/>
          </a:xfrm>
          <a:prstGeom prst="rect">
            <a:avLst/>
          </a:prstGeom>
          <a:noFill/>
          <a:ln w="9525">
            <a:noFill/>
            <a:miter lim="800000"/>
            <a:headEnd/>
            <a:tailEnd/>
          </a:ln>
          <a:effectLst/>
        </p:spPr>
        <p:txBody>
          <a:bodyPr vert="horz" wrap="square" lIns="95820" tIns="47910" rIns="95820" bIns="47910" numCol="1" anchor="b" anchorCtr="0" compatLnSpc="1">
            <a:prstTxWarp prst="textNoShape">
              <a:avLst/>
            </a:prstTxWarp>
          </a:bodyPr>
          <a:lstStyle>
            <a:lvl1pPr>
              <a:defRPr sz="13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4144511" y="9120806"/>
            <a:ext cx="3170690" cy="480394"/>
          </a:xfrm>
          <a:prstGeom prst="rect">
            <a:avLst/>
          </a:prstGeom>
          <a:noFill/>
          <a:ln w="9525">
            <a:noFill/>
            <a:miter lim="800000"/>
            <a:headEnd/>
            <a:tailEnd/>
          </a:ln>
          <a:effectLst/>
        </p:spPr>
        <p:txBody>
          <a:bodyPr vert="horz" wrap="square" lIns="95820" tIns="47910" rIns="95820" bIns="47910" numCol="1" anchor="b" anchorCtr="0" compatLnSpc="1">
            <a:prstTxWarp prst="textNoShape">
              <a:avLst/>
            </a:prstTxWarp>
          </a:bodyPr>
          <a:lstStyle>
            <a:lvl1pPr algn="r">
              <a:defRPr sz="1300">
                <a:latin typeface="Times New Roman" pitchFamily="18" charset="0"/>
              </a:defRPr>
            </a:lvl1pPr>
          </a:lstStyle>
          <a:p>
            <a:fld id="{A59AE068-E602-48EA-B644-191302AE02C6}" type="slidenum">
              <a:rPr lang="en-US"/>
              <a:pPr/>
              <a:t>‹#›</a:t>
            </a:fld>
            <a:endParaRPr lang="en-US"/>
          </a:p>
        </p:txBody>
      </p:sp>
    </p:spTree>
    <p:extLst>
      <p:ext uri="{BB962C8B-B14F-4D97-AF65-F5344CB8AC3E}">
        <p14:creationId xmlns:p14="http://schemas.microsoft.com/office/powerpoint/2010/main" val="2999585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1"/>
            <a:ext cx="3170691" cy="480395"/>
          </a:xfrm>
          <a:prstGeom prst="rect">
            <a:avLst/>
          </a:prstGeom>
          <a:noFill/>
          <a:ln w="9525">
            <a:noFill/>
            <a:miter lim="800000"/>
            <a:headEnd/>
            <a:tailEnd/>
          </a:ln>
          <a:effectLst/>
        </p:spPr>
        <p:txBody>
          <a:bodyPr vert="horz" wrap="square" lIns="95820" tIns="47910" rIns="95820" bIns="47910" numCol="1" anchor="t" anchorCtr="0" compatLnSpc="1">
            <a:prstTxWarp prst="textNoShape">
              <a:avLst/>
            </a:prstTxWarp>
          </a:bodyPr>
          <a:lstStyle>
            <a:lvl1pPr>
              <a:defRPr sz="1300">
                <a:latin typeface="Times New Roman" pitchFamily="18" charset="0"/>
              </a:defRPr>
            </a:lvl1pPr>
          </a:lstStyle>
          <a:p>
            <a:endParaRPr lang="en-US"/>
          </a:p>
        </p:txBody>
      </p:sp>
      <p:sp>
        <p:nvSpPr>
          <p:cNvPr id="25603" name="Rectangle 3"/>
          <p:cNvSpPr>
            <a:spLocks noGrp="1" noChangeArrowheads="1"/>
          </p:cNvSpPr>
          <p:nvPr>
            <p:ph type="dt" idx="1"/>
          </p:nvPr>
        </p:nvSpPr>
        <p:spPr bwMode="auto">
          <a:xfrm>
            <a:off x="4144511" y="1"/>
            <a:ext cx="3170690" cy="480395"/>
          </a:xfrm>
          <a:prstGeom prst="rect">
            <a:avLst/>
          </a:prstGeom>
          <a:noFill/>
          <a:ln w="9525">
            <a:noFill/>
            <a:miter lim="800000"/>
            <a:headEnd/>
            <a:tailEnd/>
          </a:ln>
          <a:effectLst/>
        </p:spPr>
        <p:txBody>
          <a:bodyPr vert="horz" wrap="square" lIns="95820" tIns="47910" rIns="95820" bIns="47910" numCol="1" anchor="t" anchorCtr="0" compatLnSpc="1">
            <a:prstTxWarp prst="textNoShape">
              <a:avLst/>
            </a:prstTxWarp>
          </a:bodyPr>
          <a:lstStyle>
            <a:lvl1pPr algn="r">
              <a:defRPr sz="1300">
                <a:latin typeface="Times New Roman" pitchFamily="18" charset="0"/>
              </a:defRPr>
            </a:lvl1pPr>
          </a:lstStyle>
          <a:p>
            <a:endParaRPr lang="en-US"/>
          </a:p>
        </p:txBody>
      </p:sp>
      <p:sp>
        <p:nvSpPr>
          <p:cNvPr id="2560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975471" y="4561240"/>
            <a:ext cx="5364260" cy="4320205"/>
          </a:xfrm>
          <a:prstGeom prst="rect">
            <a:avLst/>
          </a:prstGeom>
          <a:noFill/>
          <a:ln w="9525">
            <a:noFill/>
            <a:miter lim="800000"/>
            <a:headEnd/>
            <a:tailEnd/>
          </a:ln>
          <a:effectLst/>
        </p:spPr>
        <p:txBody>
          <a:bodyPr vert="horz" wrap="square" lIns="95820" tIns="47910" rIns="95820" bIns="479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9120806"/>
            <a:ext cx="3170691" cy="480394"/>
          </a:xfrm>
          <a:prstGeom prst="rect">
            <a:avLst/>
          </a:prstGeom>
          <a:noFill/>
          <a:ln w="9525">
            <a:noFill/>
            <a:miter lim="800000"/>
            <a:headEnd/>
            <a:tailEnd/>
          </a:ln>
          <a:effectLst/>
        </p:spPr>
        <p:txBody>
          <a:bodyPr vert="horz" wrap="square" lIns="95820" tIns="47910" rIns="95820" bIns="47910" numCol="1" anchor="b" anchorCtr="0" compatLnSpc="1">
            <a:prstTxWarp prst="textNoShape">
              <a:avLst/>
            </a:prstTxWarp>
          </a:bodyPr>
          <a:lstStyle>
            <a:lvl1pPr>
              <a:defRPr sz="1300">
                <a:latin typeface="Times New Roman" pitchFamily="18" charset="0"/>
              </a:defRPr>
            </a:lvl1pPr>
          </a:lstStyle>
          <a:p>
            <a:endParaRPr lang="en-US"/>
          </a:p>
        </p:txBody>
      </p:sp>
      <p:sp>
        <p:nvSpPr>
          <p:cNvPr id="25607" name="Rectangle 7"/>
          <p:cNvSpPr>
            <a:spLocks noGrp="1" noChangeArrowheads="1"/>
          </p:cNvSpPr>
          <p:nvPr>
            <p:ph type="sldNum" sz="quarter" idx="5"/>
          </p:nvPr>
        </p:nvSpPr>
        <p:spPr bwMode="auto">
          <a:xfrm>
            <a:off x="4144511" y="9120806"/>
            <a:ext cx="3170690" cy="480394"/>
          </a:xfrm>
          <a:prstGeom prst="rect">
            <a:avLst/>
          </a:prstGeom>
          <a:noFill/>
          <a:ln w="9525">
            <a:noFill/>
            <a:miter lim="800000"/>
            <a:headEnd/>
            <a:tailEnd/>
          </a:ln>
          <a:effectLst/>
        </p:spPr>
        <p:txBody>
          <a:bodyPr vert="horz" wrap="square" lIns="95820" tIns="47910" rIns="95820" bIns="47910" numCol="1" anchor="b" anchorCtr="0" compatLnSpc="1">
            <a:prstTxWarp prst="textNoShape">
              <a:avLst/>
            </a:prstTxWarp>
          </a:bodyPr>
          <a:lstStyle>
            <a:lvl1pPr algn="r">
              <a:defRPr sz="1300">
                <a:latin typeface="Times New Roman" pitchFamily="18" charset="0"/>
              </a:defRPr>
            </a:lvl1pPr>
          </a:lstStyle>
          <a:p>
            <a:fld id="{CAB47951-2F52-4851-A9B3-2D2DBBAB59D2}" type="slidenum">
              <a:rPr lang="en-US"/>
              <a:pPr/>
              <a:t>‹#›</a:t>
            </a:fld>
            <a:endParaRPr lang="en-US"/>
          </a:p>
        </p:txBody>
      </p:sp>
    </p:spTree>
    <p:extLst>
      <p:ext uri="{BB962C8B-B14F-4D97-AF65-F5344CB8AC3E}">
        <p14:creationId xmlns:p14="http://schemas.microsoft.com/office/powerpoint/2010/main" val="293819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parts of a</a:t>
            </a:r>
            <a:r>
              <a:rPr lang="en-US" baseline="0" dirty="0" smtClean="0"/>
              <a:t> NIROPS IR request</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a:t>
            </a:fld>
            <a:endParaRPr lang="en-US"/>
          </a:p>
        </p:txBody>
      </p:sp>
    </p:spTree>
    <p:extLst>
      <p:ext uri="{BB962C8B-B14F-4D97-AF65-F5344CB8AC3E}">
        <p14:creationId xmlns:p14="http://schemas.microsoft.com/office/powerpoint/2010/main" val="266952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fire is listed here, the basic information will auto-fill</a:t>
            </a:r>
            <a:r>
              <a:rPr lang="en-US" baseline="0" dirty="0" smtClean="0"/>
              <a:t> into the form.</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18</a:t>
            </a:fld>
            <a:endParaRPr lang="en-US"/>
          </a:p>
        </p:txBody>
      </p:sp>
    </p:spTree>
    <p:extLst>
      <p:ext uri="{BB962C8B-B14F-4D97-AF65-F5344CB8AC3E}">
        <p14:creationId xmlns:p14="http://schemas.microsoft.com/office/powerpoint/2010/main" val="3356729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a:t>
            </a:r>
            <a:r>
              <a:rPr lang="en-US" baseline="0" dirty="0" smtClean="0"/>
              <a:t> fire was selected on the previous screen, the Incident Number and the Incident Name will auto-populate.  If not, the user will have to provide that information.  Fill in as much information as you have.  Project Number here is the charge code, usually </a:t>
            </a:r>
            <a:r>
              <a:rPr lang="en-US" baseline="0" dirty="0" err="1" smtClean="0"/>
              <a:t>Pxxxxx</a:t>
            </a:r>
            <a:r>
              <a:rPr lang="en-US" baseline="0" dirty="0" smtClean="0"/>
              <a:t>, the Override Number is the </a:t>
            </a:r>
            <a:r>
              <a:rPr lang="en-US" baseline="0" dirty="0" err="1" smtClean="0"/>
              <a:t>regionforest</a:t>
            </a:r>
            <a:r>
              <a:rPr lang="en-US" baseline="0" dirty="0" smtClean="0"/>
              <a:t> number, like 0212, or for fires that are NOT USFS fires, it will likely be 1502</a:t>
            </a:r>
          </a:p>
        </p:txBody>
      </p:sp>
      <p:sp>
        <p:nvSpPr>
          <p:cNvPr id="4" name="Slide Number Placeholder 3"/>
          <p:cNvSpPr>
            <a:spLocks noGrp="1"/>
          </p:cNvSpPr>
          <p:nvPr>
            <p:ph type="sldNum" sz="quarter" idx="10"/>
          </p:nvPr>
        </p:nvSpPr>
        <p:spPr/>
        <p:txBody>
          <a:bodyPr/>
          <a:lstStyle/>
          <a:p>
            <a:fld id="{CAB47951-2F52-4851-A9B3-2D2DBBAB59D2}" type="slidenum">
              <a:rPr lang="en-US" smtClean="0"/>
              <a:pPr/>
              <a:t>19</a:t>
            </a:fld>
            <a:endParaRPr lang="en-US"/>
          </a:p>
        </p:txBody>
      </p:sp>
    </p:spTree>
    <p:extLst>
      <p:ext uri="{BB962C8B-B14F-4D97-AF65-F5344CB8AC3E}">
        <p14:creationId xmlns:p14="http://schemas.microsoft.com/office/powerpoint/2010/main" val="86698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Scanner order –</a:t>
            </a:r>
            <a:r>
              <a:rPr lang="en-US" baseline="0" dirty="0" smtClean="0"/>
              <a:t> top part completed</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20</a:t>
            </a:fld>
            <a:endParaRPr lang="en-US"/>
          </a:p>
        </p:txBody>
      </p:sp>
    </p:spTree>
    <p:extLst>
      <p:ext uri="{BB962C8B-B14F-4D97-AF65-F5344CB8AC3E}">
        <p14:creationId xmlns:p14="http://schemas.microsoft.com/office/powerpoint/2010/main" val="404718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new box for “Flight time critical”  If there is a reason for a critical time – such as after a burnout is completed, or before thunderstorms move it, before a marine layer rolls in, please put that in the User Comments</a:t>
            </a:r>
            <a:r>
              <a:rPr lang="en-US" baseline="0" dirty="0" smtClean="0"/>
              <a:t> at the bottom of the page.</a:t>
            </a:r>
            <a:endParaRPr lang="en-US" dirty="0" smtClean="0"/>
          </a:p>
          <a:p>
            <a:endParaRPr lang="en-US" dirty="0" smtClean="0"/>
          </a:p>
          <a:p>
            <a:r>
              <a:rPr lang="en-US" dirty="0" smtClean="0"/>
              <a:t>To</a:t>
            </a:r>
            <a:r>
              <a:rPr lang="en-US" baseline="0" dirty="0" smtClean="0"/>
              <a:t> enter scan box, either enter the coordinates manually, or by using Google Maps.</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21</a:t>
            </a:fld>
            <a:endParaRPr lang="en-US"/>
          </a:p>
        </p:txBody>
      </p:sp>
    </p:spTree>
    <p:extLst>
      <p:ext uri="{BB962C8B-B14F-4D97-AF65-F5344CB8AC3E}">
        <p14:creationId xmlns:p14="http://schemas.microsoft.com/office/powerpoint/2010/main" val="347578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to get box coordinates?</a:t>
            </a:r>
          </a:p>
          <a:p>
            <a:r>
              <a:rPr lang="en-US" dirty="0" smtClean="0"/>
              <a:t>From a previous IR mission or a map from the incident.</a:t>
            </a:r>
          </a:p>
          <a:p>
            <a:r>
              <a:rPr lang="en-US" dirty="0" smtClean="0"/>
              <a:t>If</a:t>
            </a:r>
            <a:r>
              <a:rPr lang="en-US" baseline="0" dirty="0" smtClean="0"/>
              <a:t> have perimeter from fire, can place that in an ArcGIS map session and find the coordinates by having either a grid of </a:t>
            </a:r>
            <a:r>
              <a:rPr lang="en-US" baseline="0" dirty="0" err="1" smtClean="0"/>
              <a:t>lat</a:t>
            </a:r>
            <a:r>
              <a:rPr lang="en-US" baseline="0" dirty="0" smtClean="0"/>
              <a:t>/long or by changing the coordinates in the Data Frame to Degree Minutes Seconds.</a:t>
            </a:r>
          </a:p>
          <a:p>
            <a:endParaRPr lang="en-US" baseline="0" dirty="0" smtClean="0"/>
          </a:p>
          <a:p>
            <a:r>
              <a:rPr lang="en-US" baseline="0" dirty="0" smtClean="0"/>
              <a:t>Round up on the north and west – to the closest minute – or add 1 minute.</a:t>
            </a:r>
          </a:p>
          <a:p>
            <a:r>
              <a:rPr lang="en-US" baseline="0" dirty="0" smtClean="0"/>
              <a:t>Round down on the south and east sides – to the closest minute – or add 1 minute.</a:t>
            </a:r>
          </a:p>
          <a:p>
            <a:r>
              <a:rPr lang="en-US" baseline="0" dirty="0" smtClean="0"/>
              <a:t>We do not want boxes that cause extra flight time – increases cost to the incident, reduces number of fires that can be flown in a night, and can expose the flight crew to a bit more risk.</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22</a:t>
            </a:fld>
            <a:endParaRPr lang="en-US"/>
          </a:p>
        </p:txBody>
      </p:sp>
    </p:spTree>
    <p:extLst>
      <p:ext uri="{BB962C8B-B14F-4D97-AF65-F5344CB8AC3E}">
        <p14:creationId xmlns:p14="http://schemas.microsoft.com/office/powerpoint/2010/main" val="268413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will add the scan box manually.  You need to know the </a:t>
            </a:r>
            <a:r>
              <a:rPr lang="en-US" dirty="0" err="1" smtClean="0"/>
              <a:t>lat</a:t>
            </a:r>
            <a:r>
              <a:rPr lang="en-US" baseline="0" dirty="0" smtClean="0"/>
              <a:t>/long in degrees and minutes of the north, east, south and west edges of the box the area that needs to be scanned.</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23</a:t>
            </a:fld>
            <a:endParaRPr lang="en-US"/>
          </a:p>
        </p:txBody>
      </p:sp>
    </p:spTree>
    <p:extLst>
      <p:ext uri="{BB962C8B-B14F-4D97-AF65-F5344CB8AC3E}">
        <p14:creationId xmlns:p14="http://schemas.microsoft.com/office/powerpoint/2010/main" val="318368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C54B8-C5DB-4376-9D5A-1C355E74714C}" type="slidenum">
              <a:rPr lang="en-US"/>
              <a:pPr/>
              <a:t>26</a:t>
            </a:fld>
            <a:endParaRPr lang="en-US"/>
          </a:p>
        </p:txBody>
      </p:sp>
      <p:sp>
        <p:nvSpPr>
          <p:cNvPr id="77826" name="Rectangle 2"/>
          <p:cNvSpPr>
            <a:spLocks noGrp="1" noRot="1" noChangeAspect="1" noChangeArrowheads="1" noTextEdit="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975471" y="4561240"/>
            <a:ext cx="5364260" cy="4320205"/>
          </a:xfrm>
          <a:prstGeom prst="rect">
            <a:avLst/>
          </a:prstGeom>
          <a:solidFill>
            <a:srgbClr val="FFFFFF"/>
          </a:solidFill>
          <a:ln>
            <a:solidFill>
              <a:srgbClr val="000000"/>
            </a:solidFill>
            <a:miter lim="800000"/>
            <a:headEnd/>
            <a:tailEnd/>
          </a:ln>
        </p:spPr>
        <p:txBody>
          <a:bodyPr/>
          <a:lstStyle/>
          <a:p>
            <a:r>
              <a:rPr lang="en-US" dirty="0"/>
              <a:t>	</a:t>
            </a:r>
            <a:r>
              <a:rPr lang="en-US" dirty="0" smtClean="0"/>
              <a:t>Once</a:t>
            </a:r>
            <a:r>
              <a:rPr lang="en-US" baseline="0" dirty="0" smtClean="0"/>
              <a:t> the scan box edge coordinates are entered manually, a google map will show up and indicate your box.  Good time to check and make sure it looks correct.  Is it in the right location?  Does it cover the entire area that needs to be scanned?  Is it too large?</a:t>
            </a:r>
            <a:endParaRPr lang="en-US" dirty="0"/>
          </a:p>
        </p:txBody>
      </p:sp>
    </p:spTree>
    <p:extLst>
      <p:ext uri="{BB962C8B-B14F-4D97-AF65-F5344CB8AC3E}">
        <p14:creationId xmlns:p14="http://schemas.microsoft.com/office/powerpoint/2010/main" val="126525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to get box coordinates?</a:t>
            </a:r>
          </a:p>
          <a:p>
            <a:r>
              <a:rPr lang="en-US" dirty="0" smtClean="0"/>
              <a:t>From a previous mission or a map from the incident.</a:t>
            </a:r>
          </a:p>
          <a:p>
            <a:r>
              <a:rPr lang="en-US" dirty="0" smtClean="0"/>
              <a:t>If</a:t>
            </a:r>
            <a:r>
              <a:rPr lang="en-US" baseline="0" dirty="0" smtClean="0"/>
              <a:t> have perimeter from fire, can place that in an ArcGIS map session and find the coordinates by having either a grid of </a:t>
            </a:r>
            <a:r>
              <a:rPr lang="en-US" baseline="0" dirty="0" err="1" smtClean="0"/>
              <a:t>lat</a:t>
            </a:r>
            <a:r>
              <a:rPr lang="en-US" baseline="0" dirty="0" smtClean="0"/>
              <a:t>/long or by changing the coordinates in the Data Frame to Degree Minutes Seconds.</a:t>
            </a:r>
          </a:p>
          <a:p>
            <a:endParaRPr lang="en-US" baseline="0" dirty="0" smtClean="0"/>
          </a:p>
          <a:p>
            <a:r>
              <a:rPr lang="en-US" baseline="0" dirty="0" smtClean="0"/>
              <a:t>Round up on the north and west – to the closest minute – or add 1 minute.</a:t>
            </a:r>
          </a:p>
          <a:p>
            <a:r>
              <a:rPr lang="en-US" baseline="0" dirty="0" smtClean="0"/>
              <a:t>Round down on the south and east sides – to the closest minute – or add 1 minute.</a:t>
            </a:r>
          </a:p>
          <a:p>
            <a:r>
              <a:rPr lang="en-US" baseline="0" dirty="0" smtClean="0"/>
              <a:t>We do not want boxes that cause extra flight time – increases cost to the incident, reduces number of fires that can be flown in a night, and can expose the flight crew to a bit more risk.</a:t>
            </a:r>
          </a:p>
          <a:p>
            <a:endParaRPr lang="en-US" baseline="0" dirty="0" smtClean="0"/>
          </a:p>
          <a:p>
            <a:r>
              <a:rPr lang="en-US" baseline="0" dirty="0" smtClean="0"/>
              <a:t>Use of EGP is not recommended due to lock out issues, lack of </a:t>
            </a:r>
            <a:r>
              <a:rPr lang="en-US" baseline="0" dirty="0" err="1" smtClean="0"/>
              <a:t>lat</a:t>
            </a:r>
            <a:r>
              <a:rPr lang="en-US" baseline="0" dirty="0" smtClean="0"/>
              <a:t>/longs and so forth.  If you want, you can bring either the satellite detections or the National Incident Feature Service into ArcMap or </a:t>
            </a:r>
            <a:r>
              <a:rPr lang="en-US" baseline="0" dirty="0" err="1" smtClean="0"/>
              <a:t>ArcPro</a:t>
            </a:r>
            <a:r>
              <a:rPr lang="en-US" baseline="0" dirty="0" smtClean="0"/>
              <a:t> to get the information as well.</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27</a:t>
            </a:fld>
            <a:endParaRPr lang="en-US"/>
          </a:p>
        </p:txBody>
      </p:sp>
    </p:spTree>
    <p:extLst>
      <p:ext uri="{BB962C8B-B14F-4D97-AF65-F5344CB8AC3E}">
        <p14:creationId xmlns:p14="http://schemas.microsoft.com/office/powerpoint/2010/main" val="162867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C54B8-C5DB-4376-9D5A-1C355E74714C}" type="slidenum">
              <a:rPr lang="en-US"/>
              <a:pPr/>
              <a:t>28</a:t>
            </a:fld>
            <a:endParaRPr lang="en-US"/>
          </a:p>
        </p:txBody>
      </p:sp>
      <p:sp>
        <p:nvSpPr>
          <p:cNvPr id="77826" name="Rectangle 2"/>
          <p:cNvSpPr>
            <a:spLocks noGrp="1" noRot="1" noChangeAspect="1" noChangeArrowheads="1" noTextEdit="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975471" y="4561240"/>
            <a:ext cx="5364260" cy="4320205"/>
          </a:xfrm>
          <a:prstGeom prst="rect">
            <a:avLst/>
          </a:prstGeom>
          <a:solidFill>
            <a:srgbClr val="FFFFFF"/>
          </a:solidFill>
          <a:ln>
            <a:solidFill>
              <a:srgbClr val="000000"/>
            </a:solidFill>
            <a:miter lim="800000"/>
            <a:headEnd/>
            <a:tailEnd/>
          </a:ln>
        </p:spPr>
        <p:txBody>
          <a:bodyPr/>
          <a:lstStyle/>
          <a:p>
            <a:r>
              <a:rPr lang="en-US" dirty="0" smtClean="0"/>
              <a:t>Use</a:t>
            </a:r>
            <a:r>
              <a:rPr lang="en-US" baseline="0" dirty="0" smtClean="0"/>
              <a:t> the grid to come up with the bounding coordinates of the area to be scanned, N, S, E, W</a:t>
            </a:r>
            <a:endParaRPr lang="en-US" dirty="0"/>
          </a:p>
        </p:txBody>
      </p:sp>
    </p:spTree>
    <p:extLst>
      <p:ext uri="{BB962C8B-B14F-4D97-AF65-F5344CB8AC3E}">
        <p14:creationId xmlns:p14="http://schemas.microsoft.com/office/powerpoint/2010/main" val="4135909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C54B8-C5DB-4376-9D5A-1C355E74714C}" type="slidenum">
              <a:rPr lang="en-US">
                <a:solidFill>
                  <a:srgbClr val="000000"/>
                </a:solidFill>
              </a:rPr>
              <a:pPr/>
              <a:t>29</a:t>
            </a:fld>
            <a:endParaRPr lang="en-US">
              <a:solidFill>
                <a:srgbClr val="000000"/>
              </a:solidFill>
            </a:endParaRPr>
          </a:p>
        </p:txBody>
      </p:sp>
      <p:sp>
        <p:nvSpPr>
          <p:cNvPr id="77826" name="Rectangle 2"/>
          <p:cNvSpPr>
            <a:spLocks noGrp="1" noRot="1" noChangeAspect="1" noChangeArrowheads="1" noTextEdit="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975471" y="4561240"/>
            <a:ext cx="5364260" cy="4320205"/>
          </a:xfrm>
          <a:prstGeom prst="rect">
            <a:avLst/>
          </a:prstGeom>
          <a:solidFill>
            <a:srgbClr val="FFFFFF"/>
          </a:solidFill>
          <a:ln>
            <a:solidFill>
              <a:srgbClr val="000000"/>
            </a:solidFill>
            <a:miter lim="800000"/>
            <a:headEnd/>
            <a:tailEnd/>
          </a:ln>
        </p:spPr>
        <p:txBody>
          <a:bodyPr/>
          <a:lstStyle/>
          <a:p>
            <a:r>
              <a:rPr lang="en-US" dirty="0" smtClean="0"/>
              <a:t>Use</a:t>
            </a:r>
            <a:r>
              <a:rPr lang="en-US" baseline="0" dirty="0" smtClean="0"/>
              <a:t> the grid here to get the north and east coordinates.  North will be 32˚ 57’ – would put 32˚ 58’ on the form</a:t>
            </a:r>
          </a:p>
          <a:p>
            <a:r>
              <a:rPr lang="en-US" baseline="0" dirty="0" smtClean="0"/>
              <a:t>For the east edge – use 108˚ 07’ or 108˚ 08’.  </a:t>
            </a:r>
            <a:endParaRPr lang="en-US" dirty="0"/>
          </a:p>
        </p:txBody>
      </p:sp>
    </p:spTree>
    <p:extLst>
      <p:ext uri="{BB962C8B-B14F-4D97-AF65-F5344CB8AC3E}">
        <p14:creationId xmlns:p14="http://schemas.microsoft.com/office/powerpoint/2010/main" val="349898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NIROPS is a National</a:t>
            </a:r>
            <a:r>
              <a:rPr lang="en-US" baseline="0" dirty="0" smtClean="0"/>
              <a:t> asset.</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a:t>
            </a:fld>
            <a:endParaRPr lang="en-US"/>
          </a:p>
        </p:txBody>
      </p:sp>
    </p:spTree>
    <p:extLst>
      <p:ext uri="{BB962C8B-B14F-4D97-AF65-F5344CB8AC3E}">
        <p14:creationId xmlns:p14="http://schemas.microsoft.com/office/powerpoint/2010/main" val="3819149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C54B8-C5DB-4376-9D5A-1C355E74714C}" type="slidenum">
              <a:rPr lang="en-US">
                <a:solidFill>
                  <a:srgbClr val="000000"/>
                </a:solidFill>
              </a:rPr>
              <a:pPr/>
              <a:t>30</a:t>
            </a:fld>
            <a:endParaRPr lang="en-US">
              <a:solidFill>
                <a:srgbClr val="000000"/>
              </a:solidFill>
            </a:endParaRPr>
          </a:p>
        </p:txBody>
      </p:sp>
      <p:sp>
        <p:nvSpPr>
          <p:cNvPr id="77826" name="Rectangle 2"/>
          <p:cNvSpPr>
            <a:spLocks noGrp="1" noRot="1" noChangeAspect="1" noChangeArrowheads="1" noTextEdit="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975471" y="4561240"/>
            <a:ext cx="5364260" cy="4320205"/>
          </a:xfrm>
          <a:prstGeom prst="rect">
            <a:avLst/>
          </a:prstGeom>
          <a:solidFill>
            <a:srgbClr val="FFFFFF"/>
          </a:solidFill>
          <a:ln>
            <a:solidFill>
              <a:srgbClr val="000000"/>
            </a:solidFill>
            <a:miter lim="800000"/>
            <a:headEnd/>
            <a:tailEnd/>
          </a:ln>
        </p:spPr>
        <p:txBody>
          <a:bodyPr/>
          <a:lstStyle/>
          <a:p>
            <a:r>
              <a:rPr lang="en-US" dirty="0" smtClean="0"/>
              <a:t>Southern</a:t>
            </a:r>
            <a:r>
              <a:rPr lang="en-US" baseline="0" dirty="0" smtClean="0"/>
              <a:t> edge – can use the expected fire behavior to decide how far out to move the box.  Here round to nearest minute – and make sure the edge is at least 1 minute from active fire edge, but not much more.</a:t>
            </a:r>
            <a:endParaRPr lang="en-US" dirty="0" smtClean="0"/>
          </a:p>
        </p:txBody>
      </p:sp>
    </p:spTree>
    <p:extLst>
      <p:ext uri="{BB962C8B-B14F-4D97-AF65-F5344CB8AC3E}">
        <p14:creationId xmlns:p14="http://schemas.microsoft.com/office/powerpoint/2010/main" val="112612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C54B8-C5DB-4376-9D5A-1C355E74714C}" type="slidenum">
              <a:rPr lang="en-US">
                <a:solidFill>
                  <a:srgbClr val="000000"/>
                </a:solidFill>
              </a:rPr>
              <a:pPr/>
              <a:t>31</a:t>
            </a:fld>
            <a:endParaRPr lang="en-US">
              <a:solidFill>
                <a:srgbClr val="000000"/>
              </a:solidFill>
            </a:endParaRPr>
          </a:p>
        </p:txBody>
      </p:sp>
      <p:sp>
        <p:nvSpPr>
          <p:cNvPr id="77826" name="Rectangle 2"/>
          <p:cNvSpPr>
            <a:spLocks noGrp="1" noRot="1" noChangeAspect="1" noChangeArrowheads="1" noTextEdit="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975471" y="4561240"/>
            <a:ext cx="5364260" cy="4320205"/>
          </a:xfrm>
          <a:prstGeom prst="rect">
            <a:avLst/>
          </a:prstGeom>
          <a:solidFill>
            <a:srgbClr val="FFFFFF"/>
          </a:solidFill>
          <a:ln>
            <a:solidFill>
              <a:srgbClr val="000000"/>
            </a:solidFill>
            <a:miter lim="800000"/>
            <a:headEnd/>
            <a:tailEnd/>
          </a:ln>
        </p:spPr>
        <p:txBody>
          <a:bodyPr/>
          <a:lstStyle/>
          <a:p>
            <a:r>
              <a:rPr lang="en-US" dirty="0" smtClean="0"/>
              <a:t>Western</a:t>
            </a:r>
            <a:r>
              <a:rPr lang="en-US" baseline="0" dirty="0" smtClean="0"/>
              <a:t> edge – can use the expected fire behavior to decide how far out to move the box.  Here there is little heat, so might keep the box very close to the edge of the fire.  108˚12’ would be fine.</a:t>
            </a:r>
            <a:endParaRPr lang="en-US" dirty="0" smtClean="0"/>
          </a:p>
        </p:txBody>
      </p:sp>
    </p:spTree>
    <p:extLst>
      <p:ext uri="{BB962C8B-B14F-4D97-AF65-F5344CB8AC3E}">
        <p14:creationId xmlns:p14="http://schemas.microsoft.com/office/powerpoint/2010/main" val="317348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NIROPS</a:t>
            </a:r>
            <a:r>
              <a:rPr lang="en-US" baseline="0" dirty="0" smtClean="0"/>
              <a:t> CDE KML</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36</a:t>
            </a:fld>
            <a:endParaRPr lang="en-US"/>
          </a:p>
        </p:txBody>
      </p:sp>
    </p:spTree>
    <p:extLst>
      <p:ext uri="{BB962C8B-B14F-4D97-AF65-F5344CB8AC3E}">
        <p14:creationId xmlns:p14="http://schemas.microsoft.com/office/powerpoint/2010/main" val="95511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 to area, use cursor to find the </a:t>
            </a:r>
            <a:r>
              <a:rPr lang="en-US" dirty="0" err="1" smtClean="0"/>
              <a:t>lat</a:t>
            </a:r>
            <a:r>
              <a:rPr lang="en-US" dirty="0" smtClean="0"/>
              <a:t>/longs.  Can use the MODIS or VIIRS to help</a:t>
            </a:r>
            <a:r>
              <a:rPr lang="en-US" baseline="0" dirty="0" smtClean="0"/>
              <a:t> locate the heat.  If the fire has been going for awhile, might use a previous perimeter along with the heat from the satellite.</a:t>
            </a:r>
          </a:p>
          <a:p>
            <a:endParaRPr lang="en-US" baseline="0" dirty="0" smtClean="0"/>
          </a:p>
          <a:p>
            <a:r>
              <a:rPr lang="en-US" baseline="0" dirty="0" smtClean="0"/>
              <a:t>You can also use the previous perimeter, or downloaded satellite data in ArcMap and get the coordinates there.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37</a:t>
            </a:fld>
            <a:endParaRPr lang="en-US"/>
          </a:p>
        </p:txBody>
      </p:sp>
    </p:spTree>
    <p:extLst>
      <p:ext uri="{BB962C8B-B14F-4D97-AF65-F5344CB8AC3E}">
        <p14:creationId xmlns:p14="http://schemas.microsoft.com/office/powerpoint/2010/main" val="3469520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use map or satellite background</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40</a:t>
            </a:fld>
            <a:endParaRPr lang="en-US"/>
          </a:p>
        </p:txBody>
      </p:sp>
    </p:spTree>
    <p:extLst>
      <p:ext uri="{BB962C8B-B14F-4D97-AF65-F5344CB8AC3E}">
        <p14:creationId xmlns:p14="http://schemas.microsoft.com/office/powerpoint/2010/main" val="147618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normally</a:t>
            </a:r>
            <a:r>
              <a:rPr lang="en-US" baseline="0" dirty="0" smtClean="0"/>
              <a:t> have some heat or something inside the box, but if not, just use the geographic locations and references to make sure you are in the right place.  I would recommend getting a report of what you submitted to verify that you have the coordinates in correctly.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42</a:t>
            </a:fld>
            <a:endParaRPr lang="en-US"/>
          </a:p>
        </p:txBody>
      </p:sp>
    </p:spTree>
    <p:extLst>
      <p:ext uri="{BB962C8B-B14F-4D97-AF65-F5344CB8AC3E}">
        <p14:creationId xmlns:p14="http://schemas.microsoft.com/office/powerpoint/2010/main" val="292864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copy of the order as it’s going in – a good idea – select Options and</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43</a:t>
            </a:fld>
            <a:endParaRPr lang="en-US"/>
          </a:p>
        </p:txBody>
      </p:sp>
    </p:spTree>
    <p:extLst>
      <p:ext uri="{BB962C8B-B14F-4D97-AF65-F5344CB8AC3E}">
        <p14:creationId xmlns:p14="http://schemas.microsoft.com/office/powerpoint/2010/main" val="193444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your information here, especially the Project#,</a:t>
            </a:r>
            <a:r>
              <a:rPr lang="en-US" baseline="0" dirty="0" smtClean="0"/>
              <a:t> Override #, A#, SITL contact info, and the fire size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45</a:t>
            </a:fld>
            <a:endParaRPr lang="en-US"/>
          </a:p>
        </p:txBody>
      </p:sp>
    </p:spTree>
    <p:extLst>
      <p:ext uri="{BB962C8B-B14F-4D97-AF65-F5344CB8AC3E}">
        <p14:creationId xmlns:p14="http://schemas.microsoft.com/office/powerpoint/2010/main" val="2374167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a:t>
            </a:r>
            <a:r>
              <a:rPr lang="en-US" baseline="0" dirty="0" smtClean="0"/>
              <a:t> the coordinates here to make sure they make sense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46</a:t>
            </a:fld>
            <a:endParaRPr lang="en-US"/>
          </a:p>
        </p:txBody>
      </p:sp>
    </p:spTree>
    <p:extLst>
      <p:ext uri="{BB962C8B-B14F-4D97-AF65-F5344CB8AC3E}">
        <p14:creationId xmlns:p14="http://schemas.microsoft.com/office/powerpoint/2010/main" val="4117752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later get better information – as long as it is by 1530 MT, the box can be changed.  Later than that, ensure the techs/pilots are aware of the change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47</a:t>
            </a:fld>
            <a:endParaRPr lang="en-US"/>
          </a:p>
        </p:txBody>
      </p:sp>
    </p:spTree>
    <p:extLst>
      <p:ext uri="{BB962C8B-B14F-4D97-AF65-F5344CB8AC3E}">
        <p14:creationId xmlns:p14="http://schemas.microsoft.com/office/powerpoint/2010/main" val="2007623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E09678-B9C7-4E94-828E-1D54D19822BC}" type="slidenum">
              <a:rPr lang="en-US"/>
              <a:pPr/>
              <a:t>6</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dirty="0" smtClean="0"/>
              <a:t>Often the Aircraft</a:t>
            </a:r>
            <a:r>
              <a:rPr lang="en-US" baseline="0" dirty="0" smtClean="0"/>
              <a:t> responsibilities in Dispatch are NOT turned over to Expanded Dispatch.  Frequently you will be speaking directly to the IA Aircraft Dispatcher to get the A#.  Emerging incidents and incidents that are nearing the end will often have no expanded dispatch.</a:t>
            </a:r>
            <a:endParaRPr lang="en-US" dirty="0"/>
          </a:p>
        </p:txBody>
      </p:sp>
    </p:spTree>
    <p:extLst>
      <p:ext uri="{BB962C8B-B14F-4D97-AF65-F5344CB8AC3E}">
        <p14:creationId xmlns:p14="http://schemas.microsoft.com/office/powerpoint/2010/main" val="241101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 the order you put in and select Edit</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48</a:t>
            </a:fld>
            <a:endParaRPr lang="en-US"/>
          </a:p>
        </p:txBody>
      </p:sp>
    </p:spTree>
    <p:extLst>
      <p:ext uri="{BB962C8B-B14F-4D97-AF65-F5344CB8AC3E}">
        <p14:creationId xmlns:p14="http://schemas.microsoft.com/office/powerpoint/2010/main" val="3383751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the necessary changes, add the A#, update phone numbers, or even change the box, as shown here.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49</a:t>
            </a:fld>
            <a:endParaRPr lang="en-US"/>
          </a:p>
        </p:txBody>
      </p:sp>
    </p:spTree>
    <p:extLst>
      <p:ext uri="{BB962C8B-B14F-4D97-AF65-F5344CB8AC3E}">
        <p14:creationId xmlns:p14="http://schemas.microsoft.com/office/powerpoint/2010/main" val="3534199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Update existing request when done with the edits.</a:t>
            </a:r>
          </a:p>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50</a:t>
            </a:fld>
            <a:endParaRPr lang="en-US"/>
          </a:p>
        </p:txBody>
      </p:sp>
    </p:spTree>
    <p:extLst>
      <p:ext uri="{BB962C8B-B14F-4D97-AF65-F5344CB8AC3E}">
        <p14:creationId xmlns:p14="http://schemas.microsoft.com/office/powerpoint/2010/main" val="493118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this is NOT the first IR flight for an incident, it is MUCH easier to find the previous IR scanner request, edit it and submit it as a new order as shown here.</a:t>
            </a:r>
          </a:p>
          <a:p>
            <a:r>
              <a:rPr lang="en-US" baseline="0" dirty="0" smtClean="0"/>
              <a:t>Find the most recent scanner request and click on Create New Order</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52</a:t>
            </a:fld>
            <a:endParaRPr lang="en-US"/>
          </a:p>
        </p:txBody>
      </p:sp>
    </p:spTree>
    <p:extLst>
      <p:ext uri="{BB962C8B-B14F-4D97-AF65-F5344CB8AC3E}">
        <p14:creationId xmlns:p14="http://schemas.microsoft.com/office/powerpoint/2010/main" val="2608909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A# is blanked out,</a:t>
            </a:r>
            <a:r>
              <a:rPr lang="en-US" baseline="0" dirty="0" smtClean="0"/>
              <a:t> this happens automatically. </a:t>
            </a:r>
            <a:r>
              <a:rPr lang="en-US" dirty="0" smtClean="0"/>
              <a:t> Change the scan box to accommodate</a:t>
            </a:r>
            <a:r>
              <a:rPr lang="en-US" baseline="0" dirty="0" smtClean="0"/>
              <a:t> any growth or changes to the area to be scanned, put in the new A#, ensure that your contact information is up to date, change the fire size if necessary, and update any of the other contact information for the fire.  Especially the Incident Contact Email and SITL phone.  We don’t want that person who left the incident a week ago to get a text/email in the middle night with UTF info…</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53</a:t>
            </a:fld>
            <a:endParaRPr lang="en-US"/>
          </a:p>
        </p:txBody>
      </p:sp>
    </p:spTree>
    <p:extLst>
      <p:ext uri="{BB962C8B-B14F-4D97-AF65-F5344CB8AC3E}">
        <p14:creationId xmlns:p14="http://schemas.microsoft.com/office/powerpoint/2010/main" val="2897486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Submit</a:t>
            </a:r>
            <a:r>
              <a:rPr lang="en-US" baseline="0" dirty="0" smtClean="0"/>
              <a:t> as new flight request</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54</a:t>
            </a:fld>
            <a:endParaRPr lang="en-US"/>
          </a:p>
        </p:txBody>
      </p:sp>
    </p:spTree>
    <p:extLst>
      <p:ext uri="{BB962C8B-B14F-4D97-AF65-F5344CB8AC3E}">
        <p14:creationId xmlns:p14="http://schemas.microsoft.com/office/powerpoint/2010/main" val="209294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but nothing to update currently – no orders</a:t>
            </a:r>
          </a:p>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55</a:t>
            </a:fld>
            <a:endParaRPr lang="en-US"/>
          </a:p>
        </p:txBody>
      </p:sp>
    </p:spTree>
    <p:extLst>
      <p:ext uri="{BB962C8B-B14F-4D97-AF65-F5344CB8AC3E}">
        <p14:creationId xmlns:p14="http://schemas.microsoft.com/office/powerpoint/2010/main" val="4187542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4413B-7104-4777-9F2E-6952666402A8}" type="slidenum">
              <a:rPr lang="en-US"/>
              <a:pPr/>
              <a:t>56</a:t>
            </a:fld>
            <a:endParaRPr lang="en-US"/>
          </a:p>
        </p:txBody>
      </p:sp>
      <p:sp>
        <p:nvSpPr>
          <p:cNvPr id="149506" name="Rectangle 2"/>
          <p:cNvSpPr>
            <a:spLocks noGrp="1" noRot="1" noChangeAspect="1" noChangeArrowheads="1" noTextEdit="1"/>
          </p:cNvSpPr>
          <p:nvPr>
            <p:ph type="sldImg"/>
          </p:nvPr>
        </p:nvSpPr>
        <p:spPr>
          <a:xfrm>
            <a:off x="1277938" y="715963"/>
            <a:ext cx="4754562" cy="3567112"/>
          </a:xfrm>
          <a:ln/>
        </p:spPr>
      </p:sp>
      <p:sp>
        <p:nvSpPr>
          <p:cNvPr id="149507" name="Rectangle 3"/>
          <p:cNvSpPr>
            <a:spLocks noGrp="1" noChangeArrowheads="1"/>
          </p:cNvSpPr>
          <p:nvPr>
            <p:ph type="body" idx="1"/>
          </p:nvPr>
        </p:nvSpPr>
        <p:spPr>
          <a:xfrm>
            <a:off x="963916" y="4599738"/>
            <a:ext cx="5380765" cy="4280033"/>
          </a:xfrm>
        </p:spPr>
        <p:txBody>
          <a:bodyPr lIns="94469" tIns="47234" rIns="94469" bIns="47234"/>
          <a:lstStyle/>
          <a:p>
            <a:r>
              <a:rPr lang="en-US" dirty="0" smtClean="0"/>
              <a:t>The</a:t>
            </a:r>
            <a:r>
              <a:rPr lang="en-US" baseline="0" dirty="0" smtClean="0"/>
              <a:t> incident will often want to retain control of submitting the IR scanner request and requesting the A# from Dispatch.  Reasons – to allow trainees to do the task, to complete their </a:t>
            </a:r>
            <a:r>
              <a:rPr lang="en-US" baseline="0" dirty="0" err="1" smtClean="0"/>
              <a:t>taskbook</a:t>
            </a:r>
            <a:r>
              <a:rPr lang="en-US" baseline="0" dirty="0" smtClean="0"/>
              <a:t>, or because they aren’t sure if they want IR for that night, or ?</a:t>
            </a:r>
          </a:p>
          <a:p>
            <a:endParaRPr lang="en-US" baseline="0" dirty="0" smtClean="0"/>
          </a:p>
          <a:p>
            <a:r>
              <a:rPr lang="en-US" baseline="0" dirty="0" smtClean="0"/>
              <a:t>If this is the case, you can briefly get up around 1500, check to see if the order is in.  If it is not, you can check with SITL to see if they plan to order.  </a:t>
            </a:r>
          </a:p>
          <a:p>
            <a:endParaRPr lang="en-US" baseline="0" dirty="0" smtClean="0"/>
          </a:p>
          <a:p>
            <a:r>
              <a:rPr lang="en-US" baseline="0" dirty="0" smtClean="0"/>
              <a:t>Sometimes they will set up a “standing order” with dispatch to get an A# every morning.  If there is a national IR coordinator working, they will double-check for missing A#’s but the scanner request is the trigger for this.</a:t>
            </a:r>
          </a:p>
          <a:p>
            <a:endParaRPr lang="en-US" baseline="0" dirty="0" smtClean="0"/>
          </a:p>
          <a:p>
            <a:r>
              <a:rPr lang="en-US" baseline="0" dirty="0" smtClean="0"/>
              <a:t>Remind incidents that the scanner request can easily be canceled if they decide they don’t want IR that night – best before 1530.</a:t>
            </a:r>
            <a:endParaRPr lang="en-US" dirty="0"/>
          </a:p>
          <a:p>
            <a:endParaRPr lang="en-US" dirty="0"/>
          </a:p>
        </p:txBody>
      </p:sp>
    </p:spTree>
    <p:extLst>
      <p:ext uri="{BB962C8B-B14F-4D97-AF65-F5344CB8AC3E}">
        <p14:creationId xmlns:p14="http://schemas.microsoft.com/office/powerpoint/2010/main" val="3695554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figure out approximately when the fire will be flown, let the incident know.   Also communicate about when you might have the interpretation completed and the products available.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57</a:t>
            </a:fld>
            <a:endParaRPr lang="en-US"/>
          </a:p>
        </p:txBody>
      </p:sp>
    </p:spTree>
    <p:extLst>
      <p:ext uri="{BB962C8B-B14F-4D97-AF65-F5344CB8AC3E}">
        <p14:creationId xmlns:p14="http://schemas.microsoft.com/office/powerpoint/2010/main" val="403386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figure out approximately when the fire will be flown, let the incident know.   Also communicate about when you might have the interpretation completed and the products available.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59</a:t>
            </a:fld>
            <a:endParaRPr lang="en-US"/>
          </a:p>
        </p:txBody>
      </p:sp>
    </p:spTree>
    <p:extLst>
      <p:ext uri="{BB962C8B-B14F-4D97-AF65-F5344CB8AC3E}">
        <p14:creationId xmlns:p14="http://schemas.microsoft.com/office/powerpoint/2010/main" val="310337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an Aircraft Resource Order for an IR scanner request.  You</a:t>
            </a:r>
            <a:r>
              <a:rPr lang="en-US" baseline="0" dirty="0" smtClean="0"/>
              <a:t> will rarely see one of these.  Usually we get the A# verbally from dispatch.</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7</a:t>
            </a:fld>
            <a:endParaRPr lang="en-US"/>
          </a:p>
        </p:txBody>
      </p:sp>
    </p:spTree>
    <p:extLst>
      <p:ext uri="{BB962C8B-B14F-4D97-AF65-F5344CB8AC3E}">
        <p14:creationId xmlns:p14="http://schemas.microsoft.com/office/powerpoint/2010/main" val="1065560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60</a:t>
            </a:fld>
            <a:endParaRPr lang="en-US"/>
          </a:p>
        </p:txBody>
      </p:sp>
    </p:spTree>
    <p:extLst>
      <p:ext uri="{BB962C8B-B14F-4D97-AF65-F5344CB8AC3E}">
        <p14:creationId xmlns:p14="http://schemas.microsoft.com/office/powerpoint/2010/main" val="4242107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figure out approximately when the fire will be flown, let the incident know.   Also communicate about when you might have the interpretation completed and the products available.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62</a:t>
            </a:fld>
            <a:endParaRPr lang="en-US"/>
          </a:p>
        </p:txBody>
      </p:sp>
    </p:spTree>
    <p:extLst>
      <p:ext uri="{BB962C8B-B14F-4D97-AF65-F5344CB8AC3E}">
        <p14:creationId xmlns:p14="http://schemas.microsoft.com/office/powerpoint/2010/main" val="3578070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Flightaware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63</a:t>
            </a:fld>
            <a:endParaRPr lang="en-US"/>
          </a:p>
        </p:txBody>
      </p:sp>
    </p:spTree>
    <p:extLst>
      <p:ext uri="{BB962C8B-B14F-4D97-AF65-F5344CB8AC3E}">
        <p14:creationId xmlns:p14="http://schemas.microsoft.com/office/powerpoint/2010/main" val="3998711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65</a:t>
            </a:fld>
            <a:endParaRPr lang="en-US"/>
          </a:p>
        </p:txBody>
      </p:sp>
    </p:spTree>
    <p:extLst>
      <p:ext uri="{BB962C8B-B14F-4D97-AF65-F5344CB8AC3E}">
        <p14:creationId xmlns:p14="http://schemas.microsoft.com/office/powerpoint/2010/main" val="2193082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66</a:t>
            </a:fld>
            <a:endParaRPr lang="en-US"/>
          </a:p>
        </p:txBody>
      </p:sp>
    </p:spTree>
    <p:extLst>
      <p:ext uri="{BB962C8B-B14F-4D97-AF65-F5344CB8AC3E}">
        <p14:creationId xmlns:p14="http://schemas.microsoft.com/office/powerpoint/2010/main" val="948984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 techs will tweet their schedule after</a:t>
            </a:r>
            <a:r>
              <a:rPr lang="en-US" baseline="0" dirty="0" smtClean="0"/>
              <a:t> the flight plan has been calculated.  This can give you an estimate of when you might see the data.</a:t>
            </a:r>
          </a:p>
          <a:p>
            <a:endParaRPr lang="en-US" baseline="0" dirty="0" smtClean="0"/>
          </a:p>
          <a:p>
            <a:r>
              <a:rPr lang="en-US" dirty="0" smtClean="0"/>
              <a:t>Wait to begin</a:t>
            </a:r>
            <a:r>
              <a:rPr lang="en-US" baseline="0" dirty="0" smtClean="0"/>
              <a:t> downloading your file until the message saying the “upload is complete” is tweeted.  Early attempts at downloading the data can actually corrupt the file being uploaded.</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67</a:t>
            </a:fld>
            <a:endParaRPr lang="en-US"/>
          </a:p>
        </p:txBody>
      </p:sp>
    </p:spTree>
    <p:extLst>
      <p:ext uri="{BB962C8B-B14F-4D97-AF65-F5344CB8AC3E}">
        <p14:creationId xmlns:p14="http://schemas.microsoft.com/office/powerpoint/2010/main" val="4004112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can/should</a:t>
            </a:r>
            <a:r>
              <a:rPr lang="en-US" baseline="0" dirty="0" smtClean="0"/>
              <a:t> get a twitter account to ease communication with the techs.</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68</a:t>
            </a:fld>
            <a:endParaRPr lang="en-US"/>
          </a:p>
        </p:txBody>
      </p:sp>
    </p:spTree>
    <p:extLst>
      <p:ext uri="{BB962C8B-B14F-4D97-AF65-F5344CB8AC3E}">
        <p14:creationId xmlns:p14="http://schemas.microsoft.com/office/powerpoint/2010/main" val="1845008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what you tweet is visible to all. </a:t>
            </a:r>
            <a:r>
              <a:rPr lang="en-US" baseline="0" dirty="0" smtClean="0"/>
              <a:t> Stay professional and brief.  If need to discuss something, ask the tech to call you when they land.  Can also send Direct Messages to the tech.  This way they are just between the two of you.  Above all stay professional and factual.</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70</a:t>
            </a:fld>
            <a:endParaRPr lang="en-US"/>
          </a:p>
        </p:txBody>
      </p:sp>
    </p:spTree>
    <p:extLst>
      <p:ext uri="{BB962C8B-B14F-4D97-AF65-F5344CB8AC3E}">
        <p14:creationId xmlns:p14="http://schemas.microsoft.com/office/powerpoint/2010/main" val="3992699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71</a:t>
            </a:fld>
            <a:endParaRPr lang="en-US"/>
          </a:p>
        </p:txBody>
      </p:sp>
    </p:spTree>
    <p:extLst>
      <p:ext uri="{BB962C8B-B14F-4D97-AF65-F5344CB8AC3E}">
        <p14:creationId xmlns:p14="http://schemas.microsoft.com/office/powerpoint/2010/main" val="175568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fire moves and grows, so should the box.</a:t>
            </a:r>
            <a:r>
              <a:rPr lang="en-US" baseline="0" dirty="0" smtClean="0"/>
              <a:t>  If parts of the fire are cold and no longer of interest, you may be able reduce the size of the box to not include cold parts of the fire.  Verify this with the SITL.  This becomes more important when the number of fires requested each night goes up.</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72</a:t>
            </a:fld>
            <a:endParaRPr lang="en-US"/>
          </a:p>
        </p:txBody>
      </p:sp>
    </p:spTree>
    <p:extLst>
      <p:ext uri="{BB962C8B-B14F-4D97-AF65-F5344CB8AC3E}">
        <p14:creationId xmlns:p14="http://schemas.microsoft.com/office/powerpoint/2010/main" val="127199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NIROPS Online Scanner request communicates</a:t>
            </a:r>
            <a:r>
              <a:rPr lang="en-US" baseline="0" dirty="0" smtClean="0"/>
              <a:t> the information about the flight request directly to the IR pilots and IR technicians.  Who, What, Where, When, How, Why?  Who is ordering it, What (by the virtue of it being a Scanner request, Where (</a:t>
            </a:r>
            <a:r>
              <a:rPr lang="en-US" baseline="0" dirty="0" err="1" smtClean="0"/>
              <a:t>lat</a:t>
            </a:r>
            <a:r>
              <a:rPr lang="en-US" baseline="0" dirty="0" smtClean="0"/>
              <a:t>/long box), elevation, fire size, When – always for the upcoming evening/night – but time can be specified if necessary – no promises, How/Why – map isolated heat or mapping only west half of fire, detection of spots to the west, etc.</a:t>
            </a:r>
          </a:p>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9</a:t>
            </a:fld>
            <a:endParaRPr lang="en-US"/>
          </a:p>
        </p:txBody>
      </p:sp>
    </p:spTree>
    <p:extLst>
      <p:ext uri="{BB962C8B-B14F-4D97-AF65-F5344CB8AC3E}">
        <p14:creationId xmlns:p14="http://schemas.microsoft.com/office/powerpoint/2010/main" val="147877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6AF2E3-8725-4E7E-9B7A-EBB9C70E6B21}" type="slidenum">
              <a:rPr lang="en-US"/>
              <a:pPr/>
              <a:t>13</a:t>
            </a:fld>
            <a:endParaRPr lang="en-US"/>
          </a:p>
        </p:txBody>
      </p:sp>
      <p:sp>
        <p:nvSpPr>
          <p:cNvPr id="98306" name="Rectangle 2"/>
          <p:cNvSpPr>
            <a:spLocks noGrp="1" noRot="1" noChangeAspect="1" noChangeArrowheads="1" noTextEdit="1"/>
          </p:cNvSpPr>
          <p:nvPr>
            <p:ph type="sldImg"/>
          </p:nvPr>
        </p:nvSpPr>
        <p:spPr>
          <a:xfrm>
            <a:off x="1260475" y="720725"/>
            <a:ext cx="4795838" cy="3598863"/>
          </a:xfrm>
          <a:ln/>
        </p:spPr>
      </p:sp>
      <p:sp>
        <p:nvSpPr>
          <p:cNvPr id="98307" name="Rectangle 3"/>
          <p:cNvSpPr>
            <a:spLocks noGrp="1" noChangeArrowheads="1"/>
          </p:cNvSpPr>
          <p:nvPr>
            <p:ph type="body" idx="1"/>
          </p:nvPr>
        </p:nvSpPr>
        <p:spPr>
          <a:xfrm>
            <a:off x="975471" y="4561240"/>
            <a:ext cx="5364260" cy="4318531"/>
          </a:xfrm>
        </p:spPr>
        <p:txBody>
          <a:bodyPr/>
          <a:lstStyle/>
          <a:p>
            <a:endParaRPr lang="en-US" dirty="0"/>
          </a:p>
        </p:txBody>
      </p:sp>
    </p:spTree>
    <p:extLst>
      <p:ext uri="{BB962C8B-B14F-4D97-AF65-F5344CB8AC3E}">
        <p14:creationId xmlns:p14="http://schemas.microsoft.com/office/powerpoint/2010/main" val="225591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other information is accessible from this site, we are focusing on the IR Scanner Order in this unit.</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15</a:t>
            </a:fld>
            <a:endParaRPr lang="en-US"/>
          </a:p>
        </p:txBody>
      </p:sp>
    </p:spTree>
    <p:extLst>
      <p:ext uri="{BB962C8B-B14F-4D97-AF65-F5344CB8AC3E}">
        <p14:creationId xmlns:p14="http://schemas.microsoft.com/office/powerpoint/2010/main" val="39585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Log in.  Have to be logged in to place an order.</a:t>
            </a:r>
          </a:p>
          <a:p>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16</a:t>
            </a:fld>
            <a:endParaRPr lang="en-US"/>
          </a:p>
        </p:txBody>
      </p:sp>
    </p:spTree>
    <p:extLst>
      <p:ext uri="{BB962C8B-B14F-4D97-AF65-F5344CB8AC3E}">
        <p14:creationId xmlns:p14="http://schemas.microsoft.com/office/powerpoint/2010/main" val="118616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create a request for a new fire.</a:t>
            </a:r>
            <a:endParaRPr lang="en-US" dirty="0"/>
          </a:p>
        </p:txBody>
      </p:sp>
      <p:sp>
        <p:nvSpPr>
          <p:cNvPr id="4" name="Slide Number Placeholder 3"/>
          <p:cNvSpPr>
            <a:spLocks noGrp="1"/>
          </p:cNvSpPr>
          <p:nvPr>
            <p:ph type="sldNum" sz="quarter" idx="10"/>
          </p:nvPr>
        </p:nvSpPr>
        <p:spPr/>
        <p:txBody>
          <a:bodyPr/>
          <a:lstStyle/>
          <a:p>
            <a:fld id="{CAB47951-2F52-4851-A9B3-2D2DBBAB59D2}" type="slidenum">
              <a:rPr lang="en-US" smtClean="0"/>
              <a:pPr/>
              <a:t>17</a:t>
            </a:fld>
            <a:endParaRPr lang="en-US"/>
          </a:p>
        </p:txBody>
      </p:sp>
    </p:spTree>
    <p:extLst>
      <p:ext uri="{BB962C8B-B14F-4D97-AF65-F5344CB8AC3E}">
        <p14:creationId xmlns:p14="http://schemas.microsoft.com/office/powerpoint/2010/main" val="2933026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9202" name="Group 2"/>
          <p:cNvGrpSpPr>
            <a:grpSpLocks/>
          </p:cNvGrpSpPr>
          <p:nvPr/>
        </p:nvGrpSpPr>
        <p:grpSpPr bwMode="auto">
          <a:xfrm>
            <a:off x="0" y="-12700"/>
            <a:ext cx="9156700" cy="6870700"/>
            <a:chOff x="0" y="-8"/>
            <a:chExt cx="5768" cy="4328"/>
          </a:xfrm>
        </p:grpSpPr>
        <p:sp>
          <p:nvSpPr>
            <p:cNvPr id="179203"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endParaRPr lang="en-US"/>
            </a:p>
          </p:txBody>
        </p:sp>
        <p:sp>
          <p:nvSpPr>
            <p:cNvPr id="179204"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endParaRPr lang="en-US"/>
            </a:p>
          </p:txBody>
        </p:sp>
        <p:sp>
          <p:nvSpPr>
            <p:cNvPr id="179205"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06"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07"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endParaRPr lang="en-US"/>
            </a:p>
          </p:txBody>
        </p:sp>
        <p:sp>
          <p:nvSpPr>
            <p:cNvPr id="179208"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09"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0"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1"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2"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3"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4"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5"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6"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7"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8"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19"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20"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9221"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pic>
          <p:nvPicPr>
            <p:cNvPr id="179222"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p:spPr>
        </p:pic>
        <p:sp>
          <p:nvSpPr>
            <p:cNvPr id="179223"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endParaRPr lang="en-US"/>
            </a:p>
          </p:txBody>
        </p:sp>
      </p:grpSp>
      <p:sp>
        <p:nvSpPr>
          <p:cNvPr id="179224"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endParaRPr lang="en-US"/>
          </a:p>
        </p:txBody>
      </p:sp>
      <p:grpSp>
        <p:nvGrpSpPr>
          <p:cNvPr id="179225" name="Group 25"/>
          <p:cNvGrpSpPr>
            <a:grpSpLocks/>
          </p:cNvGrpSpPr>
          <p:nvPr/>
        </p:nvGrpSpPr>
        <p:grpSpPr bwMode="auto">
          <a:xfrm>
            <a:off x="762000" y="3352800"/>
            <a:ext cx="457200" cy="457200"/>
            <a:chOff x="480" y="2112"/>
            <a:chExt cx="288" cy="288"/>
          </a:xfrm>
        </p:grpSpPr>
        <p:sp>
          <p:nvSpPr>
            <p:cNvPr id="179226"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endParaRPr lang="en-US"/>
            </a:p>
          </p:txBody>
        </p:sp>
        <p:sp>
          <p:nvSpPr>
            <p:cNvPr id="179227"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endParaRPr lang="en-US"/>
            </a:p>
          </p:txBody>
        </p:sp>
      </p:grpSp>
      <p:sp>
        <p:nvSpPr>
          <p:cNvPr id="179228"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9229"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79230" name="Rectangle 30"/>
          <p:cNvSpPr>
            <a:spLocks noGrp="1" noChangeArrowheads="1"/>
          </p:cNvSpPr>
          <p:nvPr>
            <p:ph type="dt" sz="quarter" idx="2"/>
          </p:nvPr>
        </p:nvSpPr>
        <p:spPr>
          <a:xfrm>
            <a:off x="685800" y="6342063"/>
            <a:ext cx="1905000" cy="457200"/>
          </a:xfrm>
        </p:spPr>
        <p:txBody>
          <a:bodyPr/>
          <a:lstStyle>
            <a:lvl1pPr>
              <a:defRPr/>
            </a:lvl1pPr>
          </a:lstStyle>
          <a:p>
            <a:endParaRPr lang="en-US"/>
          </a:p>
        </p:txBody>
      </p:sp>
      <p:sp>
        <p:nvSpPr>
          <p:cNvPr id="179231" name="Rectangle 31"/>
          <p:cNvSpPr>
            <a:spLocks noGrp="1" noChangeArrowheads="1"/>
          </p:cNvSpPr>
          <p:nvPr>
            <p:ph type="ftr" sz="quarter" idx="3"/>
          </p:nvPr>
        </p:nvSpPr>
        <p:spPr>
          <a:xfrm>
            <a:off x="3124200" y="6342063"/>
            <a:ext cx="2895600" cy="457200"/>
          </a:xfrm>
        </p:spPr>
        <p:txBody>
          <a:bodyPr/>
          <a:lstStyle>
            <a:lvl1pPr>
              <a:defRPr/>
            </a:lvl1pPr>
          </a:lstStyle>
          <a:p>
            <a:endParaRPr lang="en-US"/>
          </a:p>
        </p:txBody>
      </p:sp>
      <p:sp>
        <p:nvSpPr>
          <p:cNvPr id="179232" name="Rectangle 32"/>
          <p:cNvSpPr>
            <a:spLocks noGrp="1" noChangeArrowheads="1"/>
          </p:cNvSpPr>
          <p:nvPr>
            <p:ph type="sldNum" sz="quarter" idx="4"/>
          </p:nvPr>
        </p:nvSpPr>
        <p:spPr>
          <a:xfrm>
            <a:off x="7086600" y="6342063"/>
            <a:ext cx="1905000" cy="457200"/>
          </a:xfrm>
        </p:spPr>
        <p:txBody>
          <a:bodyPr/>
          <a:lstStyle>
            <a:lvl1pPr>
              <a:defRPr/>
            </a:lvl1pPr>
          </a:lstStyle>
          <a:p>
            <a:fld id="{4045CE03-23A8-4BA3-BA36-E6250348DE12}" type="slidenum">
              <a:rPr lang="en-US"/>
              <a:pPr/>
              <a:t>‹#›</a:t>
            </a:fld>
            <a:endParaRPr lang="en-US"/>
          </a:p>
        </p:txBody>
      </p:sp>
      <p:pic>
        <p:nvPicPr>
          <p:cNvPr id="179233" name="Picture 33" descr="ir_banner"/>
          <p:cNvPicPr>
            <a:picLocks noChangeAspect="1" noChangeArrowheads="1"/>
          </p:cNvPicPr>
          <p:nvPr userDrawn="1"/>
        </p:nvPicPr>
        <p:blipFill>
          <a:blip r:embed="rId3" cstate="print">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79234" name="Picture 34" descr="NIRLogo"/>
          <p:cNvPicPr>
            <a:picLocks noChangeAspect="1" noChangeArrowheads="1"/>
          </p:cNvPicPr>
          <p:nvPr userDrawn="1"/>
        </p:nvPicPr>
        <p:blipFill>
          <a:blip r:embed="rId4" cstate="print"/>
          <a:srcRect/>
          <a:stretch>
            <a:fillRect/>
          </a:stretch>
        </p:blipFill>
        <p:spPr bwMode="auto">
          <a:xfrm>
            <a:off x="7669213" y="0"/>
            <a:ext cx="1474787" cy="914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9224"/>
                                        </p:tgtEl>
                                        <p:attrNameLst>
                                          <p:attrName>style.visibility</p:attrName>
                                        </p:attrNameLst>
                                      </p:cBhvr>
                                      <p:to>
                                        <p:strVal val="visible"/>
                                      </p:to>
                                    </p:set>
                                    <p:animEffect transition="in" filter="wipe(left)">
                                      <p:cBhvr>
                                        <p:cTn id="7" dur="500"/>
                                        <p:tgtEl>
                                          <p:spTgt spid="17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2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FD3DE7-EA76-4114-8876-A3ED707D65B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95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95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6830B1-D2DE-4DDE-9145-DB0A8EC4CE37}"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209800"/>
            <a:ext cx="3810000" cy="4114800"/>
          </a:xfrm>
        </p:spPr>
        <p:txBody>
          <a:bodyPr/>
          <a:lstStyle/>
          <a:p>
            <a:endParaRPr lang="en-US"/>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C7C1392C-42FC-4F21-AE53-B00D004A06DB}"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028700"/>
            <a:ext cx="7772400" cy="529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365875"/>
            <a:ext cx="19050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365875"/>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365875"/>
            <a:ext cx="1905000" cy="457200"/>
          </a:xfrm>
        </p:spPr>
        <p:txBody>
          <a:bodyPr/>
          <a:lstStyle>
            <a:lvl1pPr>
              <a:defRPr/>
            </a:lvl1pPr>
          </a:lstStyle>
          <a:p>
            <a:fld id="{F2C70F1B-C807-4890-A76B-1C9D04606AC1}"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CEA7B4-9ACA-4A1F-8D79-925F5E76DE41}"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5D387A-D2A7-4DEB-8577-1B321DE57896}"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582234-4A38-445D-9E53-23191149DE2D}"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CF417E2-DA8F-442C-9023-F0D90D7F696B}"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A89F4F8-D01F-477B-B4CE-8843260C8462}"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8D428B8-7538-47DF-914A-C7C43EF7B65A}"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829FC2-6733-4402-978C-24C4120CAA9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528CD3-183B-40C6-AB62-F69093C06515}"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C3CEAE">
                <a:gamma/>
                <a:shade val="76078"/>
                <a:invGamma/>
              </a:srgbClr>
            </a:gs>
            <a:gs pos="50000">
              <a:srgbClr val="C3CEAE"/>
            </a:gs>
            <a:gs pos="100000">
              <a:srgbClr val="C3CEAE">
                <a:gamma/>
                <a:shade val="76078"/>
                <a:invGamma/>
              </a:srgbClr>
            </a:gs>
          </a:gsLst>
          <a:lin ang="2700000" scaled="1"/>
        </a:gra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10287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8179" name="Rectangle 3"/>
          <p:cNvSpPr>
            <a:spLocks noGrp="1" noChangeArrowheads="1"/>
          </p:cNvSpPr>
          <p:nvPr>
            <p:ph type="body" idx="1"/>
          </p:nvPr>
        </p:nvSpPr>
        <p:spPr bwMode="auto">
          <a:xfrm>
            <a:off x="685800" y="22098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8180" name="Rectangle 4"/>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j-lt"/>
              </a:defRPr>
            </a:lvl1pPr>
          </a:lstStyle>
          <a:p>
            <a:endParaRPr lang="en-US"/>
          </a:p>
        </p:txBody>
      </p:sp>
      <p:sp>
        <p:nvSpPr>
          <p:cNvPr id="178181" name="Rectangle 5"/>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j-lt"/>
              </a:defRPr>
            </a:lvl1pPr>
          </a:lstStyle>
          <a:p>
            <a:endParaRPr lang="en-US"/>
          </a:p>
        </p:txBody>
      </p:sp>
      <p:sp>
        <p:nvSpPr>
          <p:cNvPr id="178182" name="Rectangle 6"/>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j-lt"/>
              </a:defRPr>
            </a:lvl1pPr>
          </a:lstStyle>
          <a:p>
            <a:fld id="{14AD1D14-3FE0-424A-B572-EEAA97BB2126}" type="slidenum">
              <a:rPr lang="en-US"/>
              <a:pPr/>
              <a:t>‹#›</a:t>
            </a:fld>
            <a:endParaRPr lang="en-US"/>
          </a:p>
        </p:txBody>
      </p:sp>
      <p:pic>
        <p:nvPicPr>
          <p:cNvPr id="178183" name="Picture 7" descr="ir_banner"/>
          <p:cNvPicPr>
            <a:picLocks noChangeAspect="1" noChangeArrowheads="1"/>
          </p:cNvPicPr>
          <p:nvPr/>
        </p:nvPicPr>
        <p:blipFill>
          <a:blip r:embed="rId15" cstate="print">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78184" name="Picture 8" descr="NIRLogo"/>
          <p:cNvPicPr>
            <a:picLocks noChangeAspect="1" noChangeArrowheads="1"/>
          </p:cNvPicPr>
          <p:nvPr/>
        </p:nvPicPr>
        <p:blipFill>
          <a:blip r:embed="rId16" cstate="print"/>
          <a:srcRect/>
          <a:stretch>
            <a:fillRect/>
          </a:stretch>
        </p:blipFill>
        <p:spPr bwMode="auto">
          <a:xfrm>
            <a:off x="7669213" y="0"/>
            <a:ext cx="1474787" cy="914400"/>
          </a:xfrm>
          <a:prstGeom prst="rect">
            <a:avLst/>
          </a:prstGeom>
          <a:noFill/>
        </p:spPr>
      </p:pic>
      <p:pic>
        <p:nvPicPr>
          <p:cNvPr id="178185" name="Picture 9" descr="ir_banner"/>
          <p:cNvPicPr>
            <a:picLocks noChangeAspect="1" noChangeArrowheads="1"/>
          </p:cNvPicPr>
          <p:nvPr userDrawn="1"/>
        </p:nvPicPr>
        <p:blipFill>
          <a:blip r:embed="rId15" cstate="print">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78186" name="Picture 10" descr="NIRLogo"/>
          <p:cNvPicPr>
            <a:picLocks noChangeAspect="1" noChangeArrowheads="1"/>
          </p:cNvPicPr>
          <p:nvPr userDrawn="1"/>
        </p:nvPicPr>
        <p:blipFill>
          <a:blip r:embed="rId16" cstate="print"/>
          <a:srcRect/>
          <a:stretch>
            <a:fillRect/>
          </a:stretch>
        </p:blipFill>
        <p:spPr bwMode="auto">
          <a:xfrm>
            <a:off x="7669213" y="0"/>
            <a:ext cx="1474787" cy="914400"/>
          </a:xfrm>
          <a:prstGeom prst="rect">
            <a:avLst/>
          </a:prstGeom>
          <a:noFill/>
        </p:spPr>
      </p:pic>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l" rtl="0" fontAlgn="base">
        <a:spcBef>
          <a:spcPct val="0"/>
        </a:spcBef>
        <a:spcAft>
          <a:spcPct val="0"/>
        </a:spcAft>
        <a:defRPr sz="4400">
          <a:solidFill>
            <a:srgbClr val="003300"/>
          </a:solidFill>
          <a:latin typeface="+mj-lt"/>
          <a:ea typeface="+mj-ea"/>
          <a:cs typeface="+mj-cs"/>
        </a:defRPr>
      </a:lvl1pPr>
      <a:lvl2pPr algn="l" rtl="0" fontAlgn="base">
        <a:spcBef>
          <a:spcPct val="0"/>
        </a:spcBef>
        <a:spcAft>
          <a:spcPct val="0"/>
        </a:spcAft>
        <a:defRPr sz="4400">
          <a:solidFill>
            <a:srgbClr val="003300"/>
          </a:solidFill>
          <a:latin typeface="Times New Roman" pitchFamily="18" charset="0"/>
        </a:defRPr>
      </a:lvl2pPr>
      <a:lvl3pPr algn="l" rtl="0" fontAlgn="base">
        <a:spcBef>
          <a:spcPct val="0"/>
        </a:spcBef>
        <a:spcAft>
          <a:spcPct val="0"/>
        </a:spcAft>
        <a:defRPr sz="4400">
          <a:solidFill>
            <a:srgbClr val="003300"/>
          </a:solidFill>
          <a:latin typeface="Times New Roman" pitchFamily="18" charset="0"/>
        </a:defRPr>
      </a:lvl3pPr>
      <a:lvl4pPr algn="l" rtl="0" fontAlgn="base">
        <a:spcBef>
          <a:spcPct val="0"/>
        </a:spcBef>
        <a:spcAft>
          <a:spcPct val="0"/>
        </a:spcAft>
        <a:defRPr sz="4400">
          <a:solidFill>
            <a:srgbClr val="003300"/>
          </a:solidFill>
          <a:latin typeface="Times New Roman" pitchFamily="18" charset="0"/>
        </a:defRPr>
      </a:lvl4pPr>
      <a:lvl5pPr algn="l" rtl="0" fontAlgn="base">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fontAlgn="base">
        <a:spcBef>
          <a:spcPct val="20000"/>
        </a:spcBef>
        <a:spcAft>
          <a:spcPct val="0"/>
        </a:spcAft>
        <a:buClr>
          <a:schemeClr val="accent2"/>
        </a:buClr>
        <a:buSzPct val="80000"/>
        <a:buFont typeface="Wingdings" pitchFamily="2" charset="2"/>
        <a:buBlip>
          <a:blip r:embed="rId17"/>
        </a:buBlip>
        <a:defRPr sz="3200">
          <a:solidFill>
            <a:schemeClr val="bg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18"/>
        </a:buBlip>
        <a:defRPr sz="2800">
          <a:solidFill>
            <a:schemeClr val="bg2"/>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fontAlgn="base">
        <a:spcBef>
          <a:spcPct val="20000"/>
        </a:spcBef>
        <a:spcAft>
          <a:spcPct val="0"/>
        </a:spcAft>
        <a:buChar char="•"/>
        <a:defRPr sz="2000">
          <a:solidFill>
            <a:schemeClr val="bg2"/>
          </a:solidFill>
          <a:latin typeface="+mn-lt"/>
        </a:defRPr>
      </a:lvl4pPr>
      <a:lvl5pPr marL="2057400" indent="-228600" algn="l" rtl="0" fontAlgn="base">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fsapps.nwcg.gov/nirop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aff.gov/"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flightaware.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47700"/>
            <a:ext cx="7772400" cy="1943100"/>
          </a:xfrm>
        </p:spPr>
        <p:txBody>
          <a:bodyPr/>
          <a:lstStyle/>
          <a:p>
            <a:pPr algn="ctr"/>
            <a:r>
              <a:rPr lang="en-US" b="1" dirty="0" smtClean="0">
                <a:solidFill>
                  <a:srgbClr val="C00000"/>
                </a:solidFill>
              </a:rPr>
              <a:t>Unit 6 –</a:t>
            </a:r>
            <a:br>
              <a:rPr lang="en-US" b="1" dirty="0" smtClean="0">
                <a:solidFill>
                  <a:srgbClr val="C00000"/>
                </a:solidFill>
              </a:rPr>
            </a:br>
            <a:r>
              <a:rPr lang="en-US" b="1" dirty="0" smtClean="0">
                <a:solidFill>
                  <a:srgbClr val="C00000"/>
                </a:solidFill>
              </a:rPr>
              <a:t>Infrared </a:t>
            </a:r>
            <a:r>
              <a:rPr lang="en-US" b="1" dirty="0">
                <a:solidFill>
                  <a:srgbClr val="C00000"/>
                </a:solidFill>
              </a:rPr>
              <a:t>Aircraft Scanner Requests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41"/>
          <a:stretch/>
        </p:blipFill>
        <p:spPr>
          <a:xfrm>
            <a:off x="609600" y="12071"/>
            <a:ext cx="7802667"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183296" name="Object 0"/>
          <p:cNvGraphicFramePr>
            <a:graphicFrameLocks noChangeAspect="1"/>
          </p:cNvGraphicFramePr>
          <p:nvPr/>
        </p:nvGraphicFramePr>
        <p:xfrm>
          <a:off x="457200" y="381000"/>
          <a:ext cx="8305800" cy="6019800"/>
        </p:xfrm>
        <a:graphic>
          <a:graphicData uri="http://schemas.openxmlformats.org/presentationml/2006/ole">
            <mc:AlternateContent xmlns:mc="http://schemas.openxmlformats.org/markup-compatibility/2006">
              <mc:Choice xmlns:v="urn:schemas-microsoft-com:vml" Requires="v">
                <p:oleObj spid="_x0000_s183380" name="Photo Editor Photo" r:id="rId3" imgW="8142857" imgH="5428571" progId="">
                  <p:embed/>
                </p:oleObj>
              </mc:Choice>
              <mc:Fallback>
                <p:oleObj name="Photo Editor Photo" r:id="rId3" imgW="8142857" imgH="5428571" progId="">
                  <p:embed/>
                  <p:pic>
                    <p:nvPicPr>
                      <p:cNvPr id="0" name="Picture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8305800" cy="601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2" name="Text Box 4"/>
          <p:cNvSpPr txBox="1">
            <a:spLocks noChangeArrowheads="1"/>
          </p:cNvSpPr>
          <p:nvPr/>
        </p:nvSpPr>
        <p:spPr bwMode="auto">
          <a:xfrm>
            <a:off x="762000" y="762000"/>
            <a:ext cx="7848600" cy="503238"/>
          </a:xfrm>
          <a:prstGeom prst="rect">
            <a:avLst/>
          </a:prstGeom>
          <a:noFill/>
          <a:ln w="9525">
            <a:noFill/>
            <a:miter lim="800000"/>
            <a:headEnd/>
            <a:tailEnd/>
          </a:ln>
          <a:effectLst/>
        </p:spPr>
        <p:txBody>
          <a:bodyPr>
            <a:spAutoFit/>
          </a:bodyPr>
          <a:lstStyle/>
          <a:p>
            <a:pPr algn="ctr" eaLnBrk="1" hangingPunct="1">
              <a:spcBef>
                <a:spcPct val="50000"/>
              </a:spcBef>
            </a:pPr>
            <a:r>
              <a:rPr lang="en-US" sz="4000" b="1" baseline="30000" dirty="0">
                <a:latin typeface="+mn-lt"/>
              </a:rPr>
              <a:t>Once order is placed, request is acted upon by</a:t>
            </a:r>
            <a:r>
              <a:rPr lang="en-US" sz="4000" b="1" baseline="30000" dirty="0">
                <a:latin typeface="Times New Roman" pitchFamily="18" charset="0"/>
              </a:rPr>
              <a:t>:</a:t>
            </a:r>
          </a:p>
        </p:txBody>
      </p:sp>
      <p:sp>
        <p:nvSpPr>
          <p:cNvPr id="94213" name="Text Box 5"/>
          <p:cNvSpPr txBox="1">
            <a:spLocks noChangeArrowheads="1"/>
          </p:cNvSpPr>
          <p:nvPr/>
        </p:nvSpPr>
        <p:spPr bwMode="auto">
          <a:xfrm>
            <a:off x="1295400" y="3886200"/>
            <a:ext cx="5257800" cy="523220"/>
          </a:xfrm>
          <a:prstGeom prst="rect">
            <a:avLst/>
          </a:prstGeom>
          <a:noFill/>
          <a:ln w="9525">
            <a:noFill/>
            <a:miter lim="800000"/>
            <a:headEnd/>
            <a:tailEnd/>
          </a:ln>
          <a:effectLst/>
        </p:spPr>
        <p:txBody>
          <a:bodyPr wrap="square">
            <a:spAutoFit/>
          </a:bodyPr>
          <a:lstStyle/>
          <a:p>
            <a:pPr eaLnBrk="1" hangingPunct="1">
              <a:spcBef>
                <a:spcPct val="50000"/>
              </a:spcBef>
            </a:pPr>
            <a:r>
              <a:rPr lang="en-US" sz="2800" b="1" dirty="0">
                <a:latin typeface="+mn-lt"/>
              </a:rPr>
              <a:t>NICC Aircraft </a:t>
            </a:r>
            <a:r>
              <a:rPr lang="en-US" sz="2800" b="1" dirty="0" smtClean="0">
                <a:latin typeface="+mn-lt"/>
              </a:rPr>
              <a:t>desk or IRCN</a:t>
            </a:r>
            <a:endParaRPr lang="en-US" sz="2800" b="1" dirty="0">
              <a:latin typeface="+mn-lt"/>
            </a:endParaRPr>
          </a:p>
        </p:txBody>
      </p:sp>
      <p:sp>
        <p:nvSpPr>
          <p:cNvPr id="94217" name="Text Box 9"/>
          <p:cNvSpPr txBox="1">
            <a:spLocks noChangeArrowheads="1"/>
          </p:cNvSpPr>
          <p:nvPr/>
        </p:nvSpPr>
        <p:spPr bwMode="auto">
          <a:xfrm>
            <a:off x="1143000" y="1143000"/>
            <a:ext cx="4191000" cy="2246769"/>
          </a:xfrm>
          <a:prstGeom prst="rect">
            <a:avLst/>
          </a:prstGeom>
          <a:noFill/>
          <a:ln w="9525">
            <a:noFill/>
            <a:miter lim="800000"/>
            <a:headEnd/>
            <a:tailEnd/>
          </a:ln>
          <a:effectLst/>
        </p:spPr>
        <p:txBody>
          <a:bodyPr>
            <a:spAutoFit/>
          </a:bodyPr>
          <a:lstStyle/>
          <a:p>
            <a:pPr eaLnBrk="1" hangingPunct="1">
              <a:spcBef>
                <a:spcPct val="50000"/>
              </a:spcBef>
            </a:pPr>
            <a:r>
              <a:rPr lang="en-US" sz="2800" b="1" dirty="0">
                <a:latin typeface="+mn-lt"/>
              </a:rPr>
              <a:t>Local/Expanded dispatch</a:t>
            </a:r>
          </a:p>
          <a:p>
            <a:pPr eaLnBrk="1" hangingPunct="1">
              <a:spcBef>
                <a:spcPct val="50000"/>
              </a:spcBef>
            </a:pPr>
            <a:r>
              <a:rPr lang="en-US" sz="2800" b="1" dirty="0">
                <a:latin typeface="+mn-lt"/>
              </a:rPr>
              <a:t>Entered into ROSS</a:t>
            </a:r>
          </a:p>
          <a:p>
            <a:pPr eaLnBrk="1" hangingPunct="1">
              <a:spcBef>
                <a:spcPct val="50000"/>
              </a:spcBef>
            </a:pPr>
            <a:r>
              <a:rPr lang="en-US" sz="2800" b="1" dirty="0" smtClean="0">
                <a:latin typeface="Times New Roman" pitchFamily="18" charset="0"/>
              </a:rPr>
              <a:t>         </a:t>
            </a:r>
            <a:r>
              <a:rPr lang="en-US" sz="2800" b="1" dirty="0" smtClean="0">
                <a:latin typeface="+mn-lt"/>
              </a:rPr>
              <a:t>A</a:t>
            </a:r>
            <a:r>
              <a:rPr lang="en-US" sz="2800" b="1" dirty="0">
                <a:latin typeface="+mn-lt"/>
              </a:rPr>
              <a:t># assigned</a:t>
            </a:r>
          </a:p>
        </p:txBody>
      </p:sp>
      <p:sp>
        <p:nvSpPr>
          <p:cNvPr id="94218" name="Text Box 10"/>
          <p:cNvSpPr txBox="1">
            <a:spLocks noChangeArrowheads="1"/>
          </p:cNvSpPr>
          <p:nvPr/>
        </p:nvSpPr>
        <p:spPr bwMode="auto">
          <a:xfrm>
            <a:off x="2514600" y="3200400"/>
            <a:ext cx="3352800" cy="523220"/>
          </a:xfrm>
          <a:prstGeom prst="rect">
            <a:avLst/>
          </a:prstGeom>
          <a:noFill/>
          <a:ln w="9525">
            <a:noFill/>
            <a:miter lim="800000"/>
            <a:headEnd/>
            <a:tailEnd/>
          </a:ln>
          <a:effectLst/>
        </p:spPr>
        <p:txBody>
          <a:bodyPr wrap="square">
            <a:spAutoFit/>
          </a:bodyPr>
          <a:lstStyle/>
          <a:p>
            <a:pPr eaLnBrk="1" hangingPunct="1">
              <a:spcBef>
                <a:spcPct val="50000"/>
              </a:spcBef>
            </a:pPr>
            <a:r>
              <a:rPr lang="en-US" sz="2800" b="1" dirty="0" smtClean="0">
                <a:latin typeface="+mn-lt"/>
              </a:rPr>
              <a:t>GACC or IRRC</a:t>
            </a:r>
            <a:endParaRPr lang="en-US" sz="2800" b="1" dirty="0">
              <a:latin typeface="+mn-lt"/>
            </a:endParaRPr>
          </a:p>
        </p:txBody>
      </p:sp>
      <p:sp>
        <p:nvSpPr>
          <p:cNvPr id="9" name="Curved Left Arrow 8"/>
          <p:cNvSpPr/>
          <p:nvPr/>
        </p:nvSpPr>
        <p:spPr bwMode="auto">
          <a:xfrm>
            <a:off x="5334000" y="1371600"/>
            <a:ext cx="990600" cy="7620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Curved Left Arrow 9"/>
          <p:cNvSpPr/>
          <p:nvPr/>
        </p:nvSpPr>
        <p:spPr bwMode="auto">
          <a:xfrm>
            <a:off x="4267200" y="1981200"/>
            <a:ext cx="1066800" cy="9906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Curved Right Arrow 10"/>
          <p:cNvSpPr/>
          <p:nvPr/>
        </p:nvSpPr>
        <p:spPr bwMode="auto">
          <a:xfrm>
            <a:off x="685800" y="2667000"/>
            <a:ext cx="1219200" cy="990600"/>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Curved Left Arrow 12"/>
          <p:cNvSpPr/>
          <p:nvPr/>
        </p:nvSpPr>
        <p:spPr bwMode="auto">
          <a:xfrm>
            <a:off x="6096000" y="3352800"/>
            <a:ext cx="1219200" cy="9906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217"/>
                                        </p:tgtEl>
                                        <p:attrNameLst>
                                          <p:attrName>style.visibility</p:attrName>
                                        </p:attrNameLst>
                                      </p:cBhvr>
                                      <p:to>
                                        <p:strVal val="visible"/>
                                      </p:to>
                                    </p:set>
                                    <p:animEffect transition="in" filter="fade">
                                      <p:cBhvr>
                                        <p:cTn id="7" dur="1000"/>
                                        <p:tgtEl>
                                          <p:spTgt spid="94217"/>
                                        </p:tgtEl>
                                      </p:cBhvr>
                                    </p:animEffect>
                                    <p:anim calcmode="lin" valueType="num">
                                      <p:cBhvr>
                                        <p:cTn id="8" dur="1000" fill="hold"/>
                                        <p:tgtEl>
                                          <p:spTgt spid="94217"/>
                                        </p:tgtEl>
                                        <p:attrNameLst>
                                          <p:attrName>ppt_x</p:attrName>
                                        </p:attrNameLst>
                                      </p:cBhvr>
                                      <p:tavLst>
                                        <p:tav tm="0">
                                          <p:val>
                                            <p:strVal val="#ppt_x"/>
                                          </p:val>
                                        </p:tav>
                                        <p:tav tm="100000">
                                          <p:val>
                                            <p:strVal val="#ppt_x"/>
                                          </p:val>
                                        </p:tav>
                                      </p:tavLst>
                                    </p:anim>
                                    <p:anim calcmode="lin" valueType="num">
                                      <p:cBhvr>
                                        <p:cTn id="9" dur="1000" fill="hold"/>
                                        <p:tgtEl>
                                          <p:spTgt spid="942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4218"/>
                                        </p:tgtEl>
                                        <p:attrNameLst>
                                          <p:attrName>style.visibility</p:attrName>
                                        </p:attrNameLst>
                                      </p:cBhvr>
                                      <p:to>
                                        <p:strVal val="visible"/>
                                      </p:to>
                                    </p:set>
                                    <p:animEffect transition="in" filter="fade">
                                      <p:cBhvr>
                                        <p:cTn id="24" dur="1000"/>
                                        <p:tgtEl>
                                          <p:spTgt spid="94218"/>
                                        </p:tgtEl>
                                      </p:cBhvr>
                                    </p:animEffect>
                                    <p:anim calcmode="lin" valueType="num">
                                      <p:cBhvr>
                                        <p:cTn id="25" dur="1000" fill="hold"/>
                                        <p:tgtEl>
                                          <p:spTgt spid="94218"/>
                                        </p:tgtEl>
                                        <p:attrNameLst>
                                          <p:attrName>ppt_x</p:attrName>
                                        </p:attrNameLst>
                                      </p:cBhvr>
                                      <p:tavLst>
                                        <p:tav tm="0">
                                          <p:val>
                                            <p:strVal val="#ppt_x"/>
                                          </p:val>
                                        </p:tav>
                                        <p:tav tm="100000">
                                          <p:val>
                                            <p:strVal val="#ppt_x"/>
                                          </p:val>
                                        </p:tav>
                                      </p:tavLst>
                                    </p:anim>
                                    <p:anim calcmode="lin" valueType="num">
                                      <p:cBhvr>
                                        <p:cTn id="26" dur="1000" fill="hold"/>
                                        <p:tgtEl>
                                          <p:spTgt spid="942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4213"/>
                                        </p:tgtEl>
                                        <p:attrNameLst>
                                          <p:attrName>style.visibility</p:attrName>
                                        </p:attrNameLst>
                                      </p:cBhvr>
                                      <p:to>
                                        <p:strVal val="visible"/>
                                      </p:to>
                                    </p:set>
                                    <p:animEffect transition="in" filter="fade">
                                      <p:cBhvr>
                                        <p:cTn id="41" dur="1000"/>
                                        <p:tgtEl>
                                          <p:spTgt spid="94213"/>
                                        </p:tgtEl>
                                      </p:cBhvr>
                                    </p:animEffect>
                                    <p:anim calcmode="lin" valueType="num">
                                      <p:cBhvr>
                                        <p:cTn id="42" dur="1000" fill="hold"/>
                                        <p:tgtEl>
                                          <p:spTgt spid="94213"/>
                                        </p:tgtEl>
                                        <p:attrNameLst>
                                          <p:attrName>ppt_x</p:attrName>
                                        </p:attrNameLst>
                                      </p:cBhvr>
                                      <p:tavLst>
                                        <p:tav tm="0">
                                          <p:val>
                                            <p:strVal val="#ppt_x"/>
                                          </p:val>
                                        </p:tav>
                                        <p:tav tm="100000">
                                          <p:val>
                                            <p:strVal val="#ppt_x"/>
                                          </p:val>
                                        </p:tav>
                                      </p:tavLst>
                                    </p:anim>
                                    <p:anim calcmode="lin" valueType="num">
                                      <p:cBhvr>
                                        <p:cTn id="43" dur="1000" fill="hold"/>
                                        <p:tgtEl>
                                          <p:spTgt spid="94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p:bldP spid="94217" grpId="0"/>
      <p:bldP spid="94218" grpId="0"/>
      <p:bldP spid="9" grpId="0" animBg="1"/>
      <p:bldP spid="10"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solidFill>
                  <a:schemeClr val="bg1"/>
                </a:solidFill>
              </a:rPr>
              <a:t>Key Duties of IRIN w/Scanner Order</a:t>
            </a:r>
          </a:p>
        </p:txBody>
      </p:sp>
      <p:graphicFrame>
        <p:nvGraphicFramePr>
          <p:cNvPr id="184320" name="Object 0"/>
          <p:cNvGraphicFramePr>
            <a:graphicFrameLocks noChangeAspect="1"/>
          </p:cNvGraphicFramePr>
          <p:nvPr/>
        </p:nvGraphicFramePr>
        <p:xfrm>
          <a:off x="501650" y="376238"/>
          <a:ext cx="8142288" cy="6107112"/>
        </p:xfrm>
        <a:graphic>
          <a:graphicData uri="http://schemas.openxmlformats.org/presentationml/2006/ole">
            <mc:AlternateContent xmlns:mc="http://schemas.openxmlformats.org/markup-compatibility/2006">
              <mc:Choice xmlns:v="urn:schemas-microsoft-com:vml" Requires="v">
                <p:oleObj spid="_x0000_s184405" name="Photo Editor Photo" r:id="rId3" imgW="8142857" imgH="6106377" progId="">
                  <p:embed/>
                </p:oleObj>
              </mc:Choice>
              <mc:Fallback>
                <p:oleObj name="Photo Editor Photo" r:id="rId3" imgW="8142857" imgH="6106377" progId="">
                  <p:embed/>
                  <p:pic>
                    <p:nvPicPr>
                      <p:cNvPr id="0" name="Picture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376238"/>
                        <a:ext cx="8142288" cy="610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88" name="Text Box 4"/>
          <p:cNvSpPr txBox="1">
            <a:spLocks noChangeArrowheads="1"/>
          </p:cNvSpPr>
          <p:nvPr/>
        </p:nvSpPr>
        <p:spPr bwMode="auto">
          <a:xfrm>
            <a:off x="914400" y="914400"/>
            <a:ext cx="7620000" cy="2246769"/>
          </a:xfrm>
          <a:prstGeom prst="rect">
            <a:avLst/>
          </a:prstGeom>
          <a:noFill/>
          <a:ln w="9525">
            <a:noFill/>
            <a:miter lim="800000"/>
            <a:headEnd/>
            <a:tailEnd/>
          </a:ln>
          <a:effectLst/>
        </p:spPr>
        <p:txBody>
          <a:bodyPr>
            <a:spAutoFit/>
          </a:bodyPr>
          <a:lstStyle/>
          <a:p>
            <a:pPr eaLnBrk="1" hangingPunct="1">
              <a:spcBef>
                <a:spcPct val="50000"/>
              </a:spcBef>
            </a:pPr>
            <a:r>
              <a:rPr lang="en-US" sz="2800" dirty="0">
                <a:latin typeface="+mn-lt"/>
              </a:rPr>
              <a:t>Ensure Scanner Order Requests are submitted in a timely manner</a:t>
            </a:r>
            <a:r>
              <a:rPr lang="en-US" sz="2800" dirty="0" smtClean="0">
                <a:latin typeface="+mn-lt"/>
              </a:rPr>
              <a:t>.</a:t>
            </a:r>
          </a:p>
          <a:p>
            <a:pPr eaLnBrk="1" hangingPunct="1">
              <a:spcBef>
                <a:spcPct val="50000"/>
              </a:spcBef>
            </a:pPr>
            <a:endParaRPr lang="en-US" sz="2400" b="1" dirty="0">
              <a:latin typeface="Times New Roman" pitchFamily="18" charset="0"/>
            </a:endParaRPr>
          </a:p>
          <a:p>
            <a:pPr eaLnBrk="1" hangingPunct="1">
              <a:spcBef>
                <a:spcPct val="50000"/>
              </a:spcBef>
            </a:pPr>
            <a:r>
              <a:rPr lang="en-US" sz="3200" b="1" dirty="0" smtClean="0">
                <a:latin typeface="+mn-lt"/>
              </a:rPr>
              <a:t>Due to NICC by 1530 MDT</a:t>
            </a:r>
            <a:endParaRPr lang="en-US" sz="3200" b="1" dirty="0">
              <a:latin typeface="+mn-lt"/>
            </a:endParaRPr>
          </a:p>
        </p:txBody>
      </p:sp>
      <p:sp>
        <p:nvSpPr>
          <p:cNvPr id="93189" name="Text Box 5"/>
          <p:cNvSpPr txBox="1">
            <a:spLocks noChangeArrowheads="1"/>
          </p:cNvSpPr>
          <p:nvPr/>
        </p:nvSpPr>
        <p:spPr bwMode="auto">
          <a:xfrm>
            <a:off x="990600" y="4572000"/>
            <a:ext cx="7239000" cy="954107"/>
          </a:xfrm>
          <a:prstGeom prst="rect">
            <a:avLst/>
          </a:prstGeom>
          <a:noFill/>
          <a:ln w="9525">
            <a:noFill/>
            <a:miter lim="800000"/>
            <a:headEnd/>
            <a:tailEnd/>
          </a:ln>
          <a:effectLst/>
        </p:spPr>
        <p:txBody>
          <a:bodyPr>
            <a:spAutoFit/>
          </a:bodyPr>
          <a:lstStyle/>
          <a:p>
            <a:pPr eaLnBrk="1" hangingPunct="1">
              <a:spcBef>
                <a:spcPct val="50000"/>
              </a:spcBef>
            </a:pPr>
            <a:r>
              <a:rPr lang="en-US" sz="2800" dirty="0">
                <a:latin typeface="+mn-lt"/>
              </a:rPr>
              <a:t>Ensure accuracy of each new  Scanner Order submitted.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6"/>
                                        </p:tgtEl>
                                        <p:attrNameLst>
                                          <p:attrName>style.visibility</p:attrName>
                                        </p:attrNameLst>
                                      </p:cBhvr>
                                      <p:to>
                                        <p:strVal val="visible"/>
                                      </p:to>
                                    </p:set>
                                  </p:childTnLst>
                                  <p:subTnLst>
                                    <p:set>
                                      <p:cBhvr override="childStyle">
                                        <p:cTn dur="1" fill="hold" display="0" masterRel="nextClick" afterEffect="1"/>
                                        <p:tgtEl>
                                          <p:spTgt spid="9318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184320"/>
                                        </p:tgtEl>
                                        <p:attrNameLst>
                                          <p:attrName>style.visibility</p:attrName>
                                        </p:attrNameLst>
                                      </p:cBhvr>
                                      <p:to>
                                        <p:strVal val="visible"/>
                                      </p:to>
                                    </p:set>
                                    <p:animEffect transition="in" filter="box(out)">
                                      <p:cBhvr>
                                        <p:cTn id="11" dur="500"/>
                                        <p:tgtEl>
                                          <p:spTgt spid="1843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93188"/>
                                        </p:tgtEl>
                                        <p:attrNameLst>
                                          <p:attrName>style.visibility</p:attrName>
                                        </p:attrNameLst>
                                      </p:cBhvr>
                                      <p:to>
                                        <p:strVal val="visible"/>
                                      </p:to>
                                    </p:set>
                                    <p:anim calcmode="lin" valueType="num">
                                      <p:cBhvr additive="base">
                                        <p:cTn id="16" dur="500" fill="hold"/>
                                        <p:tgtEl>
                                          <p:spTgt spid="93188"/>
                                        </p:tgtEl>
                                        <p:attrNameLst>
                                          <p:attrName>ppt_x</p:attrName>
                                        </p:attrNameLst>
                                      </p:cBhvr>
                                      <p:tavLst>
                                        <p:tav tm="0">
                                          <p:val>
                                            <p:strVal val="0-#ppt_w/2"/>
                                          </p:val>
                                        </p:tav>
                                        <p:tav tm="100000">
                                          <p:val>
                                            <p:strVal val="#ppt_x"/>
                                          </p:val>
                                        </p:tav>
                                      </p:tavLst>
                                    </p:anim>
                                    <p:anim calcmode="lin" valueType="num">
                                      <p:cBhvr additive="base">
                                        <p:cTn id="17" dur="500" fill="hold"/>
                                        <p:tgtEl>
                                          <p:spTgt spid="9318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93189"/>
                                        </p:tgtEl>
                                        <p:attrNameLst>
                                          <p:attrName>style.visibility</p:attrName>
                                        </p:attrNameLst>
                                      </p:cBhvr>
                                      <p:to>
                                        <p:strVal val="visible"/>
                                      </p:to>
                                    </p:set>
                                    <p:anim calcmode="lin" valueType="num">
                                      <p:cBhvr additive="base">
                                        <p:cTn id="22" dur="500" fill="hold"/>
                                        <p:tgtEl>
                                          <p:spTgt spid="93189"/>
                                        </p:tgtEl>
                                        <p:attrNameLst>
                                          <p:attrName>ppt_x</p:attrName>
                                        </p:attrNameLst>
                                      </p:cBhvr>
                                      <p:tavLst>
                                        <p:tav tm="0">
                                          <p:val>
                                            <p:strVal val="0-#ppt_w/2"/>
                                          </p:val>
                                        </p:tav>
                                        <p:tav tm="100000">
                                          <p:val>
                                            <p:strVal val="#ppt_x"/>
                                          </p:val>
                                        </p:tav>
                                      </p:tavLst>
                                    </p:anim>
                                    <p:anim calcmode="lin" valueType="num">
                                      <p:cBhvr additive="base">
                                        <p:cTn id="23" dur="500" fill="hold"/>
                                        <p:tgtEl>
                                          <p:spTgt spid="93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autoUpdateAnimBg="0"/>
      <p:bldP spid="93188" grpId="0" autoUpdateAnimBg="0"/>
      <p:bldP spid="9318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1066800"/>
            <a:ext cx="7772400" cy="1143000"/>
          </a:xfrm>
        </p:spPr>
        <p:txBody>
          <a:bodyPr/>
          <a:lstStyle/>
          <a:p>
            <a:pPr algn="ctr"/>
            <a:r>
              <a:rPr lang="en-US" sz="5400" dirty="0">
                <a:solidFill>
                  <a:srgbClr val="284828"/>
                </a:solidFill>
                <a:latin typeface="+mn-lt"/>
              </a:rPr>
              <a:t>Online Scanner Order</a:t>
            </a:r>
          </a:p>
        </p:txBody>
      </p:sp>
      <p:sp>
        <p:nvSpPr>
          <p:cNvPr id="97283" name="Text Box 3"/>
          <p:cNvSpPr txBox="1">
            <a:spLocks noChangeArrowheads="1"/>
          </p:cNvSpPr>
          <p:nvPr/>
        </p:nvSpPr>
        <p:spPr bwMode="auto">
          <a:xfrm>
            <a:off x="0" y="2514600"/>
            <a:ext cx="9144000" cy="769441"/>
          </a:xfrm>
          <a:prstGeom prst="rect">
            <a:avLst/>
          </a:prstGeom>
          <a:noFill/>
          <a:ln w="9525">
            <a:noFill/>
            <a:miter lim="800000"/>
            <a:headEnd/>
            <a:tailEnd/>
          </a:ln>
          <a:effectLst/>
        </p:spPr>
        <p:txBody>
          <a:bodyPr wrap="square">
            <a:spAutoFit/>
          </a:bodyPr>
          <a:lstStyle/>
          <a:p>
            <a:pPr algn="ctr" eaLnBrk="1" hangingPunct="1">
              <a:spcBef>
                <a:spcPct val="50000"/>
              </a:spcBef>
            </a:pPr>
            <a:r>
              <a:rPr lang="en-US" sz="4400" dirty="0">
                <a:solidFill>
                  <a:srgbClr val="006600"/>
                </a:solidFill>
                <a:latin typeface="+mn-lt"/>
                <a:hlinkClick r:id="rId3"/>
              </a:rPr>
              <a:t>https://fsapps.nwcg.gov/nirops/</a:t>
            </a:r>
            <a:endParaRPr lang="en-US" sz="4400" dirty="0">
              <a:solidFill>
                <a:srgbClr val="0066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dissolve">
                                      <p:cBhvr>
                                        <p:cTn id="7" dur="10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66800"/>
            <a:ext cx="7649643" cy="5725324"/>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7649643" cy="5725324"/>
          </a:xfrm>
          <a:prstGeom prst="rect">
            <a:avLst/>
          </a:prstGeom>
        </p:spPr>
      </p:pic>
      <p:sp>
        <p:nvSpPr>
          <p:cNvPr id="6" name="Oval 5"/>
          <p:cNvSpPr/>
          <p:nvPr/>
        </p:nvSpPr>
        <p:spPr bwMode="auto">
          <a:xfrm>
            <a:off x="4572000" y="1981200"/>
            <a:ext cx="1143000" cy="38100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769" t="3847" r="5769" b="3846"/>
          <a:stretch/>
        </p:blipFill>
        <p:spPr>
          <a:xfrm>
            <a:off x="1143000" y="1143000"/>
            <a:ext cx="7010400" cy="548640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9053"/>
            <a:ext cx="4466126" cy="6858000"/>
          </a:xfrm>
          <a:prstGeom prst="rect">
            <a:avLst/>
          </a:prstGeom>
        </p:spPr>
      </p:pic>
      <p:sp>
        <p:nvSpPr>
          <p:cNvPr id="2" name="TextBox 1"/>
          <p:cNvSpPr txBox="1"/>
          <p:nvPr/>
        </p:nvSpPr>
        <p:spPr>
          <a:xfrm>
            <a:off x="1" y="914400"/>
            <a:ext cx="2374396" cy="1323439"/>
          </a:xfrm>
          <a:prstGeom prst="rect">
            <a:avLst/>
          </a:prstGeom>
          <a:noFill/>
        </p:spPr>
        <p:txBody>
          <a:bodyPr wrap="square" rtlCol="0">
            <a:spAutoFit/>
          </a:bodyPr>
          <a:lstStyle/>
          <a:p>
            <a:r>
              <a:rPr lang="en-US" sz="2000" dirty="0" smtClean="0">
                <a:solidFill>
                  <a:schemeClr val="bg2"/>
                </a:solidFill>
              </a:rPr>
              <a:t>We are going to create an order for a new fire that has not been flown yet:</a:t>
            </a:r>
            <a:endParaRPr lang="en-US" sz="2000" dirty="0">
              <a:solidFill>
                <a:schemeClr val="bg2"/>
              </a:solidFill>
            </a:endParaRPr>
          </a:p>
        </p:txBody>
      </p:sp>
      <p:sp>
        <p:nvSpPr>
          <p:cNvPr id="4" name="Oval 3"/>
          <p:cNvSpPr/>
          <p:nvPr/>
        </p:nvSpPr>
        <p:spPr bwMode="auto">
          <a:xfrm>
            <a:off x="2209801" y="869133"/>
            <a:ext cx="1146772" cy="273867"/>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Arrow Connector 5"/>
          <p:cNvCxnSpPr/>
          <p:nvPr/>
        </p:nvCxnSpPr>
        <p:spPr bwMode="auto">
          <a:xfrm flipH="1" flipV="1">
            <a:off x="3200400" y="1143000"/>
            <a:ext cx="457200" cy="381000"/>
          </a:xfrm>
          <a:prstGeom prst="straightConnector1">
            <a:avLst/>
          </a:prstGeom>
          <a:solidFill>
            <a:schemeClr val="accent1"/>
          </a:solidFill>
          <a:ln w="15875" cap="flat" cmpd="sng" algn="ctr">
            <a:solidFill>
              <a:srgbClr val="FF0000"/>
            </a:solidFill>
            <a:prstDash val="solid"/>
            <a:round/>
            <a:headEnd type="none" w="med" len="med"/>
            <a:tailEnd type="triangle" w="lg" len="med"/>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0"/>
            <a:ext cx="5825067" cy="6858000"/>
          </a:xfrm>
          <a:prstGeom prst="rect">
            <a:avLst/>
          </a:prstGeom>
        </p:spPr>
      </p:pic>
      <p:sp>
        <p:nvSpPr>
          <p:cNvPr id="5" name="Oval 4"/>
          <p:cNvSpPr/>
          <p:nvPr/>
        </p:nvSpPr>
        <p:spPr bwMode="auto">
          <a:xfrm>
            <a:off x="2133600" y="6535947"/>
            <a:ext cx="533400" cy="30480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2286000" y="4191000"/>
            <a:ext cx="685800" cy="457200"/>
          </a:xfrm>
          <a:prstGeom prst="rightArrow">
            <a:avLst/>
          </a:prstGeom>
          <a:solidFill>
            <a:srgbClr val="990000"/>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43456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224" y="2495977"/>
            <a:ext cx="1752381" cy="120952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9448"/>
          <a:stretch/>
        </p:blipFill>
        <p:spPr>
          <a:xfrm>
            <a:off x="2614632" y="21125"/>
            <a:ext cx="4138621" cy="4428008"/>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b="75555"/>
          <a:stretch/>
        </p:blipFill>
        <p:spPr>
          <a:xfrm>
            <a:off x="2614632" y="4449133"/>
            <a:ext cx="4138621" cy="1244435"/>
          </a:xfrm>
          <a:prstGeom prst="rect">
            <a:avLst/>
          </a:prstGeom>
        </p:spPr>
      </p:pic>
      <p:cxnSp>
        <p:nvCxnSpPr>
          <p:cNvPr id="11" name="Straight Arrow Connector 10"/>
          <p:cNvCxnSpPr/>
          <p:nvPr/>
        </p:nvCxnSpPr>
        <p:spPr bwMode="auto">
          <a:xfrm flipV="1">
            <a:off x="6460729" y="4338019"/>
            <a:ext cx="431321" cy="33328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 y="-381000"/>
            <a:ext cx="2386184" cy="281940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 y="5254925"/>
            <a:ext cx="2388735" cy="172072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48" y="2438400"/>
            <a:ext cx="2422299" cy="3349307"/>
          </a:xfrm>
          <a:prstGeom prst="rect">
            <a:avLst/>
          </a:prstGeom>
        </p:spPr>
      </p:pic>
      <p:pic>
        <p:nvPicPr>
          <p:cNvPr id="5" name="Picture 4"/>
          <p:cNvPicPr>
            <a:picLocks noChangeAspect="1"/>
          </p:cNvPicPr>
          <p:nvPr/>
        </p:nvPicPr>
        <p:blipFill>
          <a:blip r:embed="rId8"/>
          <a:stretch>
            <a:fillRect/>
          </a:stretch>
        </p:blipFill>
        <p:spPr>
          <a:xfrm>
            <a:off x="6892050" y="4312"/>
            <a:ext cx="2251949" cy="2434088"/>
          </a:xfrm>
          <a:prstGeom prst="rect">
            <a:avLst/>
          </a:prstGeom>
        </p:spPr>
      </p:pic>
      <p:cxnSp>
        <p:nvCxnSpPr>
          <p:cNvPr id="7" name="Straight Arrow Connector 6"/>
          <p:cNvCxnSpPr/>
          <p:nvPr/>
        </p:nvCxnSpPr>
        <p:spPr bwMode="auto">
          <a:xfrm flipV="1">
            <a:off x="5842601" y="996772"/>
            <a:ext cx="1062488" cy="115589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 name="Straight Arrow Connector 7"/>
          <p:cNvCxnSpPr/>
          <p:nvPr/>
        </p:nvCxnSpPr>
        <p:spPr bwMode="auto">
          <a:xfrm>
            <a:off x="5807827" y="2343934"/>
            <a:ext cx="1058341" cy="275587"/>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pic>
        <p:nvPicPr>
          <p:cNvPr id="10" name="Picture 9"/>
          <p:cNvPicPr>
            <a:picLocks noChangeAspect="1"/>
          </p:cNvPicPr>
          <p:nvPr/>
        </p:nvPicPr>
        <p:blipFill>
          <a:blip r:embed="rId9"/>
          <a:stretch>
            <a:fillRect/>
          </a:stretch>
        </p:blipFill>
        <p:spPr>
          <a:xfrm>
            <a:off x="6882997" y="4141622"/>
            <a:ext cx="1752600" cy="2371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990600"/>
            <a:ext cx="7772400" cy="952500"/>
          </a:xfrm>
        </p:spPr>
        <p:txBody>
          <a:bodyPr/>
          <a:lstStyle/>
          <a:p>
            <a:r>
              <a:rPr lang="en-US" sz="4800" dirty="0">
                <a:latin typeface="+mn-lt"/>
              </a:rPr>
              <a:t>Objectives</a:t>
            </a:r>
          </a:p>
        </p:txBody>
      </p:sp>
      <p:sp>
        <p:nvSpPr>
          <p:cNvPr id="43011" name="Rectangle 3"/>
          <p:cNvSpPr>
            <a:spLocks noGrp="1" noChangeArrowheads="1"/>
          </p:cNvSpPr>
          <p:nvPr>
            <p:ph type="body" idx="1"/>
          </p:nvPr>
        </p:nvSpPr>
        <p:spPr/>
        <p:txBody>
          <a:bodyPr/>
          <a:lstStyle/>
          <a:p>
            <a:pPr>
              <a:spcBef>
                <a:spcPts val="1800"/>
              </a:spcBef>
            </a:pPr>
            <a:r>
              <a:rPr lang="en-US" dirty="0"/>
              <a:t>Identify &amp; describe information needed for ordering IR Aircraft Scanner missions</a:t>
            </a:r>
          </a:p>
          <a:p>
            <a:pPr>
              <a:spcBef>
                <a:spcPts val="1800"/>
              </a:spcBef>
            </a:pPr>
            <a:r>
              <a:rPr lang="en-US" dirty="0"/>
              <a:t>Review Infrared Aircraft Resource Order</a:t>
            </a:r>
          </a:p>
          <a:p>
            <a:pPr>
              <a:spcBef>
                <a:spcPts val="1800"/>
              </a:spcBef>
            </a:pPr>
            <a:r>
              <a:rPr lang="en-US" dirty="0" smtClean="0"/>
              <a:t>Describe methods to track the aircraft to anticipate data delivery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l="2793" r="5028" b="47778"/>
          <a:stretch>
            <a:fillRect/>
          </a:stretch>
        </p:blipFill>
        <p:spPr bwMode="auto">
          <a:xfrm>
            <a:off x="1905000" y="0"/>
            <a:ext cx="5146158" cy="6705600"/>
          </a:xfrm>
          <a:prstGeom prst="rect">
            <a:avLst/>
          </a:prstGeom>
          <a:noFill/>
          <a:ln w="9525" cap="flat" cmpd="sng">
            <a:noFill/>
            <a:prstDash val="solid"/>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131"/>
          <a:stretch/>
        </p:blipFill>
        <p:spPr>
          <a:xfrm>
            <a:off x="1295400" y="-43543"/>
            <a:ext cx="5952226" cy="6825343"/>
          </a:xfrm>
          <a:prstGeom prst="rect">
            <a:avLst/>
          </a:prstGeom>
        </p:spPr>
      </p:pic>
      <p:sp>
        <p:nvSpPr>
          <p:cNvPr id="3" name="Oval 2"/>
          <p:cNvSpPr/>
          <p:nvPr/>
        </p:nvSpPr>
        <p:spPr bwMode="auto">
          <a:xfrm>
            <a:off x="2633213" y="4343400"/>
            <a:ext cx="3276600" cy="6858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8229600" cy="1143000"/>
          </a:xfrm>
        </p:spPr>
        <p:txBody>
          <a:bodyPr/>
          <a:lstStyle/>
          <a:p>
            <a:r>
              <a:rPr lang="en-US" dirty="0" smtClean="0">
                <a:latin typeface="+mn-lt"/>
              </a:rPr>
              <a:t>Where to get Box Coordinates?</a:t>
            </a:r>
            <a:endParaRPr lang="en-US" dirty="0">
              <a:latin typeface="+mn-lt"/>
            </a:endParaRPr>
          </a:p>
        </p:txBody>
      </p:sp>
      <p:sp>
        <p:nvSpPr>
          <p:cNvPr id="3" name="Content Placeholder 2"/>
          <p:cNvSpPr>
            <a:spLocks noGrp="1"/>
          </p:cNvSpPr>
          <p:nvPr>
            <p:ph idx="1"/>
          </p:nvPr>
        </p:nvSpPr>
        <p:spPr>
          <a:xfrm>
            <a:off x="685800" y="2362200"/>
            <a:ext cx="7772400" cy="3657600"/>
          </a:xfrm>
        </p:spPr>
        <p:txBody>
          <a:bodyPr/>
          <a:lstStyle/>
          <a:p>
            <a:r>
              <a:rPr lang="en-US" dirty="0" smtClean="0"/>
              <a:t>Previous day’s IR map</a:t>
            </a:r>
          </a:p>
          <a:p>
            <a:r>
              <a:rPr lang="en-US" dirty="0"/>
              <a:t>NIROPS CDE Google Earth KML</a:t>
            </a:r>
          </a:p>
          <a:p>
            <a:r>
              <a:rPr lang="en-US" dirty="0"/>
              <a:t>Previous perimeter – ArcMap</a:t>
            </a:r>
          </a:p>
          <a:p>
            <a:r>
              <a:rPr lang="en-US" dirty="0" smtClean="0"/>
              <a:t>MODIS or VIIRS satellite thermal data</a:t>
            </a:r>
          </a:p>
          <a:p>
            <a:r>
              <a:rPr lang="en-US" dirty="0" err="1" smtClean="0"/>
              <a:t>GeoMac</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395" y="6248400"/>
            <a:ext cx="23050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b="8889"/>
          <a:stretch/>
        </p:blipFill>
        <p:spPr>
          <a:xfrm>
            <a:off x="1854679" y="76200"/>
            <a:ext cx="5434641" cy="6172200"/>
          </a:xfrm>
          <a:prstGeom prst="rect">
            <a:avLst/>
          </a:prstGeom>
        </p:spPr>
      </p:pic>
      <p:sp>
        <p:nvSpPr>
          <p:cNvPr id="7" name="Oval 6"/>
          <p:cNvSpPr/>
          <p:nvPr/>
        </p:nvSpPr>
        <p:spPr bwMode="auto">
          <a:xfrm>
            <a:off x="3124199" y="4038600"/>
            <a:ext cx="1447800" cy="5334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600200" y="2819400"/>
            <a:ext cx="5160387" cy="369332"/>
          </a:xfrm>
          <a:prstGeom prst="rect">
            <a:avLst/>
          </a:prstGeom>
          <a:noFill/>
        </p:spPr>
        <p:txBody>
          <a:bodyPr wrap="none" rtlCol="0">
            <a:spAutoFit/>
          </a:bodyPr>
          <a:lstStyle/>
          <a:p>
            <a:r>
              <a:rPr lang="en-US" dirty="0" smtClean="0"/>
              <a:t>Need </a:t>
            </a:r>
            <a:r>
              <a:rPr lang="en-US" dirty="0" err="1" smtClean="0"/>
              <a:t>screengrab</a:t>
            </a:r>
            <a:r>
              <a:rPr lang="en-US" dirty="0" smtClean="0"/>
              <a:t> of new manual </a:t>
            </a:r>
            <a:r>
              <a:rPr lang="en-US" dirty="0" err="1" smtClean="0"/>
              <a:t>coord</a:t>
            </a:r>
            <a:r>
              <a:rPr lang="en-US" dirty="0" smtClean="0"/>
              <a:t> entry box</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778" t="6528" r="9654" b="4044"/>
          <a:stretch/>
        </p:blipFill>
        <p:spPr>
          <a:xfrm>
            <a:off x="127001" y="-4916"/>
            <a:ext cx="8864599" cy="6862915"/>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9194"/>
          </a:xfrm>
          <a:prstGeom prst="rect">
            <a:avLst/>
          </a:prstGeom>
        </p:spPr>
      </p:pic>
    </p:spTree>
    <p:extLst>
      <p:ext uri="{BB962C8B-B14F-4D97-AF65-F5344CB8AC3E}">
        <p14:creationId xmlns:p14="http://schemas.microsoft.com/office/powerpoint/2010/main" val="29488303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889" y="0"/>
            <a:ext cx="6406222"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Box Coordinates </a:t>
            </a:r>
            <a:endParaRPr lang="en-US" dirty="0">
              <a:latin typeface="+mn-lt"/>
            </a:endParaRPr>
          </a:p>
        </p:txBody>
      </p:sp>
      <p:sp>
        <p:nvSpPr>
          <p:cNvPr id="3" name="Content Placeholder 2"/>
          <p:cNvSpPr>
            <a:spLocks noGrp="1"/>
          </p:cNvSpPr>
          <p:nvPr>
            <p:ph idx="1"/>
          </p:nvPr>
        </p:nvSpPr>
        <p:spPr>
          <a:xfrm>
            <a:off x="762000" y="2514600"/>
            <a:ext cx="7772400" cy="4114800"/>
          </a:xfrm>
        </p:spPr>
        <p:txBody>
          <a:bodyPr/>
          <a:lstStyle/>
          <a:p>
            <a:r>
              <a:rPr lang="en-US" dirty="0"/>
              <a:t>Previous day’s IR map</a:t>
            </a:r>
          </a:p>
          <a:p>
            <a:r>
              <a:rPr lang="en-US" dirty="0"/>
              <a:t>NIROPS CDE Google Earth KML</a:t>
            </a:r>
          </a:p>
          <a:p>
            <a:r>
              <a:rPr lang="en-US" dirty="0"/>
              <a:t>Previous perimeter – ArcMap</a:t>
            </a:r>
          </a:p>
          <a:p>
            <a:r>
              <a:rPr lang="en-US" dirty="0"/>
              <a:t>MODIS or VIIRS satellite thermal data</a:t>
            </a:r>
          </a:p>
          <a:p>
            <a:r>
              <a:rPr lang="en-US" dirty="0" err="1"/>
              <a:t>GeoMac</a:t>
            </a:r>
            <a:endParaRPr lang="en-US" dirty="0"/>
          </a:p>
          <a:p>
            <a:pPr marL="0" indent="0">
              <a:buNone/>
            </a:pPr>
            <a:endParaRPr lang="en-US" dirty="0"/>
          </a:p>
        </p:txBody>
      </p:sp>
    </p:spTree>
    <p:extLst>
      <p:ext uri="{BB962C8B-B14F-4D97-AF65-F5344CB8AC3E}">
        <p14:creationId xmlns:p14="http://schemas.microsoft.com/office/powerpoint/2010/main" val="315649962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854"/>
            <a:ext cx="9144000" cy="5616291"/>
          </a:xfrm>
          <a:prstGeom prst="rect">
            <a:avLst/>
          </a:prstGeom>
        </p:spPr>
      </p:pic>
    </p:spTree>
    <p:extLst>
      <p:ext uri="{BB962C8B-B14F-4D97-AF65-F5344CB8AC3E}">
        <p14:creationId xmlns:p14="http://schemas.microsoft.com/office/powerpoint/2010/main" val="3274423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6629400" cy="6429806"/>
          </a:xfrm>
          <a:prstGeom prst="rect">
            <a:avLst/>
          </a:prstGeom>
        </p:spPr>
      </p:pic>
      <p:sp>
        <p:nvSpPr>
          <p:cNvPr id="4" name="TextBox 3"/>
          <p:cNvSpPr txBox="1"/>
          <p:nvPr/>
        </p:nvSpPr>
        <p:spPr>
          <a:xfrm>
            <a:off x="6629401" y="685800"/>
            <a:ext cx="2362200" cy="5262979"/>
          </a:xfrm>
          <a:prstGeom prst="rect">
            <a:avLst/>
          </a:prstGeom>
          <a:noFill/>
        </p:spPr>
        <p:txBody>
          <a:bodyPr wrap="square" rtlCol="0">
            <a:spAutoFit/>
          </a:bodyPr>
          <a:lstStyle/>
          <a:p>
            <a:r>
              <a:rPr lang="en-US" sz="3600" dirty="0" smtClean="0">
                <a:solidFill>
                  <a:schemeClr val="bg2"/>
                </a:solidFill>
              </a:rPr>
              <a:t>NE Corner</a:t>
            </a:r>
          </a:p>
          <a:p>
            <a:pPr marL="285750" indent="-285750">
              <a:spcBef>
                <a:spcPts val="1200"/>
              </a:spcBef>
              <a:buFont typeface="Arial" panose="020B0604020202020204" pitchFamily="34" charset="0"/>
              <a:buChar char="•"/>
            </a:pPr>
            <a:r>
              <a:rPr lang="en-US" dirty="0" smtClean="0">
                <a:solidFill>
                  <a:schemeClr val="bg2"/>
                </a:solidFill>
              </a:rPr>
              <a:t>northernmost and </a:t>
            </a:r>
          </a:p>
          <a:p>
            <a:pPr marL="285750" indent="-285750">
              <a:spcBef>
                <a:spcPts val="1200"/>
              </a:spcBef>
              <a:buFont typeface="Arial" panose="020B0604020202020204" pitchFamily="34" charset="0"/>
              <a:buChar char="•"/>
            </a:pPr>
            <a:r>
              <a:rPr lang="en-US" dirty="0" smtClean="0">
                <a:solidFill>
                  <a:schemeClr val="bg2"/>
                </a:solidFill>
              </a:rPr>
              <a:t>easternmost edges.  </a:t>
            </a:r>
          </a:p>
          <a:p>
            <a:pPr marL="285750" indent="-285750">
              <a:spcBef>
                <a:spcPts val="1200"/>
              </a:spcBef>
              <a:buFont typeface="Arial" panose="020B0604020202020204" pitchFamily="34" charset="0"/>
              <a:buChar char="•"/>
            </a:pPr>
            <a:r>
              <a:rPr lang="en-US" dirty="0" smtClean="0">
                <a:solidFill>
                  <a:schemeClr val="bg2"/>
                </a:solidFill>
              </a:rPr>
              <a:t>Use grids to find nearest degrees and minutes</a:t>
            </a:r>
          </a:p>
          <a:p>
            <a:pPr lvl="1"/>
            <a:endParaRPr lang="en-US" dirty="0">
              <a:solidFill>
                <a:schemeClr val="bg2"/>
              </a:solidFill>
            </a:endParaRPr>
          </a:p>
          <a:p>
            <a:pPr marL="285750" indent="-285750">
              <a:buFont typeface="Arial" panose="020B0604020202020204" pitchFamily="34" charset="0"/>
              <a:buChar char="•"/>
            </a:pPr>
            <a:r>
              <a:rPr lang="en-US" dirty="0" smtClean="0">
                <a:solidFill>
                  <a:schemeClr val="bg2"/>
                </a:solidFill>
              </a:rPr>
              <a:t>Round to nearest minute</a:t>
            </a:r>
          </a:p>
          <a:p>
            <a:pPr marL="285750" indent="-285750">
              <a:buFont typeface="Arial" panose="020B0604020202020204" pitchFamily="34" charset="0"/>
              <a:buChar char="•"/>
            </a:pPr>
            <a:r>
              <a:rPr lang="en-US" dirty="0" smtClean="0">
                <a:solidFill>
                  <a:schemeClr val="bg2"/>
                </a:solidFill>
              </a:rPr>
              <a:t>Add a minute for the north and subtract a minute for the east</a:t>
            </a:r>
          </a:p>
          <a:p>
            <a:endParaRPr lang="en-US" dirty="0" smtClean="0"/>
          </a:p>
          <a:p>
            <a:endParaRPr lang="en-US" dirty="0"/>
          </a:p>
        </p:txBody>
      </p:sp>
      <p:sp>
        <p:nvSpPr>
          <p:cNvPr id="5" name="Oval 4"/>
          <p:cNvSpPr/>
          <p:nvPr/>
        </p:nvSpPr>
        <p:spPr bwMode="auto">
          <a:xfrm>
            <a:off x="6019800" y="1371600"/>
            <a:ext cx="609600" cy="1371600"/>
          </a:xfrm>
          <a:prstGeom prst="ellipse">
            <a:avLst/>
          </a:prstGeom>
          <a:noFill/>
          <a:ln w="762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114800" y="228600"/>
            <a:ext cx="1295400" cy="609600"/>
          </a:xfrm>
          <a:prstGeom prst="ellipse">
            <a:avLst/>
          </a:prstGeom>
          <a:noFill/>
          <a:ln w="762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08915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3 Pieces make the whole:</a:t>
            </a:r>
            <a:endParaRPr lang="en-US" dirty="0">
              <a:latin typeface="+mn-lt"/>
            </a:endParaRPr>
          </a:p>
        </p:txBody>
      </p:sp>
      <p:sp>
        <p:nvSpPr>
          <p:cNvPr id="3" name="Content Placeholder 2"/>
          <p:cNvSpPr>
            <a:spLocks noGrp="1"/>
          </p:cNvSpPr>
          <p:nvPr>
            <p:ph idx="1"/>
          </p:nvPr>
        </p:nvSpPr>
        <p:spPr>
          <a:xfrm>
            <a:off x="914400" y="2438400"/>
            <a:ext cx="7543800" cy="3429000"/>
          </a:xfrm>
        </p:spPr>
        <p:txBody>
          <a:bodyPr/>
          <a:lstStyle/>
          <a:p>
            <a:pPr>
              <a:spcBef>
                <a:spcPts val="1800"/>
              </a:spcBef>
            </a:pPr>
            <a:r>
              <a:rPr lang="en-US" dirty="0" smtClean="0"/>
              <a:t>Aircraft Order (A#)</a:t>
            </a:r>
          </a:p>
          <a:p>
            <a:pPr>
              <a:spcBef>
                <a:spcPts val="1800"/>
              </a:spcBef>
            </a:pPr>
            <a:r>
              <a:rPr lang="en-US" dirty="0" smtClean="0"/>
              <a:t>Scanner Request</a:t>
            </a:r>
          </a:p>
          <a:p>
            <a:pPr>
              <a:spcBef>
                <a:spcPts val="1800"/>
              </a:spcBef>
            </a:pPr>
            <a:r>
              <a:rPr lang="en-US" dirty="0" smtClean="0"/>
              <a:t>IRIN</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extBox 3"/>
          <p:cNvSpPr txBox="1"/>
          <p:nvPr/>
        </p:nvSpPr>
        <p:spPr>
          <a:xfrm>
            <a:off x="6629401" y="685800"/>
            <a:ext cx="2362200" cy="2739211"/>
          </a:xfrm>
          <a:prstGeom prst="rect">
            <a:avLst/>
          </a:prstGeom>
          <a:noFill/>
        </p:spPr>
        <p:txBody>
          <a:bodyPr wrap="square" rtlCol="0">
            <a:spAutoFit/>
          </a:bodyPr>
          <a:lstStyle/>
          <a:p>
            <a:r>
              <a:rPr lang="en-US" sz="3600" dirty="0" smtClean="0">
                <a:solidFill>
                  <a:srgbClr val="000000"/>
                </a:solidFill>
              </a:rPr>
              <a:t>SE Corner</a:t>
            </a:r>
          </a:p>
          <a:p>
            <a:pPr marL="285750" indent="-285750">
              <a:spcBef>
                <a:spcPts val="1200"/>
              </a:spcBef>
              <a:buFont typeface="Arial" panose="020B0604020202020204" pitchFamily="34" charset="0"/>
              <a:buChar char="•"/>
            </a:pPr>
            <a:r>
              <a:rPr lang="en-US" dirty="0" smtClean="0">
                <a:solidFill>
                  <a:srgbClr val="000000"/>
                </a:solidFill>
              </a:rPr>
              <a:t>southernmost   </a:t>
            </a:r>
          </a:p>
          <a:p>
            <a:pPr lvl="1"/>
            <a:endParaRPr lang="en-US" dirty="0">
              <a:solidFill>
                <a:srgbClr val="000000"/>
              </a:solidFill>
            </a:endParaRPr>
          </a:p>
          <a:p>
            <a:pPr marL="285750" indent="-285750">
              <a:buFont typeface="Arial" panose="020B0604020202020204" pitchFamily="34" charset="0"/>
              <a:buChar char="•"/>
            </a:pPr>
            <a:r>
              <a:rPr lang="en-US" dirty="0" smtClean="0">
                <a:solidFill>
                  <a:srgbClr val="000000"/>
                </a:solidFill>
              </a:rPr>
              <a:t>Round to nearest minute</a:t>
            </a:r>
          </a:p>
          <a:p>
            <a:pPr marL="285750" indent="-285750">
              <a:buFont typeface="Arial" panose="020B0604020202020204" pitchFamily="34" charset="0"/>
              <a:buChar char="•"/>
            </a:pPr>
            <a:r>
              <a:rPr lang="en-US" dirty="0" smtClean="0">
                <a:solidFill>
                  <a:srgbClr val="000000"/>
                </a:solidFill>
              </a:rPr>
              <a:t>Subtract a minute</a:t>
            </a:r>
          </a:p>
          <a:p>
            <a:endParaRPr lang="en-US" dirty="0" smtClean="0">
              <a:solidFill>
                <a:srgbClr val="EAEAEA"/>
              </a:solidFill>
            </a:endParaRPr>
          </a:p>
          <a:p>
            <a:endParaRPr lang="en-US" dirty="0">
              <a:solidFill>
                <a:srgbClr val="EAEAEA"/>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 y="1066800"/>
            <a:ext cx="6615172" cy="4476135"/>
          </a:xfrm>
          <a:prstGeom prst="rect">
            <a:avLst/>
          </a:prstGeom>
        </p:spPr>
      </p:pic>
      <p:sp>
        <p:nvSpPr>
          <p:cNvPr id="5" name="Oval 4"/>
          <p:cNvSpPr/>
          <p:nvPr/>
        </p:nvSpPr>
        <p:spPr bwMode="auto">
          <a:xfrm>
            <a:off x="6172200" y="3806011"/>
            <a:ext cx="609600" cy="1371600"/>
          </a:xfrm>
          <a:prstGeom prst="ellipse">
            <a:avLst/>
          </a:prstGeom>
          <a:noFill/>
          <a:ln w="762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EAEAEA"/>
              </a:solidFill>
            </a:endParaRPr>
          </a:p>
        </p:txBody>
      </p:sp>
    </p:spTree>
    <p:extLst>
      <p:ext uri="{BB962C8B-B14F-4D97-AF65-F5344CB8AC3E}">
        <p14:creationId xmlns:p14="http://schemas.microsoft.com/office/powerpoint/2010/main" val="3963291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extBox 3"/>
          <p:cNvSpPr txBox="1"/>
          <p:nvPr/>
        </p:nvSpPr>
        <p:spPr>
          <a:xfrm>
            <a:off x="6172200" y="685800"/>
            <a:ext cx="2971800" cy="4524315"/>
          </a:xfrm>
          <a:prstGeom prst="rect">
            <a:avLst/>
          </a:prstGeom>
          <a:noFill/>
        </p:spPr>
        <p:txBody>
          <a:bodyPr wrap="square" rtlCol="0">
            <a:spAutoFit/>
          </a:bodyPr>
          <a:lstStyle/>
          <a:p>
            <a:r>
              <a:rPr lang="en-US" sz="3600" dirty="0" smtClean="0">
                <a:solidFill>
                  <a:srgbClr val="000000"/>
                </a:solidFill>
              </a:rPr>
              <a:t>West Edge</a:t>
            </a:r>
          </a:p>
          <a:p>
            <a:r>
              <a:rPr lang="en-US" sz="2800" dirty="0" smtClean="0">
                <a:solidFill>
                  <a:srgbClr val="000000"/>
                </a:solidFill>
              </a:rPr>
              <a:t>Westernmost part of the fire, also the coolest.   </a:t>
            </a:r>
          </a:p>
          <a:p>
            <a:pPr lvl="1"/>
            <a:endParaRPr lang="en-US" sz="2800" dirty="0">
              <a:solidFill>
                <a:srgbClr val="000000"/>
              </a:solidFill>
            </a:endParaRPr>
          </a:p>
          <a:p>
            <a:pPr marL="285750" indent="-285750">
              <a:spcBef>
                <a:spcPts val="1200"/>
              </a:spcBef>
              <a:buFont typeface="Arial" panose="020B0604020202020204" pitchFamily="34" charset="0"/>
              <a:buChar char="•"/>
            </a:pPr>
            <a:r>
              <a:rPr lang="en-US" sz="2800" dirty="0" smtClean="0">
                <a:solidFill>
                  <a:srgbClr val="000000"/>
                </a:solidFill>
              </a:rPr>
              <a:t>Round to nearest minute</a:t>
            </a:r>
          </a:p>
          <a:p>
            <a:pPr marL="285750" indent="-285750">
              <a:spcBef>
                <a:spcPts val="1200"/>
              </a:spcBef>
              <a:buFont typeface="Arial" panose="020B0604020202020204" pitchFamily="34" charset="0"/>
              <a:buChar char="•"/>
            </a:pPr>
            <a:r>
              <a:rPr lang="en-US" sz="2800" dirty="0" smtClean="0">
                <a:solidFill>
                  <a:srgbClr val="000000"/>
                </a:solidFill>
              </a:rPr>
              <a:t>Add a minute</a:t>
            </a:r>
          </a:p>
          <a:p>
            <a:endParaRPr lang="en-US" dirty="0" smtClean="0">
              <a:solidFill>
                <a:srgbClr val="EAEAEA"/>
              </a:solidFill>
            </a:endParaRPr>
          </a:p>
          <a:p>
            <a:endParaRPr lang="en-US" dirty="0">
              <a:solidFill>
                <a:srgbClr val="EAEAEA"/>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599"/>
            <a:ext cx="5943600" cy="6215215"/>
          </a:xfrm>
          <a:prstGeom prst="rect">
            <a:avLst/>
          </a:prstGeom>
        </p:spPr>
      </p:pic>
      <p:sp>
        <p:nvSpPr>
          <p:cNvPr id="5" name="Oval 4"/>
          <p:cNvSpPr/>
          <p:nvPr/>
        </p:nvSpPr>
        <p:spPr bwMode="auto">
          <a:xfrm>
            <a:off x="3048000" y="228599"/>
            <a:ext cx="1447800" cy="613589"/>
          </a:xfrm>
          <a:prstGeom prst="ellipse">
            <a:avLst/>
          </a:prstGeom>
          <a:noFill/>
          <a:ln w="762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EAEAEA"/>
              </a:solidFill>
            </a:endParaRPr>
          </a:p>
        </p:txBody>
      </p:sp>
      <p:cxnSp>
        <p:nvCxnSpPr>
          <p:cNvPr id="7" name="Straight Connector 6"/>
          <p:cNvCxnSpPr/>
          <p:nvPr/>
        </p:nvCxnSpPr>
        <p:spPr bwMode="auto">
          <a:xfrm flipH="1">
            <a:off x="3657600" y="685800"/>
            <a:ext cx="76200" cy="5715000"/>
          </a:xfrm>
          <a:prstGeom prst="line">
            <a:avLst/>
          </a:prstGeom>
          <a:solidFill>
            <a:schemeClr val="accent1"/>
          </a:solidFill>
          <a:ln w="34925" cap="flat" cmpd="sng" algn="ctr">
            <a:solidFill>
              <a:srgbClr val="00B0F0"/>
            </a:solidFill>
            <a:prstDash val="dash"/>
            <a:round/>
            <a:headEnd type="none" w="med" len="med"/>
            <a:tailEnd type="none" w="med" len="med"/>
          </a:ln>
          <a:effectLst/>
        </p:spPr>
      </p:cxnSp>
    </p:spTree>
    <p:extLst>
      <p:ext uri="{BB962C8B-B14F-4D97-AF65-F5344CB8AC3E}">
        <p14:creationId xmlns:p14="http://schemas.microsoft.com/office/powerpoint/2010/main" val="3958323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152400"/>
            <a:ext cx="8839200" cy="1371600"/>
          </a:xfrm>
        </p:spPr>
        <p:txBody>
          <a:bodyPr/>
          <a:lstStyle/>
          <a:p>
            <a:pPr algn="ctr"/>
            <a:r>
              <a:rPr lang="en-US" dirty="0">
                <a:solidFill>
                  <a:schemeClr val="bg2"/>
                </a:solidFill>
                <a:latin typeface="+mn-lt"/>
              </a:rPr>
              <a:t>Infrared Aircraft Scanner </a:t>
            </a:r>
            <a:r>
              <a:rPr lang="en-US" dirty="0" smtClean="0">
                <a:solidFill>
                  <a:schemeClr val="bg2"/>
                </a:solidFill>
                <a:latin typeface="+mn-lt"/>
              </a:rPr>
              <a:t>Request</a:t>
            </a:r>
            <a:br>
              <a:rPr lang="en-US" dirty="0" smtClean="0">
                <a:solidFill>
                  <a:schemeClr val="bg2"/>
                </a:solidFill>
                <a:latin typeface="+mn-lt"/>
              </a:rPr>
            </a:br>
            <a:r>
              <a:rPr lang="en-US" dirty="0" smtClean="0">
                <a:solidFill>
                  <a:schemeClr val="bg2"/>
                </a:solidFill>
                <a:latin typeface="+mn-lt"/>
              </a:rPr>
              <a:t>Box Coordinates – from </a:t>
            </a:r>
            <a:r>
              <a:rPr lang="en-US" dirty="0" err="1" smtClean="0">
                <a:solidFill>
                  <a:schemeClr val="bg2"/>
                </a:solidFill>
                <a:latin typeface="+mn-lt"/>
              </a:rPr>
              <a:t>GeoMac</a:t>
            </a:r>
            <a:endParaRPr lang="en-US" dirty="0">
              <a:solidFill>
                <a:schemeClr val="bg2"/>
              </a:solidFill>
              <a:latin typeface="+mn-lt"/>
            </a:endParaRPr>
          </a:p>
        </p:txBody>
      </p:sp>
      <p:sp>
        <p:nvSpPr>
          <p:cNvPr id="13" name="TextBox 12"/>
          <p:cNvSpPr txBox="1"/>
          <p:nvPr/>
        </p:nvSpPr>
        <p:spPr>
          <a:xfrm>
            <a:off x="1676400" y="1981200"/>
            <a:ext cx="3048000" cy="646331"/>
          </a:xfrm>
          <a:prstGeom prst="rect">
            <a:avLst/>
          </a:prstGeom>
          <a:noFill/>
        </p:spPr>
        <p:txBody>
          <a:bodyPr wrap="square" rtlCol="0">
            <a:spAutoFit/>
          </a:bodyPr>
          <a:lstStyle/>
          <a:p>
            <a:r>
              <a:rPr lang="en-US" dirty="0" smtClean="0"/>
              <a:t>Put in a slide with </a:t>
            </a:r>
            <a:r>
              <a:rPr lang="en-US" dirty="0" err="1" smtClean="0"/>
              <a:t>GeoMac</a:t>
            </a:r>
            <a:r>
              <a:rPr lang="en-US" dirty="0" smtClean="0"/>
              <a:t>, MODIS, and box</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676400"/>
            <a:ext cx="6324600" cy="5107622"/>
          </a:xfrm>
          <a:prstGeom prst="rect">
            <a:avLst/>
          </a:prstGeom>
        </p:spPr>
      </p:pic>
      <p:sp>
        <p:nvSpPr>
          <p:cNvPr id="3" name="Oval 2"/>
          <p:cNvSpPr/>
          <p:nvPr/>
        </p:nvSpPr>
        <p:spPr bwMode="auto">
          <a:xfrm>
            <a:off x="1828800" y="1676400"/>
            <a:ext cx="1371600" cy="228600"/>
          </a:xfrm>
          <a:prstGeom prst="ellipse">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371600" y="2589431"/>
            <a:ext cx="1143000" cy="228600"/>
          </a:xfrm>
          <a:prstGeom prst="ellipse">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0500" y="188342"/>
            <a:ext cx="8839200" cy="1371600"/>
          </a:xfrm>
        </p:spPr>
        <p:txBody>
          <a:bodyPr/>
          <a:lstStyle/>
          <a:p>
            <a:pPr algn="ctr"/>
            <a:r>
              <a:rPr lang="en-US" dirty="0">
                <a:solidFill>
                  <a:schemeClr val="bg2"/>
                </a:solidFill>
                <a:latin typeface="+mn-lt"/>
              </a:rPr>
              <a:t>Infrared Aircraft Scanner </a:t>
            </a:r>
            <a:r>
              <a:rPr lang="en-US" dirty="0" smtClean="0">
                <a:solidFill>
                  <a:schemeClr val="bg2"/>
                </a:solidFill>
                <a:latin typeface="+mn-lt"/>
              </a:rPr>
              <a:t>Request</a:t>
            </a:r>
            <a:br>
              <a:rPr lang="en-US" dirty="0" smtClean="0">
                <a:solidFill>
                  <a:schemeClr val="bg2"/>
                </a:solidFill>
                <a:latin typeface="+mn-lt"/>
              </a:rPr>
            </a:br>
            <a:r>
              <a:rPr lang="en-US" dirty="0" smtClean="0">
                <a:solidFill>
                  <a:schemeClr val="bg2"/>
                </a:solidFill>
                <a:latin typeface="+mn-lt"/>
              </a:rPr>
              <a:t>Box Coordinates</a:t>
            </a:r>
            <a:endParaRPr lang="en-US" dirty="0">
              <a:solidFill>
                <a:schemeClr val="bg2"/>
              </a:solidFill>
              <a:latin typeface="+mn-lt"/>
            </a:endParaRPr>
          </a:p>
        </p:txBody>
      </p:sp>
      <p:sp>
        <p:nvSpPr>
          <p:cNvPr id="13" name="TextBox 12"/>
          <p:cNvSpPr txBox="1"/>
          <p:nvPr/>
        </p:nvSpPr>
        <p:spPr>
          <a:xfrm>
            <a:off x="1676400" y="1981200"/>
            <a:ext cx="3048000" cy="646331"/>
          </a:xfrm>
          <a:prstGeom prst="rect">
            <a:avLst/>
          </a:prstGeom>
          <a:noFill/>
        </p:spPr>
        <p:txBody>
          <a:bodyPr wrap="square" rtlCol="0">
            <a:spAutoFit/>
          </a:bodyPr>
          <a:lstStyle/>
          <a:p>
            <a:r>
              <a:rPr lang="en-US" dirty="0" smtClean="0"/>
              <a:t>Put in a slide with </a:t>
            </a:r>
            <a:r>
              <a:rPr lang="en-US" dirty="0" err="1" smtClean="0"/>
              <a:t>GeoMac</a:t>
            </a:r>
            <a:r>
              <a:rPr lang="en-US" dirty="0" smtClean="0"/>
              <a:t>, MODIS, and box</a:t>
            </a:r>
            <a:endParaRPr lang="en-US" dirty="0"/>
          </a:p>
        </p:txBody>
      </p:sp>
      <p:pic>
        <p:nvPicPr>
          <p:cNvPr id="189442" name="Picture 2"/>
          <p:cNvPicPr>
            <a:picLocks noChangeAspect="1" noChangeArrowheads="1"/>
          </p:cNvPicPr>
          <p:nvPr/>
        </p:nvPicPr>
        <p:blipFill>
          <a:blip r:embed="rId2" cstate="print"/>
          <a:srcRect/>
          <a:stretch>
            <a:fillRect/>
          </a:stretch>
        </p:blipFill>
        <p:spPr bwMode="auto">
          <a:xfrm>
            <a:off x="1524000" y="1559942"/>
            <a:ext cx="6172200" cy="529805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704850" y="109538"/>
            <a:ext cx="7734300" cy="6638925"/>
          </a:xfrm>
          <a:prstGeom prst="rect">
            <a:avLst/>
          </a:prstGeom>
          <a:noFill/>
          <a:ln w="9525">
            <a:noFill/>
            <a:miter lim="800000"/>
            <a:headEnd/>
            <a:tailEnd/>
          </a:ln>
        </p:spPr>
      </p:pic>
      <p:sp>
        <p:nvSpPr>
          <p:cNvPr id="7" name="Quad Arrow 6"/>
          <p:cNvSpPr/>
          <p:nvPr/>
        </p:nvSpPr>
        <p:spPr bwMode="auto">
          <a:xfrm>
            <a:off x="2209800" y="2819400"/>
            <a:ext cx="377952" cy="377952"/>
          </a:xfrm>
          <a:prstGeom prst="quad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5334000" y="5638800"/>
            <a:ext cx="3048000" cy="523220"/>
          </a:xfrm>
          <a:prstGeom prst="rect">
            <a:avLst/>
          </a:prstGeom>
          <a:noFill/>
          <a:ln>
            <a:solidFill>
              <a:schemeClr val="tx1"/>
            </a:solidFill>
          </a:ln>
        </p:spPr>
        <p:txBody>
          <a:bodyPr wrap="square" rtlCol="0">
            <a:spAutoFit/>
          </a:bodyPr>
          <a:lstStyle/>
          <a:p>
            <a:pPr algn="ctr"/>
            <a:r>
              <a:rPr lang="en-US" sz="2800" dirty="0" smtClean="0"/>
              <a:t>-81 0, 28 50</a:t>
            </a:r>
            <a:endParaRPr lang="en-US" sz="28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pic>
        <p:nvPicPr>
          <p:cNvPr id="200707" name="Picture 3"/>
          <p:cNvPicPr>
            <a:picLocks noChangeAspect="1" noChangeArrowheads="1"/>
          </p:cNvPicPr>
          <p:nvPr/>
        </p:nvPicPr>
        <p:blipFill>
          <a:blip r:embed="rId2" cstate="print"/>
          <a:srcRect/>
          <a:stretch>
            <a:fillRect/>
          </a:stretch>
        </p:blipFill>
        <p:spPr bwMode="auto">
          <a:xfrm>
            <a:off x="704850" y="109538"/>
            <a:ext cx="7734300" cy="6638925"/>
          </a:xfrm>
          <a:prstGeom prst="rect">
            <a:avLst/>
          </a:prstGeom>
          <a:noFill/>
          <a:ln w="9525">
            <a:noFill/>
            <a:miter lim="800000"/>
            <a:headEnd/>
            <a:tailEnd/>
          </a:ln>
        </p:spPr>
      </p:pic>
      <p:sp>
        <p:nvSpPr>
          <p:cNvPr id="8" name="Quad Arrow 7"/>
          <p:cNvSpPr/>
          <p:nvPr/>
        </p:nvSpPr>
        <p:spPr bwMode="auto">
          <a:xfrm>
            <a:off x="4114800" y="4038600"/>
            <a:ext cx="377952" cy="377952"/>
          </a:xfrm>
          <a:prstGeom prst="quad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5257800" y="5486400"/>
            <a:ext cx="3048000" cy="523220"/>
          </a:xfrm>
          <a:prstGeom prst="rect">
            <a:avLst/>
          </a:prstGeom>
          <a:noFill/>
          <a:ln>
            <a:solidFill>
              <a:schemeClr val="tx1"/>
            </a:solidFill>
          </a:ln>
        </p:spPr>
        <p:txBody>
          <a:bodyPr wrap="square" rtlCol="0">
            <a:spAutoFit/>
          </a:bodyPr>
          <a:lstStyle/>
          <a:p>
            <a:pPr algn="ctr"/>
            <a:r>
              <a:rPr lang="en-US" sz="2800" dirty="0" smtClean="0"/>
              <a:t>-80 49, 28 42</a:t>
            </a:r>
            <a:endParaRPr lang="en-US" sz="28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cstate="print"/>
          <a:srcRect/>
          <a:stretch>
            <a:fillRect/>
          </a:stretch>
        </p:blipFill>
        <p:spPr bwMode="auto">
          <a:xfrm>
            <a:off x="0" y="1279478"/>
            <a:ext cx="9144000" cy="55785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cstate="print"/>
          <a:srcRect/>
          <a:stretch>
            <a:fillRect/>
          </a:stretch>
        </p:blipFill>
        <p:spPr bwMode="auto">
          <a:xfrm>
            <a:off x="0" y="1279478"/>
            <a:ext cx="9144000" cy="5578522"/>
          </a:xfrm>
          <a:prstGeom prst="rect">
            <a:avLst/>
          </a:prstGeom>
          <a:noFill/>
          <a:ln w="9525">
            <a:noFill/>
            <a:miter lim="800000"/>
            <a:headEnd/>
            <a:tailEnd/>
          </a:ln>
        </p:spPr>
      </p:pic>
      <p:sp>
        <p:nvSpPr>
          <p:cNvPr id="4" name="Rectangle 3"/>
          <p:cNvSpPr/>
          <p:nvPr/>
        </p:nvSpPr>
        <p:spPr bwMode="auto">
          <a:xfrm>
            <a:off x="5791200" y="3429000"/>
            <a:ext cx="228600" cy="381000"/>
          </a:xfrm>
          <a:prstGeom prst="rect">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3780"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4894" y="0"/>
            <a:ext cx="5962332" cy="6858000"/>
          </a:xfrm>
          <a:prstGeom prst="rect">
            <a:avLst/>
          </a:prstGeom>
          <a:noFill/>
          <a:ln w="9525">
            <a:noFill/>
            <a:miter lim="800000"/>
            <a:headEnd/>
            <a:tailEnd/>
          </a:ln>
        </p:spPr>
      </p:pic>
      <p:sp>
        <p:nvSpPr>
          <p:cNvPr id="7" name="Oval 6"/>
          <p:cNvSpPr/>
          <p:nvPr/>
        </p:nvSpPr>
        <p:spPr bwMode="auto">
          <a:xfrm>
            <a:off x="3886200" y="3886200"/>
            <a:ext cx="1981200" cy="6858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92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324600"/>
            <a:ext cx="23050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4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9509" y="347663"/>
            <a:ext cx="6244981" cy="6162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772400" cy="5638800"/>
          </a:xfrm>
        </p:spPr>
        <p:txBody>
          <a:bodyPr/>
          <a:lstStyle/>
          <a:p>
            <a:r>
              <a:rPr lang="en-US" dirty="0" smtClean="0"/>
              <a:t>Aircraft Order (A#)</a:t>
            </a:r>
          </a:p>
          <a:p>
            <a:pPr lvl="1"/>
            <a:r>
              <a:rPr lang="en-US" dirty="0" smtClean="0"/>
              <a:t>Assigned by local dispatch</a:t>
            </a:r>
          </a:p>
          <a:p>
            <a:pPr lvl="1"/>
            <a:r>
              <a:rPr lang="en-US" dirty="0" smtClean="0"/>
              <a:t>New one for each flight</a:t>
            </a:r>
          </a:p>
          <a:p>
            <a:r>
              <a:rPr lang="en-US" dirty="0" smtClean="0"/>
              <a:t>Scanner Request</a:t>
            </a:r>
          </a:p>
          <a:p>
            <a:pPr lvl="1"/>
            <a:r>
              <a:rPr lang="en-US" dirty="0" smtClean="0"/>
              <a:t>Ordered by Incident (IRIN or SITL)</a:t>
            </a:r>
          </a:p>
          <a:p>
            <a:pPr lvl="1"/>
            <a:r>
              <a:rPr lang="en-US" dirty="0" smtClean="0"/>
              <a:t>New request for each night</a:t>
            </a:r>
            <a:endParaRPr lang="en-US" dirty="0"/>
          </a:p>
          <a:p>
            <a:r>
              <a:rPr lang="en-US" dirty="0"/>
              <a:t>IRIN</a:t>
            </a:r>
          </a:p>
          <a:p>
            <a:pPr lvl="1"/>
            <a:r>
              <a:rPr lang="en-US" dirty="0"/>
              <a:t>Ordered by Incident</a:t>
            </a:r>
          </a:p>
          <a:p>
            <a:pPr lvl="1"/>
            <a:r>
              <a:rPr lang="en-US" dirty="0"/>
              <a:t>Other assignments (GACC or NICC)</a:t>
            </a:r>
          </a:p>
          <a:p>
            <a:pPr marL="457200" lvl="1" indent="0">
              <a:buNone/>
            </a:pPr>
            <a:endParaRPr lang="en-US"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7025"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8600" y="390525"/>
            <a:ext cx="6146800" cy="6076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p:cNvPicPr>
            <a:picLocks noChangeAspect="1" noChangeArrowheads="1"/>
          </p:cNvPicPr>
          <p:nvPr/>
        </p:nvPicPr>
        <p:blipFill>
          <a:blip r:embed="rId2" cstate="print"/>
          <a:srcRect l="14410" t="11338" r="20815" b="8487"/>
          <a:stretch>
            <a:fillRect/>
          </a:stretch>
        </p:blipFill>
        <p:spPr bwMode="auto">
          <a:xfrm>
            <a:off x="457200" y="0"/>
            <a:ext cx="8153400" cy="68524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8797"/>
          <a:stretch/>
        </p:blipFill>
        <p:spPr bwMode="auto">
          <a:xfrm>
            <a:off x="2133600" y="76200"/>
            <a:ext cx="5043280" cy="6523037"/>
          </a:xfrm>
          <a:prstGeom prst="rect">
            <a:avLst/>
          </a:prstGeom>
          <a:noFill/>
          <a:ln w="9525">
            <a:noFill/>
            <a:miter lim="800000"/>
            <a:headEnd/>
            <a:tailEnd/>
          </a:ln>
        </p:spPr>
      </p:pic>
      <p:sp>
        <p:nvSpPr>
          <p:cNvPr id="7" name="Oval 6"/>
          <p:cNvSpPr/>
          <p:nvPr/>
        </p:nvSpPr>
        <p:spPr bwMode="auto">
          <a:xfrm>
            <a:off x="5486400" y="6172200"/>
            <a:ext cx="1447800"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Rectangle 1"/>
          <p:cNvSpPr/>
          <p:nvPr/>
        </p:nvSpPr>
        <p:spPr bwMode="auto">
          <a:xfrm>
            <a:off x="3429000" y="6324600"/>
            <a:ext cx="1752600" cy="274637"/>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706" y="271022"/>
            <a:ext cx="6544588" cy="6315956"/>
          </a:xfrm>
          <a:prstGeom prst="rect">
            <a:avLst/>
          </a:prstGeom>
        </p:spPr>
      </p:pic>
      <p:sp>
        <p:nvSpPr>
          <p:cNvPr id="8" name="Oval 7"/>
          <p:cNvSpPr/>
          <p:nvPr/>
        </p:nvSpPr>
        <p:spPr bwMode="auto">
          <a:xfrm>
            <a:off x="6324600" y="2286000"/>
            <a:ext cx="685800" cy="405809"/>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5" y="304800"/>
            <a:ext cx="9019370" cy="598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1828800" y="4114800"/>
            <a:ext cx="1219200" cy="8382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417302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1"/>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509319" y="381000"/>
            <a:ext cx="10872519" cy="5902604"/>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930"/>
            <a:ext cx="7900760" cy="6878929"/>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838200"/>
            <a:ext cx="2133600" cy="1631216"/>
          </a:xfrm>
          <a:prstGeom prst="rect">
            <a:avLst/>
          </a:prstGeom>
          <a:noFill/>
        </p:spPr>
        <p:txBody>
          <a:bodyPr wrap="square" rtlCol="0">
            <a:spAutoFit/>
          </a:bodyPr>
          <a:lstStyle/>
          <a:p>
            <a:r>
              <a:rPr lang="en-US" sz="2000" dirty="0" smtClean="0">
                <a:solidFill>
                  <a:schemeClr val="bg2"/>
                </a:solidFill>
              </a:rPr>
              <a:t>Updating an order with better information – as long as it is done by 1530 MT:</a:t>
            </a:r>
            <a:endParaRPr lang="en-US" sz="2000" dirty="0">
              <a:solidFill>
                <a:schemeClr val="bg2"/>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466"/>
          <a:stretch/>
        </p:blipFill>
        <p:spPr bwMode="auto">
          <a:xfrm>
            <a:off x="2133600" y="19206"/>
            <a:ext cx="6819900" cy="685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3102049" y="869810"/>
            <a:ext cx="1143000" cy="36859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0"/>
            <a:ext cx="6772275" cy="690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6781800" y="1600200"/>
            <a:ext cx="457200" cy="36859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val 6"/>
          <p:cNvSpPr/>
          <p:nvPr/>
        </p:nvSpPr>
        <p:spPr bwMode="auto">
          <a:xfrm>
            <a:off x="4343400" y="3048000"/>
            <a:ext cx="1447800"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8636"/>
          <a:stretch/>
        </p:blipFill>
        <p:spPr bwMode="auto">
          <a:xfrm>
            <a:off x="1651666" y="103098"/>
            <a:ext cx="5130134" cy="6648540"/>
          </a:xfrm>
          <a:prstGeom prst="rect">
            <a:avLst/>
          </a:prstGeom>
          <a:noFill/>
          <a:ln w="9525">
            <a:noFill/>
            <a:miter lim="800000"/>
            <a:headEnd/>
            <a:tailEnd/>
          </a:ln>
        </p:spPr>
      </p:pic>
      <p:sp>
        <p:nvSpPr>
          <p:cNvPr id="8" name="Oval 7"/>
          <p:cNvSpPr/>
          <p:nvPr/>
        </p:nvSpPr>
        <p:spPr bwMode="auto">
          <a:xfrm>
            <a:off x="3581400" y="685800"/>
            <a:ext cx="1295400"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955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666" y="6427788"/>
            <a:ext cx="5115957"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a:xfrm>
            <a:off x="609600" y="990600"/>
            <a:ext cx="7772400" cy="990600"/>
          </a:xfrm>
        </p:spPr>
        <p:txBody>
          <a:bodyPr/>
          <a:lstStyle/>
          <a:p>
            <a:r>
              <a:rPr lang="en-US" dirty="0">
                <a:latin typeface="+mn-lt"/>
              </a:rPr>
              <a:t>Resource Jurisdiction</a:t>
            </a:r>
          </a:p>
        </p:txBody>
      </p:sp>
      <p:pic>
        <p:nvPicPr>
          <p:cNvPr id="61443" name="Picture 1027" descr="ship107z"/>
          <p:cNvPicPr>
            <a:picLocks noChangeArrowheads="1"/>
          </p:cNvPicPr>
          <p:nvPr/>
        </p:nvPicPr>
        <p:blipFill>
          <a:blip r:embed="rId3" cstate="print"/>
          <a:stretch>
            <a:fillRect/>
          </a:stretch>
        </p:blipFill>
        <p:spPr bwMode="auto">
          <a:xfrm>
            <a:off x="609600" y="1981200"/>
            <a:ext cx="3733800" cy="2819400"/>
          </a:xfrm>
          <a:prstGeom prst="rect">
            <a:avLst/>
          </a:prstGeom>
          <a:noFill/>
          <a:ln w="9525">
            <a:noFill/>
            <a:miter lim="800000"/>
            <a:headEnd/>
            <a:tailEnd/>
          </a:ln>
        </p:spPr>
      </p:pic>
      <p:pic>
        <p:nvPicPr>
          <p:cNvPr id="61444" name="Picture 1028" descr="107zirhandoff2"/>
          <p:cNvPicPr>
            <a:picLocks noChangeArrowheads="1"/>
          </p:cNvPicPr>
          <p:nvPr/>
        </p:nvPicPr>
        <p:blipFill>
          <a:blip r:embed="rId4" cstate="print"/>
          <a:srcRect/>
          <a:stretch>
            <a:fillRect/>
          </a:stretch>
        </p:blipFill>
        <p:spPr bwMode="auto">
          <a:xfrm>
            <a:off x="4495800" y="1981200"/>
            <a:ext cx="4038600" cy="2824163"/>
          </a:xfrm>
          <a:prstGeom prst="rect">
            <a:avLst/>
          </a:prstGeom>
          <a:noFill/>
          <a:ln w="9525">
            <a:noFill/>
            <a:miter lim="800000"/>
            <a:headEnd/>
            <a:tailEnd/>
          </a:ln>
        </p:spPr>
      </p:pic>
      <p:sp>
        <p:nvSpPr>
          <p:cNvPr id="61445" name="Text Box 1029"/>
          <p:cNvSpPr txBox="1">
            <a:spLocks noChangeArrowheads="1"/>
          </p:cNvSpPr>
          <p:nvPr/>
        </p:nvSpPr>
        <p:spPr bwMode="auto">
          <a:xfrm>
            <a:off x="609600" y="5334000"/>
            <a:ext cx="3886200" cy="946150"/>
          </a:xfrm>
          <a:prstGeom prst="rect">
            <a:avLst/>
          </a:prstGeom>
          <a:noFill/>
          <a:ln w="9525">
            <a:noFill/>
            <a:miter lim="800000"/>
            <a:headEnd/>
            <a:tailEnd/>
          </a:ln>
          <a:effectLst/>
        </p:spPr>
        <p:txBody>
          <a:bodyPr>
            <a:spAutoFit/>
          </a:bodyPr>
          <a:lstStyle/>
          <a:p>
            <a:pPr eaLnBrk="1" hangingPunct="1">
              <a:spcBef>
                <a:spcPct val="50000"/>
              </a:spcBef>
            </a:pPr>
            <a:r>
              <a:rPr lang="en-US" sz="2800" b="1" dirty="0">
                <a:solidFill>
                  <a:schemeClr val="bg1"/>
                </a:solidFill>
                <a:latin typeface="+mn-lt"/>
              </a:rPr>
              <a:t>The Incident does NOT get the ship…</a:t>
            </a:r>
          </a:p>
        </p:txBody>
      </p:sp>
      <p:sp>
        <p:nvSpPr>
          <p:cNvPr id="61446" name="Text Box 1030"/>
          <p:cNvSpPr txBox="1">
            <a:spLocks noChangeArrowheads="1"/>
          </p:cNvSpPr>
          <p:nvPr/>
        </p:nvSpPr>
        <p:spPr bwMode="auto">
          <a:xfrm>
            <a:off x="4648200" y="5334000"/>
            <a:ext cx="4038600" cy="946150"/>
          </a:xfrm>
          <a:prstGeom prst="rect">
            <a:avLst/>
          </a:prstGeom>
          <a:noFill/>
          <a:ln w="9525">
            <a:noFill/>
            <a:miter lim="800000"/>
            <a:headEnd/>
            <a:tailEnd/>
          </a:ln>
          <a:effectLst/>
        </p:spPr>
        <p:txBody>
          <a:bodyPr>
            <a:spAutoFit/>
          </a:bodyPr>
          <a:lstStyle/>
          <a:p>
            <a:pPr eaLnBrk="1" hangingPunct="1">
              <a:spcBef>
                <a:spcPct val="50000"/>
              </a:spcBef>
            </a:pPr>
            <a:r>
              <a:rPr lang="en-US" sz="2800" b="1" dirty="0">
                <a:solidFill>
                  <a:schemeClr val="bg1"/>
                </a:solidFill>
                <a:latin typeface="+mn-lt"/>
              </a:rPr>
              <a:t>The Incident </a:t>
            </a:r>
            <a:r>
              <a:rPr lang="en-US" sz="2800" b="1" dirty="0" smtClean="0">
                <a:solidFill>
                  <a:schemeClr val="bg1"/>
                </a:solidFill>
                <a:latin typeface="+mn-lt"/>
              </a:rPr>
              <a:t>receives </a:t>
            </a:r>
            <a:r>
              <a:rPr lang="en-US" sz="2800" b="1" dirty="0">
                <a:solidFill>
                  <a:schemeClr val="bg1"/>
                </a:solidFill>
                <a:latin typeface="+mn-lt"/>
              </a:rPr>
              <a:t>the </a:t>
            </a:r>
            <a:r>
              <a:rPr lang="en-US" sz="2800" b="1" dirty="0" smtClean="0">
                <a:solidFill>
                  <a:schemeClr val="bg1"/>
                </a:solidFill>
                <a:latin typeface="+mn-lt"/>
              </a:rPr>
              <a:t>SERVICE</a:t>
            </a:r>
            <a:r>
              <a:rPr lang="en-US" sz="2800" dirty="0" smtClean="0">
                <a:solidFill>
                  <a:schemeClr val="bg1"/>
                </a:solidFill>
                <a:latin typeface="+mn-lt"/>
              </a:rPr>
              <a:t>.</a:t>
            </a:r>
            <a:endParaRPr lang="en-US" sz="2800" dirty="0">
              <a:solidFill>
                <a:schemeClr val="bg1"/>
              </a:solidFill>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854" y="0"/>
            <a:ext cx="61791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638799" y="6489405"/>
            <a:ext cx="1729217" cy="36859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76200" y="228600"/>
            <a:ext cx="2057400" cy="1828800"/>
          </a:xfrm>
        </p:spPr>
        <p:txBody>
          <a:bodyPr/>
          <a:lstStyle/>
          <a:p>
            <a:pPr marL="0" indent="0">
              <a:buNone/>
            </a:pPr>
            <a:r>
              <a:rPr lang="en-US" sz="2000" dirty="0" smtClean="0"/>
              <a:t>Creating IR scanner requests for fires previously flown is much simpler:</a:t>
            </a:r>
            <a:endParaRPr lang="en-US" sz="2000"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466"/>
          <a:stretch/>
        </p:blipFill>
        <p:spPr bwMode="auto">
          <a:xfrm>
            <a:off x="2133600" y="19206"/>
            <a:ext cx="6819900" cy="685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3102049" y="869810"/>
            <a:ext cx="1143000" cy="36859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31998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0"/>
            <a:ext cx="7101784" cy="6853687"/>
          </a:xfrm>
          <a:prstGeom prst="rect">
            <a:avLst/>
          </a:prstGeom>
        </p:spPr>
      </p:pic>
      <p:sp>
        <p:nvSpPr>
          <p:cNvPr id="6" name="Oval 5"/>
          <p:cNvSpPr/>
          <p:nvPr/>
        </p:nvSpPr>
        <p:spPr bwMode="auto">
          <a:xfrm>
            <a:off x="7315200" y="1752600"/>
            <a:ext cx="749289" cy="6096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3329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209211" cy="7873999"/>
          </a:xfrm>
          <a:prstGeom prst="rect">
            <a:avLst/>
          </a:prstGeom>
        </p:spPr>
      </p:pic>
      <p:sp>
        <p:nvSpPr>
          <p:cNvPr id="7" name="Oval 6"/>
          <p:cNvSpPr/>
          <p:nvPr/>
        </p:nvSpPr>
        <p:spPr bwMode="auto">
          <a:xfrm>
            <a:off x="4630042" y="1981200"/>
            <a:ext cx="2608957"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653383"/>
            <a:ext cx="5467964" cy="7511383"/>
          </a:xfrm>
          <a:prstGeom prst="rect">
            <a:avLst/>
          </a:prstGeom>
        </p:spPr>
      </p:pic>
      <p:sp>
        <p:nvSpPr>
          <p:cNvPr id="7" name="Oval 6"/>
          <p:cNvSpPr/>
          <p:nvPr/>
        </p:nvSpPr>
        <p:spPr bwMode="auto">
          <a:xfrm>
            <a:off x="5181600" y="6477000"/>
            <a:ext cx="2133600" cy="3810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577403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3996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65969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09600" y="1295400"/>
            <a:ext cx="7772400" cy="1447800"/>
          </a:xfrm>
        </p:spPr>
        <p:txBody>
          <a:bodyPr/>
          <a:lstStyle/>
          <a:p>
            <a:r>
              <a:rPr lang="en-US" dirty="0" smtClean="0">
                <a:latin typeface="+mn-lt"/>
              </a:rPr>
              <a:t>IR scanner requests must be submitted by 1530 MT</a:t>
            </a:r>
            <a:endParaRPr lang="en-US" dirty="0">
              <a:latin typeface="+mn-lt"/>
            </a:endParaRPr>
          </a:p>
        </p:txBody>
      </p:sp>
      <p:sp>
        <p:nvSpPr>
          <p:cNvPr id="2" name="Content Placeholder 1"/>
          <p:cNvSpPr>
            <a:spLocks noGrp="1"/>
          </p:cNvSpPr>
          <p:nvPr>
            <p:ph idx="1"/>
          </p:nvPr>
        </p:nvSpPr>
        <p:spPr>
          <a:xfrm>
            <a:off x="685800" y="3124200"/>
            <a:ext cx="7772400" cy="3200400"/>
          </a:xfrm>
        </p:spPr>
        <p:txBody>
          <a:bodyPr/>
          <a:lstStyle/>
          <a:p>
            <a:pPr>
              <a:spcBef>
                <a:spcPts val="1800"/>
              </a:spcBef>
            </a:pPr>
            <a:r>
              <a:rPr lang="en-US" dirty="0" smtClean="0"/>
              <a:t>If possible, submit the scanner request in the morning</a:t>
            </a:r>
          </a:p>
          <a:p>
            <a:pPr>
              <a:spcBef>
                <a:spcPts val="1800"/>
              </a:spcBef>
            </a:pPr>
            <a:r>
              <a:rPr lang="en-US" dirty="0" smtClean="0"/>
              <a:t>Request the A# from dispatch early, it can be attached to the scanner request later.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When will I get my data</a:t>
            </a:r>
            <a:r>
              <a:rPr lang="en-US" dirty="0" smtClean="0"/>
              <a:t>?</a:t>
            </a:r>
            <a:endParaRPr lang="en-US" dirty="0"/>
          </a:p>
        </p:txBody>
      </p:sp>
      <p:sp>
        <p:nvSpPr>
          <p:cNvPr id="3" name="Content Placeholder 2"/>
          <p:cNvSpPr>
            <a:spLocks noGrp="1"/>
          </p:cNvSpPr>
          <p:nvPr>
            <p:ph idx="1"/>
          </p:nvPr>
        </p:nvSpPr>
        <p:spPr>
          <a:xfrm>
            <a:off x="685800" y="2438400"/>
            <a:ext cx="7772400" cy="4114800"/>
          </a:xfrm>
        </p:spPr>
        <p:txBody>
          <a:bodyPr/>
          <a:lstStyle/>
          <a:p>
            <a:pPr>
              <a:spcBef>
                <a:spcPts val="1800"/>
              </a:spcBef>
            </a:pPr>
            <a:r>
              <a:rPr lang="en-US" dirty="0" smtClean="0"/>
              <a:t>Aircraft is assigned online</a:t>
            </a:r>
          </a:p>
          <a:p>
            <a:pPr>
              <a:spcBef>
                <a:spcPts val="1800"/>
              </a:spcBef>
            </a:pPr>
            <a:r>
              <a:rPr lang="en-US" dirty="0" smtClean="0"/>
              <a:t>NIROPS CDE Google Earth KML</a:t>
            </a:r>
          </a:p>
          <a:p>
            <a:pPr>
              <a:spcBef>
                <a:spcPts val="1800"/>
              </a:spcBef>
            </a:pPr>
            <a:r>
              <a:rPr lang="en-US" dirty="0" smtClean="0"/>
              <a:t>AFF, </a:t>
            </a:r>
            <a:r>
              <a:rPr lang="en-US" dirty="0" err="1" smtClean="0"/>
              <a:t>Flightaware</a:t>
            </a:r>
            <a:endParaRPr lang="en-US" dirty="0" smtClean="0"/>
          </a:p>
          <a:p>
            <a:pPr>
              <a:spcBef>
                <a:spcPts val="1800"/>
              </a:spcBef>
            </a:pPr>
            <a:r>
              <a:rPr lang="en-US" dirty="0" smtClean="0"/>
              <a:t>Twitter</a:t>
            </a:r>
          </a:p>
          <a:p>
            <a:pPr>
              <a:spcBef>
                <a:spcPts val="1800"/>
              </a:spcBef>
            </a:pPr>
            <a:r>
              <a:rPr lang="en-US" dirty="0" smtClean="0"/>
              <a:t>Call IRCR, IRCN, NICC (email)</a:t>
            </a:r>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0500"/>
            <a:ext cx="907732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5996763" y="2933700"/>
            <a:ext cx="1752600" cy="53340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w="38100">
                <a:solidFill>
                  <a:srgbClr val="C00000"/>
                </a:solidFill>
              </a:ln>
              <a:noFill/>
              <a:effectLst/>
              <a:latin typeface="Arial" charset="0"/>
            </a:endParaRPr>
          </a:p>
        </p:txBody>
      </p:sp>
    </p:spTree>
    <p:extLst>
      <p:ext uri="{BB962C8B-B14F-4D97-AF65-F5344CB8AC3E}">
        <p14:creationId xmlns:p14="http://schemas.microsoft.com/office/powerpoint/2010/main" val="199550192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Using AFF to track the aircraft</a:t>
            </a:r>
            <a:endParaRPr lang="en-US" dirty="0"/>
          </a:p>
        </p:txBody>
      </p:sp>
      <p:sp>
        <p:nvSpPr>
          <p:cNvPr id="3" name="Content Placeholder 2"/>
          <p:cNvSpPr>
            <a:spLocks noGrp="1"/>
          </p:cNvSpPr>
          <p:nvPr>
            <p:ph idx="1"/>
          </p:nvPr>
        </p:nvSpPr>
        <p:spPr>
          <a:xfrm>
            <a:off x="1028700" y="2514600"/>
            <a:ext cx="7086600" cy="4038600"/>
          </a:xfrm>
        </p:spPr>
        <p:txBody>
          <a:bodyPr/>
          <a:lstStyle/>
          <a:p>
            <a:pPr>
              <a:spcBef>
                <a:spcPts val="1800"/>
              </a:spcBef>
            </a:pPr>
            <a:r>
              <a:rPr lang="en-US" dirty="0" smtClean="0">
                <a:solidFill>
                  <a:srgbClr val="FF0000"/>
                </a:solidFill>
                <a:hlinkClick r:id="rId3"/>
              </a:rPr>
              <a:t>https://www.aff.gov</a:t>
            </a:r>
            <a:endParaRPr lang="en-US" dirty="0"/>
          </a:p>
          <a:p>
            <a:pPr>
              <a:spcBef>
                <a:spcPts val="1800"/>
              </a:spcBef>
            </a:pPr>
            <a:r>
              <a:rPr lang="en-US" dirty="0" smtClean="0"/>
              <a:t>Request an account</a:t>
            </a:r>
          </a:p>
          <a:p>
            <a:pPr>
              <a:spcBef>
                <a:spcPts val="1800"/>
              </a:spcBef>
            </a:pPr>
            <a:r>
              <a:rPr lang="en-US" dirty="0" smtClean="0"/>
              <a:t>Log in</a:t>
            </a:r>
          </a:p>
          <a:p>
            <a:pPr>
              <a:spcBef>
                <a:spcPts val="1800"/>
              </a:spcBef>
            </a:pPr>
            <a:r>
              <a:rPr lang="en-US" dirty="0" smtClean="0"/>
              <a:t>Internet Explorer 11 will not work </a:t>
            </a:r>
            <a:r>
              <a:rPr lang="en-US" sz="2800" dirty="0" smtClean="0"/>
              <a:t>(USFS’s preferred browser)</a:t>
            </a:r>
          </a:p>
        </p:txBody>
      </p:sp>
    </p:spTree>
    <p:extLst>
      <p:ext uri="{BB962C8B-B14F-4D97-AF65-F5344CB8AC3E}">
        <p14:creationId xmlns:p14="http://schemas.microsoft.com/office/powerpoint/2010/main" val="32503134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8674" name="Picture 2" descr="process1"/>
          <p:cNvPicPr>
            <a:picLocks noChangeAspect="1" noChangeArrowheads="1"/>
          </p:cNvPicPr>
          <p:nvPr/>
        </p:nvPicPr>
        <p:blipFill>
          <a:blip r:embed="rId3" cstate="print"/>
          <a:srcRect/>
          <a:stretch>
            <a:fillRect/>
          </a:stretch>
        </p:blipFill>
        <p:spPr bwMode="auto">
          <a:xfrm>
            <a:off x="228600" y="928688"/>
            <a:ext cx="8610600" cy="5929312"/>
          </a:xfrm>
          <a:prstGeom prst="rect">
            <a:avLst/>
          </a:prstGeom>
          <a:noFill/>
        </p:spPr>
      </p:pic>
      <p:sp>
        <p:nvSpPr>
          <p:cNvPr id="28675" name="Rectangle 3"/>
          <p:cNvSpPr>
            <a:spLocks noGrp="1" noChangeArrowheads="1"/>
          </p:cNvSpPr>
          <p:nvPr>
            <p:ph type="title" idx="4294967295"/>
          </p:nvPr>
        </p:nvSpPr>
        <p:spPr>
          <a:xfrm>
            <a:off x="533400" y="76200"/>
            <a:ext cx="7772400" cy="914400"/>
          </a:xfrm>
        </p:spPr>
        <p:txBody>
          <a:bodyPr/>
          <a:lstStyle/>
          <a:p>
            <a:r>
              <a:rPr lang="en-US" dirty="0">
                <a:latin typeface="+mn-lt"/>
              </a:rPr>
              <a:t>Dispatch Process</a:t>
            </a: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1"/>
            <a:ext cx="8839200" cy="687515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0"/>
            <a:ext cx="8900808" cy="6858000"/>
          </a:xfrm>
          <a:prstGeom prst="rect">
            <a:avLst/>
          </a:prstGeom>
        </p:spPr>
      </p:pic>
    </p:spTree>
    <p:extLst>
      <p:ext uri="{BB962C8B-B14F-4D97-AF65-F5344CB8AC3E}">
        <p14:creationId xmlns:p14="http://schemas.microsoft.com/office/powerpoint/2010/main" val="254835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00"/>
            <a:ext cx="7772400" cy="1485900"/>
          </a:xfrm>
        </p:spPr>
        <p:txBody>
          <a:bodyPr/>
          <a:lstStyle/>
          <a:p>
            <a:r>
              <a:rPr lang="en-US" dirty="0" smtClean="0">
                <a:latin typeface="+mn-lt"/>
              </a:rPr>
              <a:t>Using Flightaware.com to track the aircraft</a:t>
            </a:r>
            <a:endParaRPr lang="en-US" dirty="0"/>
          </a:p>
        </p:txBody>
      </p:sp>
      <p:sp>
        <p:nvSpPr>
          <p:cNvPr id="3" name="Content Placeholder 2"/>
          <p:cNvSpPr>
            <a:spLocks noGrp="1"/>
          </p:cNvSpPr>
          <p:nvPr>
            <p:ph idx="1"/>
          </p:nvPr>
        </p:nvSpPr>
        <p:spPr>
          <a:xfrm>
            <a:off x="990600" y="2438400"/>
            <a:ext cx="7772400" cy="4038600"/>
          </a:xfrm>
        </p:spPr>
        <p:txBody>
          <a:bodyPr/>
          <a:lstStyle/>
          <a:p>
            <a:pPr>
              <a:spcBef>
                <a:spcPts val="1800"/>
              </a:spcBef>
            </a:pPr>
            <a:r>
              <a:rPr lang="en-US" dirty="0" smtClean="0">
                <a:solidFill>
                  <a:srgbClr val="FF0000"/>
                </a:solidFill>
                <a:hlinkClick r:id="rId3"/>
              </a:rPr>
              <a:t>https</a:t>
            </a:r>
            <a:r>
              <a:rPr lang="en-US" dirty="0">
                <a:solidFill>
                  <a:srgbClr val="FF0000"/>
                </a:solidFill>
                <a:hlinkClick r:id="rId3"/>
              </a:rPr>
              <a:t>://flightaware.com</a:t>
            </a:r>
            <a:endParaRPr lang="en-US" dirty="0"/>
          </a:p>
          <a:p>
            <a:pPr>
              <a:spcBef>
                <a:spcPts val="1800"/>
              </a:spcBef>
            </a:pPr>
            <a:r>
              <a:rPr lang="en-US" dirty="0" smtClean="0"/>
              <a:t>No need to log in</a:t>
            </a:r>
          </a:p>
          <a:p>
            <a:pPr>
              <a:spcBef>
                <a:spcPts val="1800"/>
              </a:spcBef>
            </a:pPr>
            <a:r>
              <a:rPr lang="en-US" dirty="0"/>
              <a:t>Enter XCN44 or XCN49 to show information for the two IR ships.</a:t>
            </a:r>
          </a:p>
          <a:p>
            <a:pPr>
              <a:spcBef>
                <a:spcPts val="1800"/>
              </a:spcBef>
            </a:pPr>
            <a:r>
              <a:rPr lang="en-US" dirty="0" smtClean="0"/>
              <a:t>There is slight delay – meaning aircraft location shown is where it was</a:t>
            </a:r>
          </a:p>
        </p:txBody>
      </p:sp>
    </p:spTree>
    <p:extLst>
      <p:ext uri="{BB962C8B-B14F-4D97-AF65-F5344CB8AC3E}">
        <p14:creationId xmlns:p14="http://schemas.microsoft.com/office/powerpoint/2010/main" val="116102909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244"/>
            <a:ext cx="9144000" cy="6391512"/>
          </a:xfrm>
          <a:prstGeom prst="rect">
            <a:avLst/>
          </a:prstGeom>
        </p:spPr>
      </p:pic>
      <p:sp>
        <p:nvSpPr>
          <p:cNvPr id="5" name="Oval 4"/>
          <p:cNvSpPr/>
          <p:nvPr/>
        </p:nvSpPr>
        <p:spPr bwMode="auto">
          <a:xfrm>
            <a:off x="2667000" y="609600"/>
            <a:ext cx="3124200" cy="6858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7" name="Straight Arrow Connector 6"/>
          <p:cNvCxnSpPr/>
          <p:nvPr/>
        </p:nvCxnSpPr>
        <p:spPr bwMode="auto">
          <a:xfrm flipH="1">
            <a:off x="4572000" y="457200"/>
            <a:ext cx="1219200" cy="533400"/>
          </a:xfrm>
          <a:prstGeom prst="straightConnector1">
            <a:avLst/>
          </a:prstGeom>
          <a:solidFill>
            <a:schemeClr val="accent1"/>
          </a:solidFill>
          <a:ln w="95250" cap="flat" cmpd="sng" algn="ctr">
            <a:solidFill>
              <a:srgbClr val="FFC000"/>
            </a:solidFill>
            <a:prstDash val="solid"/>
            <a:round/>
            <a:headEnd type="none" w="med" len="med"/>
            <a:tailEnd type="triangle"/>
          </a:ln>
          <a:effectLst/>
        </p:spPr>
      </p:cxnSp>
      <p:sp>
        <p:nvSpPr>
          <p:cNvPr id="8" name="TextBox 7"/>
          <p:cNvSpPr txBox="1"/>
          <p:nvPr/>
        </p:nvSpPr>
        <p:spPr>
          <a:xfrm>
            <a:off x="5105400" y="87868"/>
            <a:ext cx="3352800" cy="369332"/>
          </a:xfrm>
          <a:prstGeom prst="rect">
            <a:avLst/>
          </a:prstGeom>
          <a:noFill/>
          <a:ln w="31750">
            <a:solidFill>
              <a:srgbClr val="FF0000"/>
            </a:solidFill>
            <a:prstDash val="dash"/>
          </a:ln>
        </p:spPr>
        <p:txBody>
          <a:bodyPr wrap="square" rtlCol="0">
            <a:spAutoFit/>
          </a:bodyPr>
          <a:lstStyle/>
          <a:p>
            <a:r>
              <a:rPr lang="en-US" dirty="0" smtClean="0">
                <a:solidFill>
                  <a:srgbClr val="FF0000"/>
                </a:solidFill>
              </a:rPr>
              <a:t>Type in XCN44 or XCN49 here</a:t>
            </a:r>
          </a:p>
        </p:txBody>
      </p:sp>
    </p:spTree>
    <p:extLst>
      <p:ext uri="{BB962C8B-B14F-4D97-AF65-F5344CB8AC3E}">
        <p14:creationId xmlns:p14="http://schemas.microsoft.com/office/powerpoint/2010/main" val="16421941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70" y="0"/>
            <a:ext cx="6783859" cy="6858000"/>
          </a:xfrm>
          <a:prstGeom prst="rect">
            <a:avLst/>
          </a:prstGeom>
        </p:spPr>
      </p:pic>
    </p:spTree>
    <p:extLst>
      <p:ext uri="{BB962C8B-B14F-4D97-AF65-F5344CB8AC3E}">
        <p14:creationId xmlns:p14="http://schemas.microsoft.com/office/powerpoint/2010/main" val="25589637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000" t="14427" r="42500" b="12944"/>
          <a:stretch/>
        </p:blipFill>
        <p:spPr>
          <a:xfrm>
            <a:off x="152400" y="0"/>
            <a:ext cx="8817427" cy="6858000"/>
          </a:xfrm>
          <a:prstGeom prst="rect">
            <a:avLst/>
          </a:prstGeom>
        </p:spPr>
      </p:pic>
    </p:spTree>
    <p:extLst>
      <p:ext uri="{BB962C8B-B14F-4D97-AF65-F5344CB8AC3E}">
        <p14:creationId xmlns:p14="http://schemas.microsoft.com/office/powerpoint/2010/main" val="25793000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1066800"/>
            <a:ext cx="7772400" cy="1485900"/>
          </a:xfrm>
          <a:prstGeom prst="rect">
            <a:avLst/>
          </a:prstGeom>
        </p:spPr>
        <p:txBody>
          <a:bodyPr/>
          <a:lstStyle>
            <a:lvl1pPr algn="l" rtl="0" fontAlgn="base">
              <a:spcBef>
                <a:spcPct val="0"/>
              </a:spcBef>
              <a:spcAft>
                <a:spcPct val="0"/>
              </a:spcAft>
              <a:defRPr sz="4400">
                <a:solidFill>
                  <a:srgbClr val="003300"/>
                </a:solidFill>
                <a:latin typeface="+mj-lt"/>
                <a:ea typeface="+mj-ea"/>
                <a:cs typeface="+mj-cs"/>
              </a:defRPr>
            </a:lvl1pPr>
            <a:lvl2pPr algn="l" rtl="0" fontAlgn="base">
              <a:spcBef>
                <a:spcPct val="0"/>
              </a:spcBef>
              <a:spcAft>
                <a:spcPct val="0"/>
              </a:spcAft>
              <a:defRPr sz="4400">
                <a:solidFill>
                  <a:srgbClr val="003300"/>
                </a:solidFill>
                <a:latin typeface="Times New Roman" pitchFamily="18" charset="0"/>
              </a:defRPr>
            </a:lvl2pPr>
            <a:lvl3pPr algn="l" rtl="0" fontAlgn="base">
              <a:spcBef>
                <a:spcPct val="0"/>
              </a:spcBef>
              <a:spcAft>
                <a:spcPct val="0"/>
              </a:spcAft>
              <a:defRPr sz="4400">
                <a:solidFill>
                  <a:srgbClr val="003300"/>
                </a:solidFill>
                <a:latin typeface="Times New Roman" pitchFamily="18" charset="0"/>
              </a:defRPr>
            </a:lvl3pPr>
            <a:lvl4pPr algn="l" rtl="0" fontAlgn="base">
              <a:spcBef>
                <a:spcPct val="0"/>
              </a:spcBef>
              <a:spcAft>
                <a:spcPct val="0"/>
              </a:spcAft>
              <a:defRPr sz="4400">
                <a:solidFill>
                  <a:srgbClr val="003300"/>
                </a:solidFill>
                <a:latin typeface="Times New Roman" pitchFamily="18" charset="0"/>
              </a:defRPr>
            </a:lvl4pPr>
            <a:lvl5pPr algn="l" rtl="0" fontAlgn="base">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a:lstStyle>
          <a:p>
            <a:pPr eaLnBrk="1" hangingPunct="1"/>
            <a:r>
              <a:rPr lang="en-US" kern="0" dirty="0" smtClean="0">
                <a:latin typeface="+mn-lt"/>
              </a:rPr>
              <a:t>Using Twitter to track the aircraft</a:t>
            </a:r>
            <a:endParaRPr lang="en-US" kern="0" dirty="0"/>
          </a:p>
        </p:txBody>
      </p:sp>
      <p:sp>
        <p:nvSpPr>
          <p:cNvPr id="3" name="Content Placeholder 2"/>
          <p:cNvSpPr txBox="1">
            <a:spLocks/>
          </p:cNvSpPr>
          <p:nvPr/>
        </p:nvSpPr>
        <p:spPr>
          <a:xfrm>
            <a:off x="914400" y="2667000"/>
            <a:ext cx="7772400" cy="3886200"/>
          </a:xfrm>
          <a:prstGeom prst="rect">
            <a:avLst/>
          </a:prstGeom>
        </p:spPr>
        <p:txBody>
          <a:bodyPr/>
          <a:lstStyle>
            <a:lvl1pPr marL="342900" indent="-342900" algn="l" rtl="0" fontAlgn="base">
              <a:spcBef>
                <a:spcPct val="20000"/>
              </a:spcBef>
              <a:spcAft>
                <a:spcPct val="0"/>
              </a:spcAft>
              <a:buClr>
                <a:schemeClr val="accent2"/>
              </a:buClr>
              <a:buSzPct val="80000"/>
              <a:buFont typeface="Wingdings" pitchFamily="2" charset="2"/>
              <a:buBlip>
                <a:blip r:embed="rId3"/>
              </a:buBlip>
              <a:defRPr sz="3200">
                <a:solidFill>
                  <a:schemeClr val="bg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4"/>
              </a:buBlip>
              <a:defRPr sz="2800">
                <a:solidFill>
                  <a:schemeClr val="bg2"/>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fontAlgn="base">
              <a:spcBef>
                <a:spcPct val="20000"/>
              </a:spcBef>
              <a:spcAft>
                <a:spcPct val="0"/>
              </a:spcAft>
              <a:buChar char="•"/>
              <a:defRPr sz="2000">
                <a:solidFill>
                  <a:schemeClr val="bg2"/>
                </a:solidFill>
                <a:latin typeface="+mn-lt"/>
              </a:defRPr>
            </a:lvl4pPr>
            <a:lvl5pPr marL="2057400" indent="-228600" algn="l" rtl="0" fontAlgn="base">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eaLnBrk="1" hangingPunct="1">
              <a:spcBef>
                <a:spcPts val="1800"/>
              </a:spcBef>
            </a:pPr>
            <a:r>
              <a:rPr lang="en-US" kern="0" dirty="0" smtClean="0"/>
              <a:t>Log in to NIROPS website</a:t>
            </a:r>
          </a:p>
          <a:p>
            <a:pPr eaLnBrk="1" hangingPunct="1">
              <a:spcBef>
                <a:spcPts val="1800"/>
              </a:spcBef>
            </a:pPr>
            <a:r>
              <a:rPr lang="en-US" kern="0" dirty="0" smtClean="0"/>
              <a:t>At bottom of IR Scanner Orders page is the Twitter feed from both aircraft</a:t>
            </a:r>
          </a:p>
          <a:p>
            <a:pPr marL="0" indent="0" eaLnBrk="1" hangingPunct="1">
              <a:buNone/>
            </a:pPr>
            <a:endParaRPr lang="en-US" kern="0" dirty="0" smtClean="0"/>
          </a:p>
          <a:p>
            <a:pPr eaLnBrk="1" hangingPunct="1"/>
            <a:r>
              <a:rPr lang="en-US" kern="0" dirty="0" smtClean="0"/>
              <a:t>Recommended – get/use a Twitter account – and follow the aircraft.</a:t>
            </a:r>
          </a:p>
        </p:txBody>
      </p:sp>
    </p:spTree>
    <p:extLst>
      <p:ext uri="{BB962C8B-B14F-4D97-AF65-F5344CB8AC3E}">
        <p14:creationId xmlns:p14="http://schemas.microsoft.com/office/powerpoint/2010/main" val="176500013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5400" y="2263"/>
            <a:ext cx="6427793" cy="6858000"/>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175" y="-609600"/>
            <a:ext cx="8629650" cy="8077200"/>
          </a:xfrm>
          <a:prstGeom prst="rect">
            <a:avLst/>
          </a:prstGeom>
        </p:spPr>
      </p:pic>
    </p:spTree>
    <p:extLst>
      <p:ext uri="{BB962C8B-B14F-4D97-AF65-F5344CB8AC3E}">
        <p14:creationId xmlns:p14="http://schemas.microsoft.com/office/powerpoint/2010/main" val="161436031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53441"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1948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4964103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066800"/>
            <a:ext cx="7772400" cy="952500"/>
          </a:xfrm>
        </p:spPr>
        <p:txBody>
          <a:bodyPr/>
          <a:lstStyle/>
          <a:p>
            <a:r>
              <a:rPr lang="en-US" dirty="0" smtClean="0">
                <a:latin typeface="+mn-lt"/>
              </a:rPr>
              <a:t>Twitter account use</a:t>
            </a:r>
            <a:endParaRPr lang="en-US" dirty="0">
              <a:latin typeface="+mn-lt"/>
            </a:endParaRPr>
          </a:p>
        </p:txBody>
      </p:sp>
      <p:sp>
        <p:nvSpPr>
          <p:cNvPr id="20483" name="Rectangle 3"/>
          <p:cNvSpPr>
            <a:spLocks noGrp="1" noChangeArrowheads="1"/>
          </p:cNvSpPr>
          <p:nvPr>
            <p:ph type="body" idx="1"/>
          </p:nvPr>
        </p:nvSpPr>
        <p:spPr>
          <a:xfrm>
            <a:off x="1219200" y="2209800"/>
            <a:ext cx="7772400" cy="4114800"/>
          </a:xfrm>
        </p:spPr>
        <p:txBody>
          <a:bodyPr/>
          <a:lstStyle/>
          <a:p>
            <a:pPr>
              <a:spcBef>
                <a:spcPts val="1800"/>
              </a:spcBef>
            </a:pPr>
            <a:r>
              <a:rPr lang="en-US" dirty="0" smtClean="0"/>
              <a:t>Create your profile</a:t>
            </a:r>
          </a:p>
          <a:p>
            <a:pPr>
              <a:spcBef>
                <a:spcPts val="1800"/>
              </a:spcBef>
            </a:pPr>
            <a:r>
              <a:rPr lang="en-US" dirty="0" smtClean="0"/>
              <a:t>Follow NIROPS_N144Z and NIROPS_N149Z</a:t>
            </a:r>
          </a:p>
          <a:p>
            <a:pPr>
              <a:spcBef>
                <a:spcPts val="1800"/>
              </a:spcBef>
            </a:pPr>
            <a:r>
              <a:rPr lang="en-US" dirty="0" smtClean="0"/>
              <a:t>Follow IRCN and accept our “follow you” request</a:t>
            </a:r>
          </a:p>
          <a:p>
            <a:pPr>
              <a:spcBef>
                <a:spcPts val="1800"/>
              </a:spcBef>
            </a:pPr>
            <a:r>
              <a:rPr lang="en-US" dirty="0" smtClean="0"/>
              <a:t>Twitter etiquette</a:t>
            </a:r>
          </a:p>
          <a:p>
            <a:endParaRPr lang="en-US" b="1" dirty="0">
              <a:solidFill>
                <a:schemeClr val="bg1"/>
              </a:solidFill>
            </a:endParaRPr>
          </a:p>
          <a:p>
            <a:endParaRPr lang="en-US" b="1" dirty="0">
              <a:solidFill>
                <a:srgbClr val="000099"/>
              </a:solidFill>
            </a:endParaRPr>
          </a:p>
          <a:p>
            <a:pPr>
              <a:buFont typeface="Wingdings" pitchFamily="2" charset="2"/>
              <a:buNone/>
            </a:pPr>
            <a:endParaRPr lang="en-US" dirty="0">
              <a:solidFill>
                <a:srgbClr val="9BD644"/>
              </a:solidFill>
            </a:endParaRPr>
          </a:p>
        </p:txBody>
      </p:sp>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609600"/>
            <a:ext cx="7772400" cy="1143000"/>
          </a:xfrm>
        </p:spPr>
        <p:txBody>
          <a:bodyPr/>
          <a:lstStyle/>
          <a:p>
            <a:r>
              <a:rPr lang="en-US" dirty="0">
                <a:latin typeface="+mn-lt"/>
              </a:rPr>
              <a:t>Orders for Additional Missions</a:t>
            </a:r>
          </a:p>
        </p:txBody>
      </p:sp>
      <p:sp>
        <p:nvSpPr>
          <p:cNvPr id="17411" name="Rectangle 3"/>
          <p:cNvSpPr>
            <a:spLocks noGrp="1" noChangeArrowheads="1"/>
          </p:cNvSpPr>
          <p:nvPr>
            <p:ph type="body" idx="1"/>
          </p:nvPr>
        </p:nvSpPr>
        <p:spPr>
          <a:xfrm>
            <a:off x="990600" y="1981200"/>
            <a:ext cx="7772400" cy="4572000"/>
          </a:xfrm>
        </p:spPr>
        <p:txBody>
          <a:bodyPr/>
          <a:lstStyle/>
          <a:p>
            <a:pPr>
              <a:lnSpc>
                <a:spcPct val="90000"/>
              </a:lnSpc>
              <a:spcBef>
                <a:spcPts val="1800"/>
              </a:spcBef>
            </a:pPr>
            <a:r>
              <a:rPr lang="en-US" dirty="0"/>
              <a:t>The request is drafted by the Infrared </a:t>
            </a:r>
            <a:r>
              <a:rPr lang="en-US" dirty="0" smtClean="0"/>
              <a:t>Interpreter or others.</a:t>
            </a:r>
            <a:endParaRPr lang="en-US" dirty="0"/>
          </a:p>
          <a:p>
            <a:pPr>
              <a:lnSpc>
                <a:spcPct val="90000"/>
              </a:lnSpc>
              <a:spcBef>
                <a:spcPts val="1800"/>
              </a:spcBef>
            </a:pPr>
            <a:r>
              <a:rPr lang="en-US" dirty="0"/>
              <a:t>Recommended by the Situation Unit Leader</a:t>
            </a:r>
          </a:p>
          <a:p>
            <a:pPr>
              <a:lnSpc>
                <a:spcPct val="90000"/>
              </a:lnSpc>
              <a:spcBef>
                <a:spcPts val="1800"/>
              </a:spcBef>
            </a:pPr>
            <a:r>
              <a:rPr lang="en-US" dirty="0"/>
              <a:t>Approved by the Planning Section Chief</a:t>
            </a:r>
          </a:p>
          <a:p>
            <a:pPr>
              <a:lnSpc>
                <a:spcPct val="90000"/>
              </a:lnSpc>
              <a:spcBef>
                <a:spcPts val="1800"/>
              </a:spcBef>
            </a:pPr>
            <a:r>
              <a:rPr lang="en-US" dirty="0"/>
              <a:t>Sent to </a:t>
            </a:r>
            <a:r>
              <a:rPr lang="en-US" dirty="0" smtClean="0"/>
              <a:t>IA or Expanded Dispatch </a:t>
            </a:r>
          </a:p>
          <a:p>
            <a:pPr>
              <a:lnSpc>
                <a:spcPct val="90000"/>
              </a:lnSpc>
              <a:spcBef>
                <a:spcPts val="1800"/>
              </a:spcBef>
            </a:pPr>
            <a:r>
              <a:rPr lang="en-US" dirty="0" smtClean="0"/>
              <a:t>A# </a:t>
            </a:r>
            <a:r>
              <a:rPr lang="en-US" dirty="0"/>
              <a:t>assigned by </a:t>
            </a:r>
            <a:r>
              <a:rPr lang="en-US" dirty="0" smtClean="0"/>
              <a:t>Dispatch</a:t>
            </a:r>
            <a:endParaRPr lang="en-US" dirty="0"/>
          </a:p>
          <a:p>
            <a:pPr>
              <a:lnSpc>
                <a:spcPct val="90000"/>
              </a:lnSpc>
              <a:buFont typeface="Wingdings" pitchFamily="2" charset="2"/>
              <a:buNone/>
            </a:pPr>
            <a:endParaRPr lang="en-US" b="1" dirty="0">
              <a:solidFill>
                <a:srgbClr val="000099"/>
              </a:solidFill>
            </a:endParaRPr>
          </a:p>
        </p:txBody>
      </p:sp>
    </p:spTree>
  </p:cSld>
  <p:clrMapOvr>
    <a:masterClrMapping/>
  </p:clrMapOvr>
  <p:transition>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6437" name="Group 53"/>
          <p:cNvGrpSpPr>
            <a:grpSpLocks/>
          </p:cNvGrpSpPr>
          <p:nvPr/>
        </p:nvGrpSpPr>
        <p:grpSpPr bwMode="auto">
          <a:xfrm>
            <a:off x="1466850" y="1846262"/>
            <a:ext cx="4722813" cy="5105400"/>
            <a:chOff x="1008" y="1008"/>
            <a:chExt cx="2975" cy="3216"/>
          </a:xfrm>
        </p:grpSpPr>
        <p:sp>
          <p:nvSpPr>
            <p:cNvPr id="16396" name="Rectangle 12"/>
            <p:cNvSpPr>
              <a:spLocks noChangeArrowheads="1"/>
            </p:cNvSpPr>
            <p:nvPr/>
          </p:nvSpPr>
          <p:spPr bwMode="auto">
            <a:xfrm>
              <a:off x="1387" y="1296"/>
              <a:ext cx="2596" cy="2564"/>
            </a:xfrm>
            <a:prstGeom prst="rect">
              <a:avLst/>
            </a:prstGeom>
            <a:solidFill>
              <a:srgbClr val="FFFFFF"/>
            </a:solidFill>
            <a:ln w="66675">
              <a:solidFill>
                <a:srgbClr val="000000"/>
              </a:solidFill>
              <a:miter lim="800000"/>
              <a:headEnd/>
              <a:tailEnd/>
            </a:ln>
          </p:spPr>
          <p:txBody>
            <a:bodyPr/>
            <a:lstStyle/>
            <a:p>
              <a:endParaRPr lang="en-US"/>
            </a:p>
          </p:txBody>
        </p:sp>
        <p:sp>
          <p:nvSpPr>
            <p:cNvPr id="16389" name="Text Box 5"/>
            <p:cNvSpPr txBox="1">
              <a:spLocks noChangeArrowheads="1"/>
            </p:cNvSpPr>
            <p:nvPr/>
          </p:nvSpPr>
          <p:spPr bwMode="auto">
            <a:xfrm>
              <a:off x="1440" y="1008"/>
              <a:ext cx="926" cy="288"/>
            </a:xfrm>
            <a:prstGeom prst="rect">
              <a:avLst/>
            </a:prstGeom>
            <a:noFill/>
            <a:ln w="9525">
              <a:noFill/>
              <a:miter lim="800000"/>
              <a:headEnd/>
              <a:tailEnd/>
            </a:ln>
            <a:effectLst/>
          </p:spPr>
          <p:txBody>
            <a:bodyPr wrap="none">
              <a:spAutoFit/>
            </a:bodyPr>
            <a:lstStyle/>
            <a:p>
              <a:r>
                <a:rPr lang="en-US" sz="2400">
                  <a:solidFill>
                    <a:schemeClr val="bg2"/>
                  </a:solidFill>
                  <a:latin typeface="Tahoma" pitchFamily="34" charset="0"/>
                </a:rPr>
                <a:t>First  Day</a:t>
              </a:r>
              <a:endParaRPr lang="en-US" sz="2400">
                <a:solidFill>
                  <a:schemeClr val="bg2"/>
                </a:solidFill>
                <a:latin typeface="Times New Roman" pitchFamily="18" charset="0"/>
              </a:endParaRPr>
            </a:p>
          </p:txBody>
        </p:sp>
        <p:sp>
          <p:nvSpPr>
            <p:cNvPr id="16392" name="Text Box 8"/>
            <p:cNvSpPr txBox="1">
              <a:spLocks noChangeArrowheads="1"/>
            </p:cNvSpPr>
            <p:nvPr/>
          </p:nvSpPr>
          <p:spPr bwMode="auto">
            <a:xfrm rot="-13754">
              <a:off x="2352" y="3936"/>
              <a:ext cx="912" cy="288"/>
            </a:xfrm>
            <a:prstGeom prst="rect">
              <a:avLst/>
            </a:prstGeom>
            <a:noFill/>
            <a:ln w="9525">
              <a:noFill/>
              <a:miter lim="800000"/>
              <a:headEnd/>
              <a:tailEnd/>
            </a:ln>
            <a:effectLst/>
          </p:spPr>
          <p:txBody>
            <a:bodyPr>
              <a:spAutoFit/>
            </a:bodyPr>
            <a:lstStyle/>
            <a:p>
              <a:pPr>
                <a:spcBef>
                  <a:spcPct val="50000"/>
                </a:spcBef>
              </a:pPr>
              <a:r>
                <a:rPr lang="en-US" sz="2400">
                  <a:solidFill>
                    <a:schemeClr val="bg2"/>
                  </a:solidFill>
                  <a:latin typeface="Tahoma" pitchFamily="34" charset="0"/>
                </a:rPr>
                <a:t>Latitude</a:t>
              </a:r>
              <a:endParaRPr lang="en-US" sz="2400">
                <a:solidFill>
                  <a:schemeClr val="bg2"/>
                </a:solidFill>
                <a:latin typeface="Times New Roman" pitchFamily="18" charset="0"/>
              </a:endParaRPr>
            </a:p>
          </p:txBody>
        </p:sp>
        <p:sp>
          <p:nvSpPr>
            <p:cNvPr id="16393" name="Text Box 9"/>
            <p:cNvSpPr txBox="1">
              <a:spLocks noChangeArrowheads="1"/>
            </p:cNvSpPr>
            <p:nvPr/>
          </p:nvSpPr>
          <p:spPr bwMode="auto">
            <a:xfrm rot="-5323814">
              <a:off x="624" y="2309"/>
              <a:ext cx="1056" cy="288"/>
            </a:xfrm>
            <a:prstGeom prst="rect">
              <a:avLst/>
            </a:prstGeom>
            <a:noFill/>
            <a:ln w="9525">
              <a:noFill/>
              <a:miter lim="800000"/>
              <a:headEnd/>
              <a:tailEnd/>
            </a:ln>
            <a:effectLst/>
          </p:spPr>
          <p:txBody>
            <a:bodyPr>
              <a:spAutoFit/>
            </a:bodyPr>
            <a:lstStyle/>
            <a:p>
              <a:pPr>
                <a:spcBef>
                  <a:spcPct val="50000"/>
                </a:spcBef>
              </a:pPr>
              <a:r>
                <a:rPr lang="en-US" sz="2400">
                  <a:solidFill>
                    <a:schemeClr val="bg2"/>
                  </a:solidFill>
                  <a:latin typeface="Tahoma" pitchFamily="34" charset="0"/>
                </a:rPr>
                <a:t>Longitude</a:t>
              </a:r>
              <a:endParaRPr lang="en-US" sz="2400">
                <a:solidFill>
                  <a:schemeClr val="bg2"/>
                </a:solidFill>
                <a:latin typeface="Times New Roman" pitchFamily="18" charset="0"/>
              </a:endParaRPr>
            </a:p>
          </p:txBody>
        </p:sp>
      </p:grpSp>
      <p:sp>
        <p:nvSpPr>
          <p:cNvPr id="16412" name="Freeform 28"/>
          <p:cNvSpPr>
            <a:spLocks/>
          </p:cNvSpPr>
          <p:nvPr/>
        </p:nvSpPr>
        <p:spPr bwMode="auto">
          <a:xfrm>
            <a:off x="4610100" y="4157663"/>
            <a:ext cx="1168400" cy="741362"/>
          </a:xfrm>
          <a:custGeom>
            <a:avLst/>
            <a:gdLst/>
            <a:ahLst/>
            <a:cxnLst>
              <a:cxn ang="0">
                <a:pos x="0" y="0"/>
              </a:cxn>
              <a:cxn ang="0">
                <a:pos x="736" y="411"/>
              </a:cxn>
              <a:cxn ang="0">
                <a:pos x="645" y="467"/>
              </a:cxn>
              <a:cxn ang="0">
                <a:pos x="0" y="107"/>
              </a:cxn>
              <a:cxn ang="0">
                <a:pos x="0" y="0"/>
              </a:cxn>
            </a:cxnLst>
            <a:rect l="0" t="0" r="r" b="b"/>
            <a:pathLst>
              <a:path w="736" h="467">
                <a:moveTo>
                  <a:pt x="0" y="0"/>
                </a:moveTo>
                <a:lnTo>
                  <a:pt x="736" y="411"/>
                </a:lnTo>
                <a:lnTo>
                  <a:pt x="645" y="467"/>
                </a:lnTo>
                <a:lnTo>
                  <a:pt x="0" y="107"/>
                </a:lnTo>
                <a:lnTo>
                  <a:pt x="0" y="0"/>
                </a:lnTo>
                <a:close/>
              </a:path>
            </a:pathLst>
          </a:custGeom>
          <a:solidFill>
            <a:srgbClr val="FFD5CF"/>
          </a:solidFill>
          <a:ln w="9525">
            <a:noFill/>
            <a:round/>
            <a:headEnd/>
            <a:tailEnd/>
          </a:ln>
        </p:spPr>
        <p:txBody>
          <a:bodyPr/>
          <a:lstStyle/>
          <a:p>
            <a:endParaRPr lang="en-US"/>
          </a:p>
        </p:txBody>
      </p:sp>
      <p:sp>
        <p:nvSpPr>
          <p:cNvPr id="16413" name="Freeform 29"/>
          <p:cNvSpPr>
            <a:spLocks/>
          </p:cNvSpPr>
          <p:nvPr/>
        </p:nvSpPr>
        <p:spPr bwMode="auto">
          <a:xfrm>
            <a:off x="4606925" y="4327525"/>
            <a:ext cx="1027113" cy="663575"/>
          </a:xfrm>
          <a:custGeom>
            <a:avLst/>
            <a:gdLst/>
            <a:ahLst/>
            <a:cxnLst>
              <a:cxn ang="0">
                <a:pos x="2" y="0"/>
              </a:cxn>
              <a:cxn ang="0">
                <a:pos x="647" y="360"/>
              </a:cxn>
              <a:cxn ang="0">
                <a:pos x="556" y="418"/>
              </a:cxn>
              <a:cxn ang="0">
                <a:pos x="0" y="107"/>
              </a:cxn>
              <a:cxn ang="0">
                <a:pos x="2" y="0"/>
              </a:cxn>
            </a:cxnLst>
            <a:rect l="0" t="0" r="r" b="b"/>
            <a:pathLst>
              <a:path w="647" h="418">
                <a:moveTo>
                  <a:pt x="2" y="0"/>
                </a:moveTo>
                <a:lnTo>
                  <a:pt x="647" y="360"/>
                </a:lnTo>
                <a:lnTo>
                  <a:pt x="556" y="418"/>
                </a:lnTo>
                <a:lnTo>
                  <a:pt x="0" y="107"/>
                </a:lnTo>
                <a:lnTo>
                  <a:pt x="2" y="0"/>
                </a:lnTo>
                <a:close/>
              </a:path>
            </a:pathLst>
          </a:custGeom>
          <a:solidFill>
            <a:srgbClr val="FFE3DF"/>
          </a:solidFill>
          <a:ln w="9525">
            <a:noFill/>
            <a:round/>
            <a:headEnd/>
            <a:tailEnd/>
          </a:ln>
        </p:spPr>
        <p:txBody>
          <a:bodyPr/>
          <a:lstStyle/>
          <a:p>
            <a:endParaRPr lang="en-US"/>
          </a:p>
        </p:txBody>
      </p:sp>
      <p:sp>
        <p:nvSpPr>
          <p:cNvPr id="16391" name="Rectangle 7"/>
          <p:cNvSpPr>
            <a:spLocks noGrp="1" noChangeArrowheads="1"/>
          </p:cNvSpPr>
          <p:nvPr>
            <p:ph type="title"/>
          </p:nvPr>
        </p:nvSpPr>
        <p:spPr>
          <a:xfrm>
            <a:off x="152400" y="915591"/>
            <a:ext cx="8839200" cy="609600"/>
          </a:xfrm>
        </p:spPr>
        <p:txBody>
          <a:bodyPr/>
          <a:lstStyle/>
          <a:p>
            <a:r>
              <a:rPr lang="en-US" sz="3600" dirty="0">
                <a:latin typeface="+mn-lt"/>
              </a:rPr>
              <a:t>Keep Your Scanner Request up to Date</a:t>
            </a:r>
          </a:p>
        </p:txBody>
      </p:sp>
      <p:grpSp>
        <p:nvGrpSpPr>
          <p:cNvPr id="16431" name="Group 47"/>
          <p:cNvGrpSpPr>
            <a:grpSpLocks/>
          </p:cNvGrpSpPr>
          <p:nvPr/>
        </p:nvGrpSpPr>
        <p:grpSpPr bwMode="auto">
          <a:xfrm>
            <a:off x="3659188" y="1512094"/>
            <a:ext cx="3717925" cy="4457700"/>
            <a:chOff x="2304" y="1032"/>
            <a:chExt cx="2342" cy="2808"/>
          </a:xfrm>
        </p:grpSpPr>
        <p:grpSp>
          <p:nvGrpSpPr>
            <p:cNvPr id="16420" name="Group 36"/>
            <p:cNvGrpSpPr>
              <a:grpSpLocks/>
            </p:cNvGrpSpPr>
            <p:nvPr/>
          </p:nvGrpSpPr>
          <p:grpSpPr bwMode="auto">
            <a:xfrm>
              <a:off x="2535" y="1304"/>
              <a:ext cx="2111" cy="2207"/>
              <a:chOff x="2535" y="1304"/>
              <a:chExt cx="2111" cy="2207"/>
            </a:xfrm>
          </p:grpSpPr>
          <p:sp>
            <p:nvSpPr>
              <p:cNvPr id="16415" name="Freeform 31"/>
              <p:cNvSpPr>
                <a:spLocks noEditPoints="1"/>
              </p:cNvSpPr>
              <p:nvPr/>
            </p:nvSpPr>
            <p:spPr bwMode="auto">
              <a:xfrm>
                <a:off x="2574" y="1336"/>
                <a:ext cx="82" cy="2163"/>
              </a:xfrm>
              <a:custGeom>
                <a:avLst/>
                <a:gdLst/>
                <a:ahLst/>
                <a:cxnLst>
                  <a:cxn ang="0">
                    <a:pos x="47" y="199"/>
                  </a:cxn>
                  <a:cxn ang="0">
                    <a:pos x="77" y="199"/>
                  </a:cxn>
                  <a:cxn ang="0">
                    <a:pos x="82" y="0"/>
                  </a:cxn>
                  <a:cxn ang="0">
                    <a:pos x="52" y="0"/>
                  </a:cxn>
                  <a:cxn ang="0">
                    <a:pos x="47" y="199"/>
                  </a:cxn>
                  <a:cxn ang="0">
                    <a:pos x="40" y="476"/>
                  </a:cxn>
                  <a:cxn ang="0">
                    <a:pos x="72" y="476"/>
                  </a:cxn>
                  <a:cxn ang="0">
                    <a:pos x="77" y="279"/>
                  </a:cxn>
                  <a:cxn ang="0">
                    <a:pos x="45" y="277"/>
                  </a:cxn>
                  <a:cxn ang="0">
                    <a:pos x="40" y="476"/>
                  </a:cxn>
                  <a:cxn ang="0">
                    <a:pos x="32" y="760"/>
                  </a:cxn>
                  <a:cxn ang="0">
                    <a:pos x="64" y="760"/>
                  </a:cxn>
                  <a:cxn ang="0">
                    <a:pos x="69" y="564"/>
                  </a:cxn>
                  <a:cxn ang="0">
                    <a:pos x="37" y="561"/>
                  </a:cxn>
                  <a:cxn ang="0">
                    <a:pos x="32" y="760"/>
                  </a:cxn>
                  <a:cxn ang="0">
                    <a:pos x="27" y="1038"/>
                  </a:cxn>
                  <a:cxn ang="0">
                    <a:pos x="57" y="1040"/>
                  </a:cxn>
                  <a:cxn ang="0">
                    <a:pos x="62" y="841"/>
                  </a:cxn>
                  <a:cxn ang="0">
                    <a:pos x="32" y="838"/>
                  </a:cxn>
                  <a:cxn ang="0">
                    <a:pos x="27" y="1038"/>
                  </a:cxn>
                  <a:cxn ang="0">
                    <a:pos x="20" y="1322"/>
                  </a:cxn>
                  <a:cxn ang="0">
                    <a:pos x="50" y="1322"/>
                  </a:cxn>
                  <a:cxn ang="0">
                    <a:pos x="54" y="1123"/>
                  </a:cxn>
                  <a:cxn ang="0">
                    <a:pos x="25" y="1123"/>
                  </a:cxn>
                  <a:cxn ang="0">
                    <a:pos x="20" y="1322"/>
                  </a:cxn>
                  <a:cxn ang="0">
                    <a:pos x="15" y="1599"/>
                  </a:cxn>
                  <a:cxn ang="0">
                    <a:pos x="45" y="1599"/>
                  </a:cxn>
                  <a:cxn ang="0">
                    <a:pos x="50" y="1402"/>
                  </a:cxn>
                  <a:cxn ang="0">
                    <a:pos x="20" y="1400"/>
                  </a:cxn>
                  <a:cxn ang="0">
                    <a:pos x="15" y="1599"/>
                  </a:cxn>
                  <a:cxn ang="0">
                    <a:pos x="8" y="1884"/>
                  </a:cxn>
                  <a:cxn ang="0">
                    <a:pos x="37" y="1884"/>
                  </a:cxn>
                  <a:cxn ang="0">
                    <a:pos x="42" y="1687"/>
                  </a:cxn>
                  <a:cxn ang="0">
                    <a:pos x="13" y="1684"/>
                  </a:cxn>
                  <a:cxn ang="0">
                    <a:pos x="8" y="1884"/>
                  </a:cxn>
                  <a:cxn ang="0">
                    <a:pos x="0" y="2161"/>
                  </a:cxn>
                  <a:cxn ang="0">
                    <a:pos x="32" y="2163"/>
                  </a:cxn>
                  <a:cxn ang="0">
                    <a:pos x="35" y="1964"/>
                  </a:cxn>
                  <a:cxn ang="0">
                    <a:pos x="5" y="1961"/>
                  </a:cxn>
                  <a:cxn ang="0">
                    <a:pos x="0" y="2161"/>
                  </a:cxn>
                </a:cxnLst>
                <a:rect l="0" t="0" r="r" b="b"/>
                <a:pathLst>
                  <a:path w="82" h="2163">
                    <a:moveTo>
                      <a:pt x="47" y="199"/>
                    </a:moveTo>
                    <a:lnTo>
                      <a:pt x="77" y="199"/>
                    </a:lnTo>
                    <a:lnTo>
                      <a:pt x="82" y="0"/>
                    </a:lnTo>
                    <a:lnTo>
                      <a:pt x="52" y="0"/>
                    </a:lnTo>
                    <a:lnTo>
                      <a:pt x="47" y="199"/>
                    </a:lnTo>
                    <a:close/>
                    <a:moveTo>
                      <a:pt x="40" y="476"/>
                    </a:moveTo>
                    <a:lnTo>
                      <a:pt x="72" y="476"/>
                    </a:lnTo>
                    <a:lnTo>
                      <a:pt x="77" y="279"/>
                    </a:lnTo>
                    <a:lnTo>
                      <a:pt x="45" y="277"/>
                    </a:lnTo>
                    <a:lnTo>
                      <a:pt x="40" y="476"/>
                    </a:lnTo>
                    <a:close/>
                    <a:moveTo>
                      <a:pt x="32" y="760"/>
                    </a:moveTo>
                    <a:lnTo>
                      <a:pt x="64" y="760"/>
                    </a:lnTo>
                    <a:lnTo>
                      <a:pt x="69" y="564"/>
                    </a:lnTo>
                    <a:lnTo>
                      <a:pt x="37" y="561"/>
                    </a:lnTo>
                    <a:lnTo>
                      <a:pt x="32" y="760"/>
                    </a:lnTo>
                    <a:close/>
                    <a:moveTo>
                      <a:pt x="27" y="1038"/>
                    </a:moveTo>
                    <a:lnTo>
                      <a:pt x="57" y="1040"/>
                    </a:lnTo>
                    <a:lnTo>
                      <a:pt x="62" y="841"/>
                    </a:lnTo>
                    <a:lnTo>
                      <a:pt x="32" y="838"/>
                    </a:lnTo>
                    <a:lnTo>
                      <a:pt x="27" y="1038"/>
                    </a:lnTo>
                    <a:close/>
                    <a:moveTo>
                      <a:pt x="20" y="1322"/>
                    </a:moveTo>
                    <a:lnTo>
                      <a:pt x="50" y="1322"/>
                    </a:lnTo>
                    <a:lnTo>
                      <a:pt x="54" y="1123"/>
                    </a:lnTo>
                    <a:lnTo>
                      <a:pt x="25" y="1123"/>
                    </a:lnTo>
                    <a:lnTo>
                      <a:pt x="20" y="1322"/>
                    </a:lnTo>
                    <a:close/>
                    <a:moveTo>
                      <a:pt x="15" y="1599"/>
                    </a:moveTo>
                    <a:lnTo>
                      <a:pt x="45" y="1599"/>
                    </a:lnTo>
                    <a:lnTo>
                      <a:pt x="50" y="1402"/>
                    </a:lnTo>
                    <a:lnTo>
                      <a:pt x="20" y="1400"/>
                    </a:lnTo>
                    <a:lnTo>
                      <a:pt x="15" y="1599"/>
                    </a:lnTo>
                    <a:close/>
                    <a:moveTo>
                      <a:pt x="8" y="1884"/>
                    </a:moveTo>
                    <a:lnTo>
                      <a:pt x="37" y="1884"/>
                    </a:lnTo>
                    <a:lnTo>
                      <a:pt x="42" y="1687"/>
                    </a:lnTo>
                    <a:lnTo>
                      <a:pt x="13" y="1684"/>
                    </a:lnTo>
                    <a:lnTo>
                      <a:pt x="8" y="1884"/>
                    </a:lnTo>
                    <a:close/>
                    <a:moveTo>
                      <a:pt x="0" y="2161"/>
                    </a:moveTo>
                    <a:lnTo>
                      <a:pt x="32" y="2163"/>
                    </a:lnTo>
                    <a:lnTo>
                      <a:pt x="35" y="1964"/>
                    </a:lnTo>
                    <a:lnTo>
                      <a:pt x="5" y="1961"/>
                    </a:lnTo>
                    <a:lnTo>
                      <a:pt x="0" y="2161"/>
                    </a:lnTo>
                    <a:close/>
                  </a:path>
                </a:pathLst>
              </a:custGeom>
              <a:solidFill>
                <a:srgbClr val="000000"/>
              </a:solidFill>
              <a:ln w="0">
                <a:solidFill>
                  <a:srgbClr val="000000"/>
                </a:solidFill>
                <a:prstDash val="solid"/>
                <a:round/>
                <a:headEnd/>
                <a:tailEnd/>
              </a:ln>
            </p:spPr>
            <p:txBody>
              <a:bodyPr/>
              <a:lstStyle/>
              <a:p>
                <a:endParaRPr lang="en-US"/>
              </a:p>
            </p:txBody>
          </p:sp>
          <p:sp>
            <p:nvSpPr>
              <p:cNvPr id="16416" name="Freeform 32"/>
              <p:cNvSpPr>
                <a:spLocks noEditPoints="1"/>
              </p:cNvSpPr>
              <p:nvPr/>
            </p:nvSpPr>
            <p:spPr bwMode="auto">
              <a:xfrm>
                <a:off x="2535" y="3482"/>
                <a:ext cx="2032" cy="29"/>
              </a:xfrm>
              <a:custGeom>
                <a:avLst/>
                <a:gdLst/>
                <a:ahLst/>
                <a:cxnLst>
                  <a:cxn ang="0">
                    <a:pos x="187" y="29"/>
                  </a:cxn>
                  <a:cxn ang="0">
                    <a:pos x="187" y="0"/>
                  </a:cxn>
                  <a:cxn ang="0">
                    <a:pos x="0" y="0"/>
                  </a:cxn>
                  <a:cxn ang="0">
                    <a:pos x="0" y="29"/>
                  </a:cxn>
                  <a:cxn ang="0">
                    <a:pos x="187" y="29"/>
                  </a:cxn>
                  <a:cxn ang="0">
                    <a:pos x="448" y="29"/>
                  </a:cxn>
                  <a:cxn ang="0">
                    <a:pos x="448" y="0"/>
                  </a:cxn>
                  <a:cxn ang="0">
                    <a:pos x="261" y="0"/>
                  </a:cxn>
                  <a:cxn ang="0">
                    <a:pos x="261" y="29"/>
                  </a:cxn>
                  <a:cxn ang="0">
                    <a:pos x="448" y="29"/>
                  </a:cxn>
                  <a:cxn ang="0">
                    <a:pos x="714" y="29"/>
                  </a:cxn>
                  <a:cxn ang="0">
                    <a:pos x="714" y="0"/>
                  </a:cxn>
                  <a:cxn ang="0">
                    <a:pos x="529" y="0"/>
                  </a:cxn>
                  <a:cxn ang="0">
                    <a:pos x="529" y="29"/>
                  </a:cxn>
                  <a:cxn ang="0">
                    <a:pos x="714" y="29"/>
                  </a:cxn>
                  <a:cxn ang="0">
                    <a:pos x="977" y="29"/>
                  </a:cxn>
                  <a:cxn ang="0">
                    <a:pos x="977" y="0"/>
                  </a:cxn>
                  <a:cxn ang="0">
                    <a:pos x="790" y="0"/>
                  </a:cxn>
                  <a:cxn ang="0">
                    <a:pos x="790" y="29"/>
                  </a:cxn>
                  <a:cxn ang="0">
                    <a:pos x="977" y="29"/>
                  </a:cxn>
                  <a:cxn ang="0">
                    <a:pos x="1243" y="29"/>
                  </a:cxn>
                  <a:cxn ang="0">
                    <a:pos x="1243" y="0"/>
                  </a:cxn>
                  <a:cxn ang="0">
                    <a:pos x="1056" y="0"/>
                  </a:cxn>
                  <a:cxn ang="0">
                    <a:pos x="1056" y="29"/>
                  </a:cxn>
                  <a:cxn ang="0">
                    <a:pos x="1243" y="29"/>
                  </a:cxn>
                  <a:cxn ang="0">
                    <a:pos x="1503" y="29"/>
                  </a:cxn>
                  <a:cxn ang="0">
                    <a:pos x="1503" y="0"/>
                  </a:cxn>
                  <a:cxn ang="0">
                    <a:pos x="1316" y="0"/>
                  </a:cxn>
                  <a:cxn ang="0">
                    <a:pos x="1316" y="29"/>
                  </a:cxn>
                  <a:cxn ang="0">
                    <a:pos x="1503" y="29"/>
                  </a:cxn>
                  <a:cxn ang="0">
                    <a:pos x="1772" y="29"/>
                  </a:cxn>
                  <a:cxn ang="0">
                    <a:pos x="1772" y="0"/>
                  </a:cxn>
                  <a:cxn ang="0">
                    <a:pos x="1585" y="0"/>
                  </a:cxn>
                  <a:cxn ang="0">
                    <a:pos x="1585" y="29"/>
                  </a:cxn>
                  <a:cxn ang="0">
                    <a:pos x="1772" y="29"/>
                  </a:cxn>
                  <a:cxn ang="0">
                    <a:pos x="2032" y="29"/>
                  </a:cxn>
                  <a:cxn ang="0">
                    <a:pos x="2032" y="0"/>
                  </a:cxn>
                  <a:cxn ang="0">
                    <a:pos x="1845" y="0"/>
                  </a:cxn>
                  <a:cxn ang="0">
                    <a:pos x="1845" y="29"/>
                  </a:cxn>
                  <a:cxn ang="0">
                    <a:pos x="2032" y="29"/>
                  </a:cxn>
                </a:cxnLst>
                <a:rect l="0" t="0" r="r" b="b"/>
                <a:pathLst>
                  <a:path w="2032" h="29">
                    <a:moveTo>
                      <a:pt x="187" y="29"/>
                    </a:moveTo>
                    <a:lnTo>
                      <a:pt x="187" y="0"/>
                    </a:lnTo>
                    <a:lnTo>
                      <a:pt x="0" y="0"/>
                    </a:lnTo>
                    <a:lnTo>
                      <a:pt x="0" y="29"/>
                    </a:lnTo>
                    <a:lnTo>
                      <a:pt x="187" y="29"/>
                    </a:lnTo>
                    <a:close/>
                    <a:moveTo>
                      <a:pt x="448" y="29"/>
                    </a:moveTo>
                    <a:lnTo>
                      <a:pt x="448" y="0"/>
                    </a:lnTo>
                    <a:lnTo>
                      <a:pt x="261" y="0"/>
                    </a:lnTo>
                    <a:lnTo>
                      <a:pt x="261" y="29"/>
                    </a:lnTo>
                    <a:lnTo>
                      <a:pt x="448" y="29"/>
                    </a:lnTo>
                    <a:close/>
                    <a:moveTo>
                      <a:pt x="714" y="29"/>
                    </a:moveTo>
                    <a:lnTo>
                      <a:pt x="714" y="0"/>
                    </a:lnTo>
                    <a:lnTo>
                      <a:pt x="529" y="0"/>
                    </a:lnTo>
                    <a:lnTo>
                      <a:pt x="529" y="29"/>
                    </a:lnTo>
                    <a:lnTo>
                      <a:pt x="714" y="29"/>
                    </a:lnTo>
                    <a:close/>
                    <a:moveTo>
                      <a:pt x="977" y="29"/>
                    </a:moveTo>
                    <a:lnTo>
                      <a:pt x="977" y="0"/>
                    </a:lnTo>
                    <a:lnTo>
                      <a:pt x="790" y="0"/>
                    </a:lnTo>
                    <a:lnTo>
                      <a:pt x="790" y="29"/>
                    </a:lnTo>
                    <a:lnTo>
                      <a:pt x="977" y="29"/>
                    </a:lnTo>
                    <a:close/>
                    <a:moveTo>
                      <a:pt x="1243" y="29"/>
                    </a:moveTo>
                    <a:lnTo>
                      <a:pt x="1243" y="0"/>
                    </a:lnTo>
                    <a:lnTo>
                      <a:pt x="1056" y="0"/>
                    </a:lnTo>
                    <a:lnTo>
                      <a:pt x="1056" y="29"/>
                    </a:lnTo>
                    <a:lnTo>
                      <a:pt x="1243" y="29"/>
                    </a:lnTo>
                    <a:close/>
                    <a:moveTo>
                      <a:pt x="1503" y="29"/>
                    </a:moveTo>
                    <a:lnTo>
                      <a:pt x="1503" y="0"/>
                    </a:lnTo>
                    <a:lnTo>
                      <a:pt x="1316" y="0"/>
                    </a:lnTo>
                    <a:lnTo>
                      <a:pt x="1316" y="29"/>
                    </a:lnTo>
                    <a:lnTo>
                      <a:pt x="1503" y="29"/>
                    </a:lnTo>
                    <a:close/>
                    <a:moveTo>
                      <a:pt x="1772" y="29"/>
                    </a:moveTo>
                    <a:lnTo>
                      <a:pt x="1772" y="0"/>
                    </a:lnTo>
                    <a:lnTo>
                      <a:pt x="1585" y="0"/>
                    </a:lnTo>
                    <a:lnTo>
                      <a:pt x="1585" y="29"/>
                    </a:lnTo>
                    <a:lnTo>
                      <a:pt x="1772" y="29"/>
                    </a:lnTo>
                    <a:close/>
                    <a:moveTo>
                      <a:pt x="2032" y="29"/>
                    </a:moveTo>
                    <a:lnTo>
                      <a:pt x="2032" y="0"/>
                    </a:lnTo>
                    <a:lnTo>
                      <a:pt x="1845" y="0"/>
                    </a:lnTo>
                    <a:lnTo>
                      <a:pt x="1845" y="29"/>
                    </a:lnTo>
                    <a:lnTo>
                      <a:pt x="2032" y="29"/>
                    </a:lnTo>
                    <a:close/>
                  </a:path>
                </a:pathLst>
              </a:custGeom>
              <a:solidFill>
                <a:srgbClr val="000000"/>
              </a:solidFill>
              <a:ln w="0">
                <a:solidFill>
                  <a:srgbClr val="000000"/>
                </a:solidFill>
                <a:prstDash val="solid"/>
                <a:round/>
                <a:headEnd/>
                <a:tailEnd/>
              </a:ln>
            </p:spPr>
            <p:txBody>
              <a:bodyPr/>
              <a:lstStyle/>
              <a:p>
                <a:endParaRPr lang="en-US"/>
              </a:p>
            </p:txBody>
          </p:sp>
          <p:sp>
            <p:nvSpPr>
              <p:cNvPr id="16417" name="Freeform 33"/>
              <p:cNvSpPr>
                <a:spLocks noEditPoints="1"/>
              </p:cNvSpPr>
              <p:nvPr/>
            </p:nvSpPr>
            <p:spPr bwMode="auto">
              <a:xfrm>
                <a:off x="4543" y="1411"/>
                <a:ext cx="88" cy="2013"/>
              </a:xfrm>
              <a:custGeom>
                <a:avLst/>
                <a:gdLst/>
                <a:ahLst/>
                <a:cxnLst>
                  <a:cxn ang="0">
                    <a:pos x="42" y="185"/>
                  </a:cxn>
                  <a:cxn ang="0">
                    <a:pos x="83" y="185"/>
                  </a:cxn>
                  <a:cxn ang="0">
                    <a:pos x="88" y="0"/>
                  </a:cxn>
                  <a:cxn ang="0">
                    <a:pos x="47" y="0"/>
                  </a:cxn>
                  <a:cxn ang="0">
                    <a:pos x="42" y="185"/>
                  </a:cxn>
                  <a:cxn ang="0">
                    <a:pos x="37" y="442"/>
                  </a:cxn>
                  <a:cxn ang="0">
                    <a:pos x="79" y="445"/>
                  </a:cxn>
                  <a:cxn ang="0">
                    <a:pos x="81" y="260"/>
                  </a:cxn>
                  <a:cxn ang="0">
                    <a:pos x="39" y="258"/>
                  </a:cxn>
                  <a:cxn ang="0">
                    <a:pos x="37" y="442"/>
                  </a:cxn>
                  <a:cxn ang="0">
                    <a:pos x="32" y="707"/>
                  </a:cxn>
                  <a:cxn ang="0">
                    <a:pos x="71" y="710"/>
                  </a:cxn>
                  <a:cxn ang="0">
                    <a:pos x="76" y="525"/>
                  </a:cxn>
                  <a:cxn ang="0">
                    <a:pos x="34" y="523"/>
                  </a:cxn>
                  <a:cxn ang="0">
                    <a:pos x="32" y="707"/>
                  </a:cxn>
                  <a:cxn ang="0">
                    <a:pos x="24" y="968"/>
                  </a:cxn>
                  <a:cxn ang="0">
                    <a:pos x="66" y="968"/>
                  </a:cxn>
                  <a:cxn ang="0">
                    <a:pos x="69" y="783"/>
                  </a:cxn>
                  <a:cxn ang="0">
                    <a:pos x="29" y="783"/>
                  </a:cxn>
                  <a:cxn ang="0">
                    <a:pos x="24" y="968"/>
                  </a:cxn>
                  <a:cxn ang="0">
                    <a:pos x="19" y="1230"/>
                  </a:cxn>
                  <a:cxn ang="0">
                    <a:pos x="59" y="1230"/>
                  </a:cxn>
                  <a:cxn ang="0">
                    <a:pos x="64" y="1045"/>
                  </a:cxn>
                  <a:cxn ang="0">
                    <a:pos x="22" y="1045"/>
                  </a:cxn>
                  <a:cxn ang="0">
                    <a:pos x="19" y="1230"/>
                  </a:cxn>
                  <a:cxn ang="0">
                    <a:pos x="12" y="1488"/>
                  </a:cxn>
                  <a:cxn ang="0">
                    <a:pos x="54" y="1490"/>
                  </a:cxn>
                  <a:cxn ang="0">
                    <a:pos x="56" y="1305"/>
                  </a:cxn>
                  <a:cxn ang="0">
                    <a:pos x="17" y="1303"/>
                  </a:cxn>
                  <a:cxn ang="0">
                    <a:pos x="12" y="1488"/>
                  </a:cxn>
                  <a:cxn ang="0">
                    <a:pos x="7" y="1753"/>
                  </a:cxn>
                  <a:cxn ang="0">
                    <a:pos x="47" y="1755"/>
                  </a:cxn>
                  <a:cxn ang="0">
                    <a:pos x="51" y="1570"/>
                  </a:cxn>
                  <a:cxn ang="0">
                    <a:pos x="10" y="1568"/>
                  </a:cxn>
                  <a:cxn ang="0">
                    <a:pos x="7" y="1753"/>
                  </a:cxn>
                  <a:cxn ang="0">
                    <a:pos x="0" y="2013"/>
                  </a:cxn>
                  <a:cxn ang="0">
                    <a:pos x="42" y="2013"/>
                  </a:cxn>
                  <a:cxn ang="0">
                    <a:pos x="47" y="1828"/>
                  </a:cxn>
                  <a:cxn ang="0">
                    <a:pos x="5" y="1828"/>
                  </a:cxn>
                  <a:cxn ang="0">
                    <a:pos x="0" y="2013"/>
                  </a:cxn>
                </a:cxnLst>
                <a:rect l="0" t="0" r="r" b="b"/>
                <a:pathLst>
                  <a:path w="88" h="2013">
                    <a:moveTo>
                      <a:pt x="42" y="185"/>
                    </a:moveTo>
                    <a:lnTo>
                      <a:pt x="83" y="185"/>
                    </a:lnTo>
                    <a:lnTo>
                      <a:pt x="88" y="0"/>
                    </a:lnTo>
                    <a:lnTo>
                      <a:pt x="47" y="0"/>
                    </a:lnTo>
                    <a:lnTo>
                      <a:pt x="42" y="185"/>
                    </a:lnTo>
                    <a:close/>
                    <a:moveTo>
                      <a:pt x="37" y="442"/>
                    </a:moveTo>
                    <a:lnTo>
                      <a:pt x="79" y="445"/>
                    </a:lnTo>
                    <a:lnTo>
                      <a:pt x="81" y="260"/>
                    </a:lnTo>
                    <a:lnTo>
                      <a:pt x="39" y="258"/>
                    </a:lnTo>
                    <a:lnTo>
                      <a:pt x="37" y="442"/>
                    </a:lnTo>
                    <a:close/>
                    <a:moveTo>
                      <a:pt x="32" y="707"/>
                    </a:moveTo>
                    <a:lnTo>
                      <a:pt x="71" y="710"/>
                    </a:lnTo>
                    <a:lnTo>
                      <a:pt x="76" y="525"/>
                    </a:lnTo>
                    <a:lnTo>
                      <a:pt x="34" y="523"/>
                    </a:lnTo>
                    <a:lnTo>
                      <a:pt x="32" y="707"/>
                    </a:lnTo>
                    <a:close/>
                    <a:moveTo>
                      <a:pt x="24" y="968"/>
                    </a:moveTo>
                    <a:lnTo>
                      <a:pt x="66" y="968"/>
                    </a:lnTo>
                    <a:lnTo>
                      <a:pt x="69" y="783"/>
                    </a:lnTo>
                    <a:lnTo>
                      <a:pt x="29" y="783"/>
                    </a:lnTo>
                    <a:lnTo>
                      <a:pt x="24" y="968"/>
                    </a:lnTo>
                    <a:close/>
                    <a:moveTo>
                      <a:pt x="19" y="1230"/>
                    </a:moveTo>
                    <a:lnTo>
                      <a:pt x="59" y="1230"/>
                    </a:lnTo>
                    <a:lnTo>
                      <a:pt x="64" y="1045"/>
                    </a:lnTo>
                    <a:lnTo>
                      <a:pt x="22" y="1045"/>
                    </a:lnTo>
                    <a:lnTo>
                      <a:pt x="19" y="1230"/>
                    </a:lnTo>
                    <a:close/>
                    <a:moveTo>
                      <a:pt x="12" y="1488"/>
                    </a:moveTo>
                    <a:lnTo>
                      <a:pt x="54" y="1490"/>
                    </a:lnTo>
                    <a:lnTo>
                      <a:pt x="56" y="1305"/>
                    </a:lnTo>
                    <a:lnTo>
                      <a:pt x="17" y="1303"/>
                    </a:lnTo>
                    <a:lnTo>
                      <a:pt x="12" y="1488"/>
                    </a:lnTo>
                    <a:close/>
                    <a:moveTo>
                      <a:pt x="7" y="1753"/>
                    </a:moveTo>
                    <a:lnTo>
                      <a:pt x="47" y="1755"/>
                    </a:lnTo>
                    <a:lnTo>
                      <a:pt x="51" y="1570"/>
                    </a:lnTo>
                    <a:lnTo>
                      <a:pt x="10" y="1568"/>
                    </a:lnTo>
                    <a:lnTo>
                      <a:pt x="7" y="1753"/>
                    </a:lnTo>
                    <a:close/>
                    <a:moveTo>
                      <a:pt x="0" y="2013"/>
                    </a:moveTo>
                    <a:lnTo>
                      <a:pt x="42" y="2013"/>
                    </a:lnTo>
                    <a:lnTo>
                      <a:pt x="47" y="1828"/>
                    </a:lnTo>
                    <a:lnTo>
                      <a:pt x="5" y="1828"/>
                    </a:lnTo>
                    <a:lnTo>
                      <a:pt x="0" y="2013"/>
                    </a:lnTo>
                    <a:close/>
                  </a:path>
                </a:pathLst>
              </a:custGeom>
              <a:solidFill>
                <a:srgbClr val="000000"/>
              </a:solidFill>
              <a:ln w="0">
                <a:solidFill>
                  <a:srgbClr val="000000"/>
                </a:solidFill>
                <a:prstDash val="solid"/>
                <a:round/>
                <a:headEnd/>
                <a:tailEnd/>
              </a:ln>
            </p:spPr>
            <p:txBody>
              <a:bodyPr/>
              <a:lstStyle/>
              <a:p>
                <a:endParaRPr lang="en-US"/>
              </a:p>
            </p:txBody>
          </p:sp>
          <p:sp>
            <p:nvSpPr>
              <p:cNvPr id="16418" name="Freeform 34"/>
              <p:cNvSpPr>
                <a:spLocks noEditPoints="1"/>
              </p:cNvSpPr>
              <p:nvPr/>
            </p:nvSpPr>
            <p:spPr bwMode="auto">
              <a:xfrm>
                <a:off x="2614" y="1304"/>
                <a:ext cx="2032" cy="29"/>
              </a:xfrm>
              <a:custGeom>
                <a:avLst/>
                <a:gdLst/>
                <a:ahLst/>
                <a:cxnLst>
                  <a:cxn ang="0">
                    <a:pos x="187" y="29"/>
                  </a:cxn>
                  <a:cxn ang="0">
                    <a:pos x="187" y="0"/>
                  </a:cxn>
                  <a:cxn ang="0">
                    <a:pos x="0" y="0"/>
                  </a:cxn>
                  <a:cxn ang="0">
                    <a:pos x="0" y="29"/>
                  </a:cxn>
                  <a:cxn ang="0">
                    <a:pos x="187" y="29"/>
                  </a:cxn>
                  <a:cxn ang="0">
                    <a:pos x="448" y="29"/>
                  </a:cxn>
                  <a:cxn ang="0">
                    <a:pos x="448" y="0"/>
                  </a:cxn>
                  <a:cxn ang="0">
                    <a:pos x="261" y="0"/>
                  </a:cxn>
                  <a:cxn ang="0">
                    <a:pos x="261" y="29"/>
                  </a:cxn>
                  <a:cxn ang="0">
                    <a:pos x="448" y="29"/>
                  </a:cxn>
                  <a:cxn ang="0">
                    <a:pos x="713" y="29"/>
                  </a:cxn>
                  <a:cxn ang="0">
                    <a:pos x="713" y="0"/>
                  </a:cxn>
                  <a:cxn ang="0">
                    <a:pos x="529" y="0"/>
                  </a:cxn>
                  <a:cxn ang="0">
                    <a:pos x="529" y="29"/>
                  </a:cxn>
                  <a:cxn ang="0">
                    <a:pos x="713" y="29"/>
                  </a:cxn>
                  <a:cxn ang="0">
                    <a:pos x="977" y="29"/>
                  </a:cxn>
                  <a:cxn ang="0">
                    <a:pos x="977" y="0"/>
                  </a:cxn>
                  <a:cxn ang="0">
                    <a:pos x="790" y="0"/>
                  </a:cxn>
                  <a:cxn ang="0">
                    <a:pos x="790" y="29"/>
                  </a:cxn>
                  <a:cxn ang="0">
                    <a:pos x="977" y="29"/>
                  </a:cxn>
                  <a:cxn ang="0">
                    <a:pos x="1242" y="29"/>
                  </a:cxn>
                  <a:cxn ang="0">
                    <a:pos x="1242" y="0"/>
                  </a:cxn>
                  <a:cxn ang="0">
                    <a:pos x="1055" y="0"/>
                  </a:cxn>
                  <a:cxn ang="0">
                    <a:pos x="1055" y="29"/>
                  </a:cxn>
                  <a:cxn ang="0">
                    <a:pos x="1242" y="29"/>
                  </a:cxn>
                  <a:cxn ang="0">
                    <a:pos x="1503" y="29"/>
                  </a:cxn>
                  <a:cxn ang="0">
                    <a:pos x="1503" y="0"/>
                  </a:cxn>
                  <a:cxn ang="0">
                    <a:pos x="1316" y="0"/>
                  </a:cxn>
                  <a:cxn ang="0">
                    <a:pos x="1316" y="29"/>
                  </a:cxn>
                  <a:cxn ang="0">
                    <a:pos x="1503" y="29"/>
                  </a:cxn>
                  <a:cxn ang="0">
                    <a:pos x="1771" y="29"/>
                  </a:cxn>
                  <a:cxn ang="0">
                    <a:pos x="1771" y="0"/>
                  </a:cxn>
                  <a:cxn ang="0">
                    <a:pos x="1584" y="0"/>
                  </a:cxn>
                  <a:cxn ang="0">
                    <a:pos x="1584" y="29"/>
                  </a:cxn>
                  <a:cxn ang="0">
                    <a:pos x="1771" y="29"/>
                  </a:cxn>
                  <a:cxn ang="0">
                    <a:pos x="2032" y="29"/>
                  </a:cxn>
                  <a:cxn ang="0">
                    <a:pos x="2032" y="0"/>
                  </a:cxn>
                  <a:cxn ang="0">
                    <a:pos x="1845" y="0"/>
                  </a:cxn>
                  <a:cxn ang="0">
                    <a:pos x="1845" y="29"/>
                  </a:cxn>
                  <a:cxn ang="0">
                    <a:pos x="2032" y="29"/>
                  </a:cxn>
                </a:cxnLst>
                <a:rect l="0" t="0" r="r" b="b"/>
                <a:pathLst>
                  <a:path w="2032" h="29">
                    <a:moveTo>
                      <a:pt x="187" y="29"/>
                    </a:moveTo>
                    <a:lnTo>
                      <a:pt x="187" y="0"/>
                    </a:lnTo>
                    <a:lnTo>
                      <a:pt x="0" y="0"/>
                    </a:lnTo>
                    <a:lnTo>
                      <a:pt x="0" y="29"/>
                    </a:lnTo>
                    <a:lnTo>
                      <a:pt x="187" y="29"/>
                    </a:lnTo>
                    <a:close/>
                    <a:moveTo>
                      <a:pt x="448" y="29"/>
                    </a:moveTo>
                    <a:lnTo>
                      <a:pt x="448" y="0"/>
                    </a:lnTo>
                    <a:lnTo>
                      <a:pt x="261" y="0"/>
                    </a:lnTo>
                    <a:lnTo>
                      <a:pt x="261" y="29"/>
                    </a:lnTo>
                    <a:lnTo>
                      <a:pt x="448" y="29"/>
                    </a:lnTo>
                    <a:close/>
                    <a:moveTo>
                      <a:pt x="713" y="29"/>
                    </a:moveTo>
                    <a:lnTo>
                      <a:pt x="713" y="0"/>
                    </a:lnTo>
                    <a:lnTo>
                      <a:pt x="529" y="0"/>
                    </a:lnTo>
                    <a:lnTo>
                      <a:pt x="529" y="29"/>
                    </a:lnTo>
                    <a:lnTo>
                      <a:pt x="713" y="29"/>
                    </a:lnTo>
                    <a:close/>
                    <a:moveTo>
                      <a:pt x="977" y="29"/>
                    </a:moveTo>
                    <a:lnTo>
                      <a:pt x="977" y="0"/>
                    </a:lnTo>
                    <a:lnTo>
                      <a:pt x="790" y="0"/>
                    </a:lnTo>
                    <a:lnTo>
                      <a:pt x="790" y="29"/>
                    </a:lnTo>
                    <a:lnTo>
                      <a:pt x="977" y="29"/>
                    </a:lnTo>
                    <a:close/>
                    <a:moveTo>
                      <a:pt x="1242" y="29"/>
                    </a:moveTo>
                    <a:lnTo>
                      <a:pt x="1242" y="0"/>
                    </a:lnTo>
                    <a:lnTo>
                      <a:pt x="1055" y="0"/>
                    </a:lnTo>
                    <a:lnTo>
                      <a:pt x="1055" y="29"/>
                    </a:lnTo>
                    <a:lnTo>
                      <a:pt x="1242" y="29"/>
                    </a:lnTo>
                    <a:close/>
                    <a:moveTo>
                      <a:pt x="1503" y="29"/>
                    </a:moveTo>
                    <a:lnTo>
                      <a:pt x="1503" y="0"/>
                    </a:lnTo>
                    <a:lnTo>
                      <a:pt x="1316" y="0"/>
                    </a:lnTo>
                    <a:lnTo>
                      <a:pt x="1316" y="29"/>
                    </a:lnTo>
                    <a:lnTo>
                      <a:pt x="1503" y="29"/>
                    </a:lnTo>
                    <a:close/>
                    <a:moveTo>
                      <a:pt x="1771" y="29"/>
                    </a:moveTo>
                    <a:lnTo>
                      <a:pt x="1771" y="0"/>
                    </a:lnTo>
                    <a:lnTo>
                      <a:pt x="1584" y="0"/>
                    </a:lnTo>
                    <a:lnTo>
                      <a:pt x="1584" y="29"/>
                    </a:lnTo>
                    <a:lnTo>
                      <a:pt x="1771" y="29"/>
                    </a:lnTo>
                    <a:close/>
                    <a:moveTo>
                      <a:pt x="2032" y="29"/>
                    </a:moveTo>
                    <a:lnTo>
                      <a:pt x="2032" y="0"/>
                    </a:lnTo>
                    <a:lnTo>
                      <a:pt x="1845" y="0"/>
                    </a:lnTo>
                    <a:lnTo>
                      <a:pt x="1845" y="29"/>
                    </a:lnTo>
                    <a:lnTo>
                      <a:pt x="2032" y="29"/>
                    </a:lnTo>
                    <a:close/>
                  </a:path>
                </a:pathLst>
              </a:custGeom>
              <a:solidFill>
                <a:srgbClr val="000000"/>
              </a:solidFill>
              <a:ln w="0">
                <a:solidFill>
                  <a:srgbClr val="000000"/>
                </a:solidFill>
                <a:prstDash val="solid"/>
                <a:round/>
                <a:headEnd/>
                <a:tailEnd/>
              </a:ln>
            </p:spPr>
            <p:txBody>
              <a:bodyPr/>
              <a:lstStyle/>
              <a:p>
                <a:endParaRPr lang="en-US"/>
              </a:p>
            </p:txBody>
          </p:sp>
        </p:grpSp>
        <p:sp>
          <p:nvSpPr>
            <p:cNvPr id="16390" name="Text Box 6"/>
            <p:cNvSpPr txBox="1">
              <a:spLocks noChangeArrowheads="1"/>
            </p:cNvSpPr>
            <p:nvPr/>
          </p:nvSpPr>
          <p:spPr bwMode="auto">
            <a:xfrm>
              <a:off x="3363" y="1032"/>
              <a:ext cx="1117" cy="288"/>
            </a:xfrm>
            <a:prstGeom prst="rect">
              <a:avLst/>
            </a:prstGeom>
            <a:noFill/>
            <a:ln w="9525">
              <a:noFill/>
              <a:miter lim="800000"/>
              <a:headEnd/>
              <a:tailEnd/>
            </a:ln>
            <a:effectLst/>
          </p:spPr>
          <p:txBody>
            <a:bodyPr wrap="none">
              <a:spAutoFit/>
            </a:bodyPr>
            <a:lstStyle/>
            <a:p>
              <a:r>
                <a:rPr lang="en-US" sz="2400" dirty="0">
                  <a:solidFill>
                    <a:schemeClr val="bg2"/>
                  </a:solidFill>
                  <a:latin typeface="Tahoma" pitchFamily="34" charset="0"/>
                </a:rPr>
                <a:t>Second Day</a:t>
              </a:r>
              <a:endParaRPr lang="en-US" sz="2400" dirty="0">
                <a:solidFill>
                  <a:schemeClr val="bg2"/>
                </a:solidFill>
                <a:latin typeface="Times New Roman" pitchFamily="18" charset="0"/>
              </a:endParaRPr>
            </a:p>
          </p:txBody>
        </p:sp>
        <p:sp>
          <p:nvSpPr>
            <p:cNvPr id="16394" name="Text Box 10"/>
            <p:cNvSpPr txBox="1">
              <a:spLocks noChangeArrowheads="1"/>
            </p:cNvSpPr>
            <p:nvPr/>
          </p:nvSpPr>
          <p:spPr bwMode="auto">
            <a:xfrm rot="-5323814">
              <a:off x="1920" y="2304"/>
              <a:ext cx="1056" cy="288"/>
            </a:xfrm>
            <a:prstGeom prst="rect">
              <a:avLst/>
            </a:prstGeom>
            <a:noFill/>
            <a:ln w="9525">
              <a:noFill/>
              <a:miter lim="800000"/>
              <a:headEnd/>
              <a:tailEnd/>
            </a:ln>
            <a:effectLst/>
          </p:spPr>
          <p:txBody>
            <a:bodyPr>
              <a:spAutoFit/>
            </a:bodyPr>
            <a:lstStyle/>
            <a:p>
              <a:pPr>
                <a:spcBef>
                  <a:spcPct val="50000"/>
                </a:spcBef>
              </a:pPr>
              <a:r>
                <a:rPr lang="en-US" sz="2400" dirty="0">
                  <a:solidFill>
                    <a:schemeClr val="bg2"/>
                  </a:solidFill>
                  <a:latin typeface="Tahoma" pitchFamily="34" charset="0"/>
                </a:rPr>
                <a:t>Longitude</a:t>
              </a:r>
              <a:endParaRPr lang="en-US" sz="2400" dirty="0">
                <a:solidFill>
                  <a:schemeClr val="bg2"/>
                </a:solidFill>
                <a:latin typeface="Times New Roman" pitchFamily="18" charset="0"/>
              </a:endParaRPr>
            </a:p>
          </p:txBody>
        </p:sp>
        <p:sp>
          <p:nvSpPr>
            <p:cNvPr id="16395" name="Text Box 11"/>
            <p:cNvSpPr txBox="1">
              <a:spLocks noChangeArrowheads="1"/>
            </p:cNvSpPr>
            <p:nvPr/>
          </p:nvSpPr>
          <p:spPr bwMode="auto">
            <a:xfrm rot="-13754">
              <a:off x="2880" y="3552"/>
              <a:ext cx="912" cy="288"/>
            </a:xfrm>
            <a:prstGeom prst="rect">
              <a:avLst/>
            </a:prstGeom>
            <a:noFill/>
            <a:ln w="9525">
              <a:noFill/>
              <a:miter lim="800000"/>
              <a:headEnd/>
              <a:tailEnd/>
            </a:ln>
            <a:effectLst/>
          </p:spPr>
          <p:txBody>
            <a:bodyPr>
              <a:spAutoFit/>
            </a:bodyPr>
            <a:lstStyle/>
            <a:p>
              <a:pPr>
                <a:spcBef>
                  <a:spcPct val="50000"/>
                </a:spcBef>
              </a:pPr>
              <a:r>
                <a:rPr lang="en-US" sz="2400">
                  <a:solidFill>
                    <a:schemeClr val="bg2"/>
                  </a:solidFill>
                  <a:latin typeface="Tahoma" pitchFamily="34" charset="0"/>
                </a:rPr>
                <a:t>Latitude</a:t>
              </a:r>
              <a:endParaRPr lang="en-US" sz="2400">
                <a:solidFill>
                  <a:schemeClr val="bg2"/>
                </a:solidFill>
                <a:latin typeface="Times New Roman" pitchFamily="18" charset="0"/>
              </a:endParaRPr>
            </a:p>
          </p:txBody>
        </p:sp>
      </p:grpSp>
      <p:grpSp>
        <p:nvGrpSpPr>
          <p:cNvPr id="16435" name="Group 51"/>
          <p:cNvGrpSpPr>
            <a:grpSpLocks/>
          </p:cNvGrpSpPr>
          <p:nvPr/>
        </p:nvGrpSpPr>
        <p:grpSpPr bwMode="auto">
          <a:xfrm>
            <a:off x="4572000" y="2552700"/>
            <a:ext cx="2132013" cy="2565400"/>
            <a:chOff x="2880" y="1608"/>
            <a:chExt cx="1343" cy="1616"/>
          </a:xfrm>
        </p:grpSpPr>
        <p:sp>
          <p:nvSpPr>
            <p:cNvPr id="16410" name="Freeform 26"/>
            <p:cNvSpPr>
              <a:spLocks/>
            </p:cNvSpPr>
            <p:nvPr/>
          </p:nvSpPr>
          <p:spPr bwMode="auto">
            <a:xfrm>
              <a:off x="2906" y="2405"/>
              <a:ext cx="916" cy="569"/>
            </a:xfrm>
            <a:custGeom>
              <a:avLst/>
              <a:gdLst/>
              <a:ahLst/>
              <a:cxnLst>
                <a:cxn ang="0">
                  <a:pos x="3" y="0"/>
                </a:cxn>
                <a:cxn ang="0">
                  <a:pos x="916" y="513"/>
                </a:cxn>
                <a:cxn ang="0">
                  <a:pos x="825" y="569"/>
                </a:cxn>
                <a:cxn ang="0">
                  <a:pos x="0" y="107"/>
                </a:cxn>
                <a:cxn ang="0">
                  <a:pos x="3" y="0"/>
                </a:cxn>
              </a:cxnLst>
              <a:rect l="0" t="0" r="r" b="b"/>
              <a:pathLst>
                <a:path w="916" h="569">
                  <a:moveTo>
                    <a:pt x="3" y="0"/>
                  </a:moveTo>
                  <a:lnTo>
                    <a:pt x="916" y="513"/>
                  </a:lnTo>
                  <a:lnTo>
                    <a:pt x="825" y="569"/>
                  </a:lnTo>
                  <a:lnTo>
                    <a:pt x="0" y="107"/>
                  </a:lnTo>
                  <a:lnTo>
                    <a:pt x="3" y="0"/>
                  </a:lnTo>
                  <a:close/>
                </a:path>
              </a:pathLst>
            </a:custGeom>
            <a:solidFill>
              <a:srgbClr val="FFB9AF"/>
            </a:solidFill>
            <a:ln w="9525">
              <a:noFill/>
              <a:round/>
              <a:headEnd/>
              <a:tailEnd/>
            </a:ln>
          </p:spPr>
          <p:txBody>
            <a:bodyPr/>
            <a:lstStyle/>
            <a:p>
              <a:endParaRPr lang="en-US"/>
            </a:p>
          </p:txBody>
        </p:sp>
        <p:grpSp>
          <p:nvGrpSpPr>
            <p:cNvPr id="16434" name="Group 50"/>
            <p:cNvGrpSpPr>
              <a:grpSpLocks/>
            </p:cNvGrpSpPr>
            <p:nvPr/>
          </p:nvGrpSpPr>
          <p:grpSpPr bwMode="auto">
            <a:xfrm>
              <a:off x="2880" y="1608"/>
              <a:ext cx="1343" cy="1616"/>
              <a:chOff x="2880" y="1608"/>
              <a:chExt cx="1343" cy="1616"/>
            </a:xfrm>
          </p:grpSpPr>
          <p:sp>
            <p:nvSpPr>
              <p:cNvPr id="16405" name="Freeform 21"/>
              <p:cNvSpPr>
                <a:spLocks/>
              </p:cNvSpPr>
              <p:nvPr/>
            </p:nvSpPr>
            <p:spPr bwMode="auto">
              <a:xfrm>
                <a:off x="3066" y="1990"/>
                <a:ext cx="1007" cy="617"/>
              </a:xfrm>
              <a:custGeom>
                <a:avLst/>
                <a:gdLst/>
                <a:ahLst/>
                <a:cxnLst>
                  <a:cxn ang="0">
                    <a:pos x="59" y="0"/>
                  </a:cxn>
                  <a:cxn ang="0">
                    <a:pos x="1007" y="530"/>
                  </a:cxn>
                  <a:cxn ang="0">
                    <a:pos x="972" y="617"/>
                  </a:cxn>
                  <a:cxn ang="0">
                    <a:pos x="0" y="75"/>
                  </a:cxn>
                  <a:cxn ang="0">
                    <a:pos x="59" y="0"/>
                  </a:cxn>
                </a:cxnLst>
                <a:rect l="0" t="0" r="r" b="b"/>
                <a:pathLst>
                  <a:path w="1007" h="617">
                    <a:moveTo>
                      <a:pt x="59" y="0"/>
                    </a:moveTo>
                    <a:lnTo>
                      <a:pt x="1007" y="530"/>
                    </a:lnTo>
                    <a:lnTo>
                      <a:pt x="972" y="617"/>
                    </a:lnTo>
                    <a:lnTo>
                      <a:pt x="0" y="75"/>
                    </a:lnTo>
                    <a:lnTo>
                      <a:pt x="59" y="0"/>
                    </a:lnTo>
                    <a:close/>
                  </a:path>
                </a:pathLst>
              </a:custGeom>
              <a:solidFill>
                <a:srgbClr val="FF7460"/>
              </a:solidFill>
              <a:ln w="9525">
                <a:noFill/>
                <a:round/>
                <a:headEnd/>
                <a:tailEnd/>
              </a:ln>
            </p:spPr>
            <p:txBody>
              <a:bodyPr/>
              <a:lstStyle/>
              <a:p>
                <a:endParaRPr lang="en-US"/>
              </a:p>
            </p:txBody>
          </p:sp>
          <p:grpSp>
            <p:nvGrpSpPr>
              <p:cNvPr id="16433" name="Group 49"/>
              <p:cNvGrpSpPr>
                <a:grpSpLocks/>
              </p:cNvGrpSpPr>
              <p:nvPr/>
            </p:nvGrpSpPr>
            <p:grpSpPr bwMode="auto">
              <a:xfrm>
                <a:off x="2880" y="1608"/>
                <a:ext cx="1343" cy="1616"/>
                <a:chOff x="2880" y="1608"/>
                <a:chExt cx="1343" cy="1616"/>
              </a:xfrm>
            </p:grpSpPr>
            <p:grpSp>
              <p:nvGrpSpPr>
                <p:cNvPr id="16419" name="Group 35"/>
                <p:cNvGrpSpPr>
                  <a:grpSpLocks/>
                </p:cNvGrpSpPr>
                <p:nvPr/>
              </p:nvGrpSpPr>
              <p:grpSpPr bwMode="auto">
                <a:xfrm>
                  <a:off x="2899" y="1608"/>
                  <a:ext cx="1312" cy="1592"/>
                  <a:chOff x="2899" y="1608"/>
                  <a:chExt cx="1312" cy="1592"/>
                </a:xfrm>
              </p:grpSpPr>
              <p:sp>
                <p:nvSpPr>
                  <p:cNvPr id="16397" name="Freeform 13"/>
                  <p:cNvSpPr>
                    <a:spLocks/>
                  </p:cNvSpPr>
                  <p:nvPr/>
                </p:nvSpPr>
                <p:spPr bwMode="auto">
                  <a:xfrm>
                    <a:off x="3817" y="1608"/>
                    <a:ext cx="221" cy="138"/>
                  </a:xfrm>
                  <a:custGeom>
                    <a:avLst/>
                    <a:gdLst/>
                    <a:ahLst/>
                    <a:cxnLst>
                      <a:cxn ang="0">
                        <a:pos x="155" y="0"/>
                      </a:cxn>
                      <a:cxn ang="0">
                        <a:pos x="221" y="138"/>
                      </a:cxn>
                      <a:cxn ang="0">
                        <a:pos x="0" y="14"/>
                      </a:cxn>
                      <a:cxn ang="0">
                        <a:pos x="155" y="0"/>
                      </a:cxn>
                    </a:cxnLst>
                    <a:rect l="0" t="0" r="r" b="b"/>
                    <a:pathLst>
                      <a:path w="221" h="138">
                        <a:moveTo>
                          <a:pt x="155" y="0"/>
                        </a:moveTo>
                        <a:lnTo>
                          <a:pt x="221" y="138"/>
                        </a:lnTo>
                        <a:lnTo>
                          <a:pt x="0" y="14"/>
                        </a:lnTo>
                        <a:lnTo>
                          <a:pt x="155" y="0"/>
                        </a:lnTo>
                        <a:close/>
                      </a:path>
                    </a:pathLst>
                  </a:custGeom>
                  <a:solidFill>
                    <a:srgbClr val="BF1800"/>
                  </a:solidFill>
                  <a:ln w="9525">
                    <a:noFill/>
                    <a:round/>
                    <a:headEnd/>
                    <a:tailEnd/>
                  </a:ln>
                </p:spPr>
                <p:txBody>
                  <a:bodyPr/>
                  <a:lstStyle/>
                  <a:p>
                    <a:endParaRPr lang="en-US"/>
                  </a:p>
                </p:txBody>
              </p:sp>
              <p:sp>
                <p:nvSpPr>
                  <p:cNvPr id="16399" name="Freeform 15"/>
                  <p:cNvSpPr>
                    <a:spLocks/>
                  </p:cNvSpPr>
                  <p:nvPr/>
                </p:nvSpPr>
                <p:spPr bwMode="auto">
                  <a:xfrm>
                    <a:off x="3490" y="1637"/>
                    <a:ext cx="689" cy="404"/>
                  </a:xfrm>
                  <a:custGeom>
                    <a:avLst/>
                    <a:gdLst/>
                    <a:ahLst/>
                    <a:cxnLst>
                      <a:cxn ang="0">
                        <a:pos x="162" y="0"/>
                      </a:cxn>
                      <a:cxn ang="0">
                        <a:pos x="620" y="255"/>
                      </a:cxn>
                      <a:cxn ang="0">
                        <a:pos x="689" y="404"/>
                      </a:cxn>
                      <a:cxn ang="0">
                        <a:pos x="0" y="17"/>
                      </a:cxn>
                      <a:cxn ang="0">
                        <a:pos x="162" y="0"/>
                      </a:cxn>
                    </a:cxnLst>
                    <a:rect l="0" t="0" r="r" b="b"/>
                    <a:pathLst>
                      <a:path w="689" h="404">
                        <a:moveTo>
                          <a:pt x="162" y="0"/>
                        </a:moveTo>
                        <a:lnTo>
                          <a:pt x="620" y="255"/>
                        </a:lnTo>
                        <a:lnTo>
                          <a:pt x="689" y="404"/>
                        </a:lnTo>
                        <a:lnTo>
                          <a:pt x="0" y="17"/>
                        </a:lnTo>
                        <a:lnTo>
                          <a:pt x="162" y="0"/>
                        </a:lnTo>
                        <a:close/>
                      </a:path>
                    </a:pathLst>
                  </a:custGeom>
                  <a:solidFill>
                    <a:srgbClr val="FF2000"/>
                  </a:solidFill>
                  <a:ln w="9525">
                    <a:noFill/>
                    <a:round/>
                    <a:headEnd/>
                    <a:tailEnd/>
                  </a:ln>
                </p:spPr>
                <p:txBody>
                  <a:bodyPr/>
                  <a:lstStyle/>
                  <a:p>
                    <a:endParaRPr lang="en-US"/>
                  </a:p>
                </p:txBody>
              </p:sp>
              <p:sp>
                <p:nvSpPr>
                  <p:cNvPr id="16401" name="Freeform 17"/>
                  <p:cNvSpPr>
                    <a:spLocks/>
                  </p:cNvSpPr>
                  <p:nvPr/>
                </p:nvSpPr>
                <p:spPr bwMode="auto">
                  <a:xfrm>
                    <a:off x="3305" y="1693"/>
                    <a:ext cx="906" cy="562"/>
                  </a:xfrm>
                  <a:custGeom>
                    <a:avLst/>
                    <a:gdLst/>
                    <a:ahLst/>
                    <a:cxnLst>
                      <a:cxn ang="0">
                        <a:pos x="62" y="0"/>
                      </a:cxn>
                      <a:cxn ang="0">
                        <a:pos x="906" y="472"/>
                      </a:cxn>
                      <a:cxn ang="0">
                        <a:pos x="871" y="562"/>
                      </a:cxn>
                      <a:cxn ang="0">
                        <a:pos x="0" y="73"/>
                      </a:cxn>
                      <a:cxn ang="0">
                        <a:pos x="62" y="0"/>
                      </a:cxn>
                    </a:cxnLst>
                    <a:rect l="0" t="0" r="r" b="b"/>
                    <a:pathLst>
                      <a:path w="906" h="562">
                        <a:moveTo>
                          <a:pt x="62" y="0"/>
                        </a:moveTo>
                        <a:lnTo>
                          <a:pt x="906" y="472"/>
                        </a:lnTo>
                        <a:lnTo>
                          <a:pt x="871" y="562"/>
                        </a:lnTo>
                        <a:lnTo>
                          <a:pt x="0" y="73"/>
                        </a:lnTo>
                        <a:lnTo>
                          <a:pt x="62" y="0"/>
                        </a:lnTo>
                        <a:close/>
                      </a:path>
                    </a:pathLst>
                  </a:custGeom>
                  <a:solidFill>
                    <a:srgbClr val="FF3C20"/>
                  </a:solidFill>
                  <a:ln w="9525">
                    <a:noFill/>
                    <a:round/>
                    <a:headEnd/>
                    <a:tailEnd/>
                  </a:ln>
                </p:spPr>
                <p:txBody>
                  <a:bodyPr/>
                  <a:lstStyle/>
                  <a:p>
                    <a:endParaRPr lang="en-US"/>
                  </a:p>
                </p:txBody>
              </p:sp>
              <p:sp>
                <p:nvSpPr>
                  <p:cNvPr id="16403" name="Freeform 19"/>
                  <p:cNvSpPr>
                    <a:spLocks/>
                  </p:cNvSpPr>
                  <p:nvPr/>
                </p:nvSpPr>
                <p:spPr bwMode="auto">
                  <a:xfrm>
                    <a:off x="3187" y="1841"/>
                    <a:ext cx="955" cy="589"/>
                  </a:xfrm>
                  <a:custGeom>
                    <a:avLst/>
                    <a:gdLst/>
                    <a:ahLst/>
                    <a:cxnLst>
                      <a:cxn ang="0">
                        <a:pos x="59" y="0"/>
                      </a:cxn>
                      <a:cxn ang="0">
                        <a:pos x="955" y="501"/>
                      </a:cxn>
                      <a:cxn ang="0">
                        <a:pos x="920" y="589"/>
                      </a:cxn>
                      <a:cxn ang="0">
                        <a:pos x="0" y="73"/>
                      </a:cxn>
                      <a:cxn ang="0">
                        <a:pos x="59" y="0"/>
                      </a:cxn>
                    </a:cxnLst>
                    <a:rect l="0" t="0" r="r" b="b"/>
                    <a:pathLst>
                      <a:path w="955" h="589">
                        <a:moveTo>
                          <a:pt x="59" y="0"/>
                        </a:moveTo>
                        <a:lnTo>
                          <a:pt x="955" y="501"/>
                        </a:lnTo>
                        <a:lnTo>
                          <a:pt x="920" y="589"/>
                        </a:lnTo>
                        <a:lnTo>
                          <a:pt x="0" y="73"/>
                        </a:lnTo>
                        <a:lnTo>
                          <a:pt x="59" y="0"/>
                        </a:lnTo>
                        <a:close/>
                      </a:path>
                    </a:pathLst>
                  </a:custGeom>
                  <a:solidFill>
                    <a:srgbClr val="FF5840"/>
                  </a:solidFill>
                  <a:ln w="9525">
                    <a:noFill/>
                    <a:round/>
                    <a:headEnd/>
                    <a:tailEnd/>
                  </a:ln>
                </p:spPr>
                <p:txBody>
                  <a:bodyPr/>
                  <a:lstStyle/>
                  <a:p>
                    <a:endParaRPr lang="en-US"/>
                  </a:p>
                </p:txBody>
              </p:sp>
              <p:sp>
                <p:nvSpPr>
                  <p:cNvPr id="16407" name="Freeform 23"/>
                  <p:cNvSpPr>
                    <a:spLocks/>
                  </p:cNvSpPr>
                  <p:nvPr/>
                </p:nvSpPr>
                <p:spPr bwMode="auto">
                  <a:xfrm>
                    <a:off x="2946" y="2138"/>
                    <a:ext cx="1060" cy="647"/>
                  </a:xfrm>
                  <a:custGeom>
                    <a:avLst/>
                    <a:gdLst/>
                    <a:ahLst/>
                    <a:cxnLst>
                      <a:cxn ang="0">
                        <a:pos x="59" y="0"/>
                      </a:cxn>
                      <a:cxn ang="0">
                        <a:pos x="1060" y="559"/>
                      </a:cxn>
                      <a:cxn ang="0">
                        <a:pos x="1026" y="647"/>
                      </a:cxn>
                      <a:cxn ang="0">
                        <a:pos x="0" y="75"/>
                      </a:cxn>
                      <a:cxn ang="0">
                        <a:pos x="59" y="0"/>
                      </a:cxn>
                    </a:cxnLst>
                    <a:rect l="0" t="0" r="r" b="b"/>
                    <a:pathLst>
                      <a:path w="1060" h="647">
                        <a:moveTo>
                          <a:pt x="59" y="0"/>
                        </a:moveTo>
                        <a:lnTo>
                          <a:pt x="1060" y="559"/>
                        </a:lnTo>
                        <a:lnTo>
                          <a:pt x="1026" y="647"/>
                        </a:lnTo>
                        <a:lnTo>
                          <a:pt x="0" y="75"/>
                        </a:lnTo>
                        <a:lnTo>
                          <a:pt x="59" y="0"/>
                        </a:lnTo>
                        <a:close/>
                      </a:path>
                    </a:pathLst>
                  </a:custGeom>
                  <a:solidFill>
                    <a:srgbClr val="FF9080"/>
                  </a:solidFill>
                  <a:ln w="9525">
                    <a:noFill/>
                    <a:round/>
                    <a:headEnd/>
                    <a:tailEnd/>
                  </a:ln>
                </p:spPr>
                <p:txBody>
                  <a:bodyPr/>
                  <a:lstStyle/>
                  <a:p>
                    <a:endParaRPr lang="en-US"/>
                  </a:p>
                </p:txBody>
              </p:sp>
              <p:sp>
                <p:nvSpPr>
                  <p:cNvPr id="16409" name="Freeform 25"/>
                  <p:cNvSpPr>
                    <a:spLocks/>
                  </p:cNvSpPr>
                  <p:nvPr/>
                </p:nvSpPr>
                <p:spPr bwMode="auto">
                  <a:xfrm>
                    <a:off x="2909" y="2301"/>
                    <a:ext cx="1006" cy="617"/>
                  </a:xfrm>
                  <a:custGeom>
                    <a:avLst/>
                    <a:gdLst/>
                    <a:ahLst/>
                    <a:cxnLst>
                      <a:cxn ang="0">
                        <a:pos x="0" y="0"/>
                      </a:cxn>
                      <a:cxn ang="0">
                        <a:pos x="1006" y="559"/>
                      </a:cxn>
                      <a:cxn ang="0">
                        <a:pos x="913" y="617"/>
                      </a:cxn>
                      <a:cxn ang="0">
                        <a:pos x="0" y="104"/>
                      </a:cxn>
                      <a:cxn ang="0">
                        <a:pos x="0" y="0"/>
                      </a:cxn>
                    </a:cxnLst>
                    <a:rect l="0" t="0" r="r" b="b"/>
                    <a:pathLst>
                      <a:path w="1006" h="617">
                        <a:moveTo>
                          <a:pt x="0" y="0"/>
                        </a:moveTo>
                        <a:lnTo>
                          <a:pt x="1006" y="559"/>
                        </a:lnTo>
                        <a:lnTo>
                          <a:pt x="913" y="617"/>
                        </a:lnTo>
                        <a:lnTo>
                          <a:pt x="0" y="104"/>
                        </a:lnTo>
                        <a:lnTo>
                          <a:pt x="0" y="0"/>
                        </a:lnTo>
                        <a:close/>
                      </a:path>
                    </a:pathLst>
                  </a:custGeom>
                  <a:solidFill>
                    <a:srgbClr val="FFAB9F"/>
                  </a:solidFill>
                  <a:ln w="9525">
                    <a:noFill/>
                    <a:round/>
                    <a:headEnd/>
                    <a:tailEnd/>
                  </a:ln>
                </p:spPr>
                <p:txBody>
                  <a:bodyPr/>
                  <a:lstStyle/>
                  <a:p>
                    <a:endParaRPr lang="en-US"/>
                  </a:p>
                </p:txBody>
              </p:sp>
              <p:sp>
                <p:nvSpPr>
                  <p:cNvPr id="16411" name="Freeform 27"/>
                  <p:cNvSpPr>
                    <a:spLocks/>
                  </p:cNvSpPr>
                  <p:nvPr/>
                </p:nvSpPr>
                <p:spPr bwMode="auto">
                  <a:xfrm>
                    <a:off x="2904" y="2512"/>
                    <a:ext cx="827" cy="518"/>
                  </a:xfrm>
                  <a:custGeom>
                    <a:avLst/>
                    <a:gdLst/>
                    <a:ahLst/>
                    <a:cxnLst>
                      <a:cxn ang="0">
                        <a:pos x="2" y="0"/>
                      </a:cxn>
                      <a:cxn ang="0">
                        <a:pos x="827" y="462"/>
                      </a:cxn>
                      <a:cxn ang="0">
                        <a:pos x="736" y="518"/>
                      </a:cxn>
                      <a:cxn ang="0">
                        <a:pos x="0" y="107"/>
                      </a:cxn>
                      <a:cxn ang="0">
                        <a:pos x="2" y="0"/>
                      </a:cxn>
                    </a:cxnLst>
                    <a:rect l="0" t="0" r="r" b="b"/>
                    <a:pathLst>
                      <a:path w="827" h="518">
                        <a:moveTo>
                          <a:pt x="2" y="0"/>
                        </a:moveTo>
                        <a:lnTo>
                          <a:pt x="827" y="462"/>
                        </a:lnTo>
                        <a:lnTo>
                          <a:pt x="736" y="518"/>
                        </a:lnTo>
                        <a:lnTo>
                          <a:pt x="0" y="107"/>
                        </a:lnTo>
                        <a:lnTo>
                          <a:pt x="2" y="0"/>
                        </a:lnTo>
                        <a:close/>
                      </a:path>
                    </a:pathLst>
                  </a:custGeom>
                  <a:solidFill>
                    <a:srgbClr val="FFC7BF"/>
                  </a:solidFill>
                  <a:ln w="9525">
                    <a:noFill/>
                    <a:round/>
                    <a:headEnd/>
                    <a:tailEnd/>
                  </a:ln>
                </p:spPr>
                <p:txBody>
                  <a:bodyPr/>
                  <a:lstStyle/>
                  <a:p>
                    <a:endParaRPr lang="en-US"/>
                  </a:p>
                </p:txBody>
              </p:sp>
              <p:sp>
                <p:nvSpPr>
                  <p:cNvPr id="16414" name="Freeform 30"/>
                  <p:cNvSpPr>
                    <a:spLocks/>
                  </p:cNvSpPr>
                  <p:nvPr/>
                </p:nvSpPr>
                <p:spPr bwMode="auto">
                  <a:xfrm>
                    <a:off x="2899" y="2833"/>
                    <a:ext cx="559" cy="367"/>
                  </a:xfrm>
                  <a:custGeom>
                    <a:avLst/>
                    <a:gdLst/>
                    <a:ahLst/>
                    <a:cxnLst>
                      <a:cxn ang="0">
                        <a:pos x="3" y="0"/>
                      </a:cxn>
                      <a:cxn ang="0">
                        <a:pos x="559" y="311"/>
                      </a:cxn>
                      <a:cxn ang="0">
                        <a:pos x="465" y="367"/>
                      </a:cxn>
                      <a:cxn ang="0">
                        <a:pos x="0" y="107"/>
                      </a:cxn>
                      <a:cxn ang="0">
                        <a:pos x="3" y="0"/>
                      </a:cxn>
                    </a:cxnLst>
                    <a:rect l="0" t="0" r="r" b="b"/>
                    <a:pathLst>
                      <a:path w="559" h="367">
                        <a:moveTo>
                          <a:pt x="3" y="0"/>
                        </a:moveTo>
                        <a:lnTo>
                          <a:pt x="559" y="311"/>
                        </a:lnTo>
                        <a:lnTo>
                          <a:pt x="465" y="367"/>
                        </a:lnTo>
                        <a:lnTo>
                          <a:pt x="0" y="107"/>
                        </a:lnTo>
                        <a:lnTo>
                          <a:pt x="3" y="0"/>
                        </a:lnTo>
                        <a:close/>
                      </a:path>
                    </a:pathLst>
                  </a:custGeom>
                  <a:solidFill>
                    <a:srgbClr val="FFF1EF"/>
                  </a:solidFill>
                  <a:ln w="9525">
                    <a:noFill/>
                    <a:round/>
                    <a:headEnd/>
                    <a:tailEnd/>
                  </a:ln>
                </p:spPr>
                <p:txBody>
                  <a:bodyPr/>
                  <a:lstStyle/>
                  <a:p>
                    <a:endParaRPr lang="en-US"/>
                  </a:p>
                </p:txBody>
              </p:sp>
            </p:grpSp>
            <p:grpSp>
              <p:nvGrpSpPr>
                <p:cNvPr id="16432" name="Group 48"/>
                <p:cNvGrpSpPr>
                  <a:grpSpLocks/>
                </p:cNvGrpSpPr>
                <p:nvPr/>
              </p:nvGrpSpPr>
              <p:grpSpPr bwMode="auto">
                <a:xfrm>
                  <a:off x="2880" y="1622"/>
                  <a:ext cx="1343" cy="1602"/>
                  <a:chOff x="2880" y="1622"/>
                  <a:chExt cx="1343" cy="1602"/>
                </a:xfrm>
              </p:grpSpPr>
              <p:sp>
                <p:nvSpPr>
                  <p:cNvPr id="16398" name="Freeform 14"/>
                  <p:cNvSpPr>
                    <a:spLocks/>
                  </p:cNvSpPr>
                  <p:nvPr/>
                </p:nvSpPr>
                <p:spPr bwMode="auto">
                  <a:xfrm>
                    <a:off x="3652" y="1622"/>
                    <a:ext cx="458" cy="270"/>
                  </a:xfrm>
                  <a:custGeom>
                    <a:avLst/>
                    <a:gdLst/>
                    <a:ahLst/>
                    <a:cxnLst>
                      <a:cxn ang="0">
                        <a:pos x="165" y="0"/>
                      </a:cxn>
                      <a:cxn ang="0">
                        <a:pos x="386" y="124"/>
                      </a:cxn>
                      <a:cxn ang="0">
                        <a:pos x="458" y="270"/>
                      </a:cxn>
                      <a:cxn ang="0">
                        <a:pos x="0" y="15"/>
                      </a:cxn>
                      <a:cxn ang="0">
                        <a:pos x="165" y="0"/>
                      </a:cxn>
                    </a:cxnLst>
                    <a:rect l="0" t="0" r="r" b="b"/>
                    <a:pathLst>
                      <a:path w="458" h="270">
                        <a:moveTo>
                          <a:pt x="165" y="0"/>
                        </a:moveTo>
                        <a:lnTo>
                          <a:pt x="386" y="124"/>
                        </a:lnTo>
                        <a:lnTo>
                          <a:pt x="458" y="270"/>
                        </a:lnTo>
                        <a:lnTo>
                          <a:pt x="0" y="15"/>
                        </a:lnTo>
                        <a:lnTo>
                          <a:pt x="165" y="0"/>
                        </a:lnTo>
                        <a:close/>
                      </a:path>
                    </a:pathLst>
                  </a:custGeom>
                  <a:solidFill>
                    <a:srgbClr val="DF1C00"/>
                  </a:solidFill>
                  <a:ln w="9525">
                    <a:noFill/>
                    <a:round/>
                    <a:headEnd/>
                    <a:tailEnd/>
                  </a:ln>
                </p:spPr>
                <p:txBody>
                  <a:bodyPr/>
                  <a:lstStyle/>
                  <a:p>
                    <a:endParaRPr lang="en-US"/>
                  </a:p>
                </p:txBody>
              </p:sp>
              <p:sp>
                <p:nvSpPr>
                  <p:cNvPr id="16400" name="Freeform 16"/>
                  <p:cNvSpPr>
                    <a:spLocks/>
                  </p:cNvSpPr>
                  <p:nvPr/>
                </p:nvSpPr>
                <p:spPr bwMode="auto">
                  <a:xfrm>
                    <a:off x="3367" y="1654"/>
                    <a:ext cx="856" cy="511"/>
                  </a:xfrm>
                  <a:custGeom>
                    <a:avLst/>
                    <a:gdLst/>
                    <a:ahLst/>
                    <a:cxnLst>
                      <a:cxn ang="0">
                        <a:pos x="22" y="10"/>
                      </a:cxn>
                      <a:cxn ang="0">
                        <a:pos x="123" y="0"/>
                      </a:cxn>
                      <a:cxn ang="0">
                        <a:pos x="812" y="387"/>
                      </a:cxn>
                      <a:cxn ang="0">
                        <a:pos x="856" y="477"/>
                      </a:cxn>
                      <a:cxn ang="0">
                        <a:pos x="844" y="511"/>
                      </a:cxn>
                      <a:cxn ang="0">
                        <a:pos x="0" y="39"/>
                      </a:cxn>
                      <a:cxn ang="0">
                        <a:pos x="22" y="10"/>
                      </a:cxn>
                    </a:cxnLst>
                    <a:rect l="0" t="0" r="r" b="b"/>
                    <a:pathLst>
                      <a:path w="856" h="511">
                        <a:moveTo>
                          <a:pt x="22" y="10"/>
                        </a:moveTo>
                        <a:lnTo>
                          <a:pt x="123" y="0"/>
                        </a:lnTo>
                        <a:lnTo>
                          <a:pt x="812" y="387"/>
                        </a:lnTo>
                        <a:lnTo>
                          <a:pt x="856" y="477"/>
                        </a:lnTo>
                        <a:lnTo>
                          <a:pt x="844" y="511"/>
                        </a:lnTo>
                        <a:lnTo>
                          <a:pt x="0" y="39"/>
                        </a:lnTo>
                        <a:lnTo>
                          <a:pt x="22" y="10"/>
                        </a:lnTo>
                        <a:close/>
                      </a:path>
                    </a:pathLst>
                  </a:custGeom>
                  <a:solidFill>
                    <a:srgbClr val="FF2E10"/>
                  </a:solidFill>
                  <a:ln w="9525">
                    <a:noFill/>
                    <a:round/>
                    <a:headEnd/>
                    <a:tailEnd/>
                  </a:ln>
                </p:spPr>
                <p:txBody>
                  <a:bodyPr/>
                  <a:lstStyle/>
                  <a:p>
                    <a:endParaRPr lang="en-US"/>
                  </a:p>
                </p:txBody>
              </p:sp>
              <p:sp>
                <p:nvSpPr>
                  <p:cNvPr id="16402" name="Freeform 18"/>
                  <p:cNvSpPr>
                    <a:spLocks/>
                  </p:cNvSpPr>
                  <p:nvPr/>
                </p:nvSpPr>
                <p:spPr bwMode="auto">
                  <a:xfrm>
                    <a:off x="3246" y="1766"/>
                    <a:ext cx="930" cy="576"/>
                  </a:xfrm>
                  <a:custGeom>
                    <a:avLst/>
                    <a:gdLst/>
                    <a:ahLst/>
                    <a:cxnLst>
                      <a:cxn ang="0">
                        <a:pos x="59" y="0"/>
                      </a:cxn>
                      <a:cxn ang="0">
                        <a:pos x="930" y="489"/>
                      </a:cxn>
                      <a:cxn ang="0">
                        <a:pos x="896" y="576"/>
                      </a:cxn>
                      <a:cxn ang="0">
                        <a:pos x="0" y="75"/>
                      </a:cxn>
                      <a:cxn ang="0">
                        <a:pos x="59" y="0"/>
                      </a:cxn>
                    </a:cxnLst>
                    <a:rect l="0" t="0" r="r" b="b"/>
                    <a:pathLst>
                      <a:path w="930" h="576">
                        <a:moveTo>
                          <a:pt x="59" y="0"/>
                        </a:moveTo>
                        <a:lnTo>
                          <a:pt x="930" y="489"/>
                        </a:lnTo>
                        <a:lnTo>
                          <a:pt x="896" y="576"/>
                        </a:lnTo>
                        <a:lnTo>
                          <a:pt x="0" y="75"/>
                        </a:lnTo>
                        <a:lnTo>
                          <a:pt x="59" y="0"/>
                        </a:lnTo>
                        <a:close/>
                      </a:path>
                    </a:pathLst>
                  </a:custGeom>
                  <a:solidFill>
                    <a:srgbClr val="FF4A30"/>
                  </a:solidFill>
                  <a:ln w="9525">
                    <a:noFill/>
                    <a:round/>
                    <a:headEnd/>
                    <a:tailEnd/>
                  </a:ln>
                </p:spPr>
                <p:txBody>
                  <a:bodyPr/>
                  <a:lstStyle/>
                  <a:p>
                    <a:endParaRPr lang="en-US"/>
                  </a:p>
                </p:txBody>
              </p:sp>
              <p:sp>
                <p:nvSpPr>
                  <p:cNvPr id="16404" name="Freeform 20"/>
                  <p:cNvSpPr>
                    <a:spLocks/>
                  </p:cNvSpPr>
                  <p:nvPr/>
                </p:nvSpPr>
                <p:spPr bwMode="auto">
                  <a:xfrm>
                    <a:off x="3125" y="1914"/>
                    <a:ext cx="982" cy="606"/>
                  </a:xfrm>
                  <a:custGeom>
                    <a:avLst/>
                    <a:gdLst/>
                    <a:ahLst/>
                    <a:cxnLst>
                      <a:cxn ang="0">
                        <a:pos x="62" y="0"/>
                      </a:cxn>
                      <a:cxn ang="0">
                        <a:pos x="982" y="516"/>
                      </a:cxn>
                      <a:cxn ang="0">
                        <a:pos x="948" y="606"/>
                      </a:cxn>
                      <a:cxn ang="0">
                        <a:pos x="0" y="76"/>
                      </a:cxn>
                      <a:cxn ang="0">
                        <a:pos x="62" y="0"/>
                      </a:cxn>
                    </a:cxnLst>
                    <a:rect l="0" t="0" r="r" b="b"/>
                    <a:pathLst>
                      <a:path w="982" h="606">
                        <a:moveTo>
                          <a:pt x="62" y="0"/>
                        </a:moveTo>
                        <a:lnTo>
                          <a:pt x="982" y="516"/>
                        </a:lnTo>
                        <a:lnTo>
                          <a:pt x="948" y="606"/>
                        </a:lnTo>
                        <a:lnTo>
                          <a:pt x="0" y="76"/>
                        </a:lnTo>
                        <a:lnTo>
                          <a:pt x="62" y="0"/>
                        </a:lnTo>
                        <a:close/>
                      </a:path>
                    </a:pathLst>
                  </a:custGeom>
                  <a:solidFill>
                    <a:srgbClr val="FF6650"/>
                  </a:solidFill>
                  <a:ln w="9525">
                    <a:noFill/>
                    <a:round/>
                    <a:headEnd/>
                    <a:tailEnd/>
                  </a:ln>
                </p:spPr>
                <p:txBody>
                  <a:bodyPr/>
                  <a:lstStyle/>
                  <a:p>
                    <a:endParaRPr lang="en-US"/>
                  </a:p>
                </p:txBody>
              </p:sp>
              <p:sp>
                <p:nvSpPr>
                  <p:cNvPr id="16406" name="Freeform 22"/>
                  <p:cNvSpPr>
                    <a:spLocks/>
                  </p:cNvSpPr>
                  <p:nvPr/>
                </p:nvSpPr>
                <p:spPr bwMode="auto">
                  <a:xfrm>
                    <a:off x="3005" y="2065"/>
                    <a:ext cx="1033" cy="632"/>
                  </a:xfrm>
                  <a:custGeom>
                    <a:avLst/>
                    <a:gdLst/>
                    <a:ahLst/>
                    <a:cxnLst>
                      <a:cxn ang="0">
                        <a:pos x="61" y="0"/>
                      </a:cxn>
                      <a:cxn ang="0">
                        <a:pos x="1033" y="542"/>
                      </a:cxn>
                      <a:cxn ang="0">
                        <a:pos x="1001" y="632"/>
                      </a:cxn>
                      <a:cxn ang="0">
                        <a:pos x="0" y="73"/>
                      </a:cxn>
                      <a:cxn ang="0">
                        <a:pos x="61" y="0"/>
                      </a:cxn>
                    </a:cxnLst>
                    <a:rect l="0" t="0" r="r" b="b"/>
                    <a:pathLst>
                      <a:path w="1033" h="632">
                        <a:moveTo>
                          <a:pt x="61" y="0"/>
                        </a:moveTo>
                        <a:lnTo>
                          <a:pt x="1033" y="542"/>
                        </a:lnTo>
                        <a:lnTo>
                          <a:pt x="1001" y="632"/>
                        </a:lnTo>
                        <a:lnTo>
                          <a:pt x="0" y="73"/>
                        </a:lnTo>
                        <a:lnTo>
                          <a:pt x="61" y="0"/>
                        </a:lnTo>
                        <a:close/>
                      </a:path>
                    </a:pathLst>
                  </a:custGeom>
                  <a:solidFill>
                    <a:srgbClr val="FF8270"/>
                  </a:solidFill>
                  <a:ln w="9525">
                    <a:noFill/>
                    <a:round/>
                    <a:headEnd/>
                    <a:tailEnd/>
                  </a:ln>
                </p:spPr>
                <p:txBody>
                  <a:bodyPr/>
                  <a:lstStyle/>
                  <a:p>
                    <a:endParaRPr lang="en-US"/>
                  </a:p>
                </p:txBody>
              </p:sp>
              <p:sp>
                <p:nvSpPr>
                  <p:cNvPr id="16408" name="Freeform 24"/>
                  <p:cNvSpPr>
                    <a:spLocks/>
                  </p:cNvSpPr>
                  <p:nvPr/>
                </p:nvSpPr>
                <p:spPr bwMode="auto">
                  <a:xfrm>
                    <a:off x="2909" y="2213"/>
                    <a:ext cx="1063" cy="647"/>
                  </a:xfrm>
                  <a:custGeom>
                    <a:avLst/>
                    <a:gdLst/>
                    <a:ahLst/>
                    <a:cxnLst>
                      <a:cxn ang="0">
                        <a:pos x="2" y="44"/>
                      </a:cxn>
                      <a:cxn ang="0">
                        <a:pos x="37" y="0"/>
                      </a:cxn>
                      <a:cxn ang="0">
                        <a:pos x="1063" y="572"/>
                      </a:cxn>
                      <a:cxn ang="0">
                        <a:pos x="1041" y="627"/>
                      </a:cxn>
                      <a:cxn ang="0">
                        <a:pos x="1006" y="647"/>
                      </a:cxn>
                      <a:cxn ang="0">
                        <a:pos x="0" y="88"/>
                      </a:cxn>
                      <a:cxn ang="0">
                        <a:pos x="2" y="44"/>
                      </a:cxn>
                    </a:cxnLst>
                    <a:rect l="0" t="0" r="r" b="b"/>
                    <a:pathLst>
                      <a:path w="1063" h="647">
                        <a:moveTo>
                          <a:pt x="2" y="44"/>
                        </a:moveTo>
                        <a:lnTo>
                          <a:pt x="37" y="0"/>
                        </a:lnTo>
                        <a:lnTo>
                          <a:pt x="1063" y="572"/>
                        </a:lnTo>
                        <a:lnTo>
                          <a:pt x="1041" y="627"/>
                        </a:lnTo>
                        <a:lnTo>
                          <a:pt x="1006" y="647"/>
                        </a:lnTo>
                        <a:lnTo>
                          <a:pt x="0" y="88"/>
                        </a:lnTo>
                        <a:lnTo>
                          <a:pt x="2" y="44"/>
                        </a:lnTo>
                        <a:close/>
                      </a:path>
                    </a:pathLst>
                  </a:custGeom>
                  <a:solidFill>
                    <a:srgbClr val="FF9D8F"/>
                  </a:solidFill>
                  <a:ln w="9525">
                    <a:noFill/>
                    <a:round/>
                    <a:headEnd/>
                    <a:tailEnd/>
                  </a:ln>
                </p:spPr>
                <p:txBody>
                  <a:bodyPr/>
                  <a:lstStyle/>
                  <a:p>
                    <a:endParaRPr lang="en-US"/>
                  </a:p>
                </p:txBody>
              </p:sp>
              <p:grpSp>
                <p:nvGrpSpPr>
                  <p:cNvPr id="16422" name="Group 38"/>
                  <p:cNvGrpSpPr>
                    <a:grpSpLocks/>
                  </p:cNvGrpSpPr>
                  <p:nvPr/>
                </p:nvGrpSpPr>
                <p:grpSpPr bwMode="auto">
                  <a:xfrm>
                    <a:off x="2880" y="1632"/>
                    <a:ext cx="1312" cy="1592"/>
                    <a:chOff x="2899" y="1608"/>
                    <a:chExt cx="1312" cy="1592"/>
                  </a:xfrm>
                </p:grpSpPr>
                <p:sp>
                  <p:nvSpPr>
                    <p:cNvPr id="16423" name="Freeform 39"/>
                    <p:cNvSpPr>
                      <a:spLocks/>
                    </p:cNvSpPr>
                    <p:nvPr/>
                  </p:nvSpPr>
                  <p:spPr bwMode="auto">
                    <a:xfrm>
                      <a:off x="3817" y="1608"/>
                      <a:ext cx="221" cy="138"/>
                    </a:xfrm>
                    <a:custGeom>
                      <a:avLst/>
                      <a:gdLst/>
                      <a:ahLst/>
                      <a:cxnLst>
                        <a:cxn ang="0">
                          <a:pos x="155" y="0"/>
                        </a:cxn>
                        <a:cxn ang="0">
                          <a:pos x="221" y="138"/>
                        </a:cxn>
                        <a:cxn ang="0">
                          <a:pos x="0" y="14"/>
                        </a:cxn>
                        <a:cxn ang="0">
                          <a:pos x="155" y="0"/>
                        </a:cxn>
                      </a:cxnLst>
                      <a:rect l="0" t="0" r="r" b="b"/>
                      <a:pathLst>
                        <a:path w="221" h="138">
                          <a:moveTo>
                            <a:pt x="155" y="0"/>
                          </a:moveTo>
                          <a:lnTo>
                            <a:pt x="221" y="138"/>
                          </a:lnTo>
                          <a:lnTo>
                            <a:pt x="0" y="14"/>
                          </a:lnTo>
                          <a:lnTo>
                            <a:pt x="155" y="0"/>
                          </a:lnTo>
                          <a:close/>
                        </a:path>
                      </a:pathLst>
                    </a:custGeom>
                    <a:solidFill>
                      <a:srgbClr val="BF1800"/>
                    </a:solidFill>
                    <a:ln w="9525">
                      <a:noFill/>
                      <a:round/>
                      <a:headEnd/>
                      <a:tailEnd/>
                    </a:ln>
                  </p:spPr>
                  <p:txBody>
                    <a:bodyPr/>
                    <a:lstStyle/>
                    <a:p>
                      <a:endParaRPr lang="en-US"/>
                    </a:p>
                  </p:txBody>
                </p:sp>
                <p:sp>
                  <p:nvSpPr>
                    <p:cNvPr id="16424" name="Freeform 40"/>
                    <p:cNvSpPr>
                      <a:spLocks/>
                    </p:cNvSpPr>
                    <p:nvPr/>
                  </p:nvSpPr>
                  <p:spPr bwMode="auto">
                    <a:xfrm>
                      <a:off x="3490" y="1637"/>
                      <a:ext cx="689" cy="404"/>
                    </a:xfrm>
                    <a:custGeom>
                      <a:avLst/>
                      <a:gdLst/>
                      <a:ahLst/>
                      <a:cxnLst>
                        <a:cxn ang="0">
                          <a:pos x="162" y="0"/>
                        </a:cxn>
                        <a:cxn ang="0">
                          <a:pos x="620" y="255"/>
                        </a:cxn>
                        <a:cxn ang="0">
                          <a:pos x="689" y="404"/>
                        </a:cxn>
                        <a:cxn ang="0">
                          <a:pos x="0" y="17"/>
                        </a:cxn>
                        <a:cxn ang="0">
                          <a:pos x="162" y="0"/>
                        </a:cxn>
                      </a:cxnLst>
                      <a:rect l="0" t="0" r="r" b="b"/>
                      <a:pathLst>
                        <a:path w="689" h="404">
                          <a:moveTo>
                            <a:pt x="162" y="0"/>
                          </a:moveTo>
                          <a:lnTo>
                            <a:pt x="620" y="255"/>
                          </a:lnTo>
                          <a:lnTo>
                            <a:pt x="689" y="404"/>
                          </a:lnTo>
                          <a:lnTo>
                            <a:pt x="0" y="17"/>
                          </a:lnTo>
                          <a:lnTo>
                            <a:pt x="162" y="0"/>
                          </a:lnTo>
                          <a:close/>
                        </a:path>
                      </a:pathLst>
                    </a:custGeom>
                    <a:solidFill>
                      <a:srgbClr val="FF2000"/>
                    </a:solidFill>
                    <a:ln w="9525">
                      <a:noFill/>
                      <a:round/>
                      <a:headEnd/>
                      <a:tailEnd/>
                    </a:ln>
                  </p:spPr>
                  <p:txBody>
                    <a:bodyPr/>
                    <a:lstStyle/>
                    <a:p>
                      <a:endParaRPr lang="en-US"/>
                    </a:p>
                  </p:txBody>
                </p:sp>
                <p:sp>
                  <p:nvSpPr>
                    <p:cNvPr id="16425" name="Freeform 41"/>
                    <p:cNvSpPr>
                      <a:spLocks/>
                    </p:cNvSpPr>
                    <p:nvPr/>
                  </p:nvSpPr>
                  <p:spPr bwMode="auto">
                    <a:xfrm>
                      <a:off x="3305" y="1693"/>
                      <a:ext cx="906" cy="562"/>
                    </a:xfrm>
                    <a:custGeom>
                      <a:avLst/>
                      <a:gdLst/>
                      <a:ahLst/>
                      <a:cxnLst>
                        <a:cxn ang="0">
                          <a:pos x="62" y="0"/>
                        </a:cxn>
                        <a:cxn ang="0">
                          <a:pos x="906" y="472"/>
                        </a:cxn>
                        <a:cxn ang="0">
                          <a:pos x="871" y="562"/>
                        </a:cxn>
                        <a:cxn ang="0">
                          <a:pos x="0" y="73"/>
                        </a:cxn>
                        <a:cxn ang="0">
                          <a:pos x="62" y="0"/>
                        </a:cxn>
                      </a:cxnLst>
                      <a:rect l="0" t="0" r="r" b="b"/>
                      <a:pathLst>
                        <a:path w="906" h="562">
                          <a:moveTo>
                            <a:pt x="62" y="0"/>
                          </a:moveTo>
                          <a:lnTo>
                            <a:pt x="906" y="472"/>
                          </a:lnTo>
                          <a:lnTo>
                            <a:pt x="871" y="562"/>
                          </a:lnTo>
                          <a:lnTo>
                            <a:pt x="0" y="73"/>
                          </a:lnTo>
                          <a:lnTo>
                            <a:pt x="62" y="0"/>
                          </a:lnTo>
                          <a:close/>
                        </a:path>
                      </a:pathLst>
                    </a:custGeom>
                    <a:solidFill>
                      <a:srgbClr val="FF3C20"/>
                    </a:solidFill>
                    <a:ln w="9525">
                      <a:noFill/>
                      <a:round/>
                      <a:headEnd/>
                      <a:tailEnd/>
                    </a:ln>
                  </p:spPr>
                  <p:txBody>
                    <a:bodyPr/>
                    <a:lstStyle/>
                    <a:p>
                      <a:endParaRPr lang="en-US"/>
                    </a:p>
                  </p:txBody>
                </p:sp>
                <p:sp>
                  <p:nvSpPr>
                    <p:cNvPr id="16426" name="Freeform 42"/>
                    <p:cNvSpPr>
                      <a:spLocks/>
                    </p:cNvSpPr>
                    <p:nvPr/>
                  </p:nvSpPr>
                  <p:spPr bwMode="auto">
                    <a:xfrm>
                      <a:off x="3187" y="1841"/>
                      <a:ext cx="955" cy="589"/>
                    </a:xfrm>
                    <a:custGeom>
                      <a:avLst/>
                      <a:gdLst/>
                      <a:ahLst/>
                      <a:cxnLst>
                        <a:cxn ang="0">
                          <a:pos x="59" y="0"/>
                        </a:cxn>
                        <a:cxn ang="0">
                          <a:pos x="955" y="501"/>
                        </a:cxn>
                        <a:cxn ang="0">
                          <a:pos x="920" y="589"/>
                        </a:cxn>
                        <a:cxn ang="0">
                          <a:pos x="0" y="73"/>
                        </a:cxn>
                        <a:cxn ang="0">
                          <a:pos x="59" y="0"/>
                        </a:cxn>
                      </a:cxnLst>
                      <a:rect l="0" t="0" r="r" b="b"/>
                      <a:pathLst>
                        <a:path w="955" h="589">
                          <a:moveTo>
                            <a:pt x="59" y="0"/>
                          </a:moveTo>
                          <a:lnTo>
                            <a:pt x="955" y="501"/>
                          </a:lnTo>
                          <a:lnTo>
                            <a:pt x="920" y="589"/>
                          </a:lnTo>
                          <a:lnTo>
                            <a:pt x="0" y="73"/>
                          </a:lnTo>
                          <a:lnTo>
                            <a:pt x="59" y="0"/>
                          </a:lnTo>
                          <a:close/>
                        </a:path>
                      </a:pathLst>
                    </a:custGeom>
                    <a:solidFill>
                      <a:srgbClr val="FF5840"/>
                    </a:solidFill>
                    <a:ln w="9525">
                      <a:noFill/>
                      <a:round/>
                      <a:headEnd/>
                      <a:tailEnd/>
                    </a:ln>
                  </p:spPr>
                  <p:txBody>
                    <a:bodyPr/>
                    <a:lstStyle/>
                    <a:p>
                      <a:endParaRPr lang="en-US"/>
                    </a:p>
                  </p:txBody>
                </p:sp>
                <p:sp>
                  <p:nvSpPr>
                    <p:cNvPr id="16427" name="Freeform 43"/>
                    <p:cNvSpPr>
                      <a:spLocks/>
                    </p:cNvSpPr>
                    <p:nvPr/>
                  </p:nvSpPr>
                  <p:spPr bwMode="auto">
                    <a:xfrm>
                      <a:off x="2946" y="2138"/>
                      <a:ext cx="1060" cy="647"/>
                    </a:xfrm>
                    <a:custGeom>
                      <a:avLst/>
                      <a:gdLst/>
                      <a:ahLst/>
                      <a:cxnLst>
                        <a:cxn ang="0">
                          <a:pos x="59" y="0"/>
                        </a:cxn>
                        <a:cxn ang="0">
                          <a:pos x="1060" y="559"/>
                        </a:cxn>
                        <a:cxn ang="0">
                          <a:pos x="1026" y="647"/>
                        </a:cxn>
                        <a:cxn ang="0">
                          <a:pos x="0" y="75"/>
                        </a:cxn>
                        <a:cxn ang="0">
                          <a:pos x="59" y="0"/>
                        </a:cxn>
                      </a:cxnLst>
                      <a:rect l="0" t="0" r="r" b="b"/>
                      <a:pathLst>
                        <a:path w="1060" h="647">
                          <a:moveTo>
                            <a:pt x="59" y="0"/>
                          </a:moveTo>
                          <a:lnTo>
                            <a:pt x="1060" y="559"/>
                          </a:lnTo>
                          <a:lnTo>
                            <a:pt x="1026" y="647"/>
                          </a:lnTo>
                          <a:lnTo>
                            <a:pt x="0" y="75"/>
                          </a:lnTo>
                          <a:lnTo>
                            <a:pt x="59" y="0"/>
                          </a:lnTo>
                          <a:close/>
                        </a:path>
                      </a:pathLst>
                    </a:custGeom>
                    <a:solidFill>
                      <a:srgbClr val="FF9080"/>
                    </a:solidFill>
                    <a:ln w="9525">
                      <a:noFill/>
                      <a:round/>
                      <a:headEnd/>
                      <a:tailEnd/>
                    </a:ln>
                  </p:spPr>
                  <p:txBody>
                    <a:bodyPr/>
                    <a:lstStyle/>
                    <a:p>
                      <a:endParaRPr lang="en-US"/>
                    </a:p>
                  </p:txBody>
                </p:sp>
                <p:sp>
                  <p:nvSpPr>
                    <p:cNvPr id="16428" name="Freeform 44"/>
                    <p:cNvSpPr>
                      <a:spLocks/>
                    </p:cNvSpPr>
                    <p:nvPr/>
                  </p:nvSpPr>
                  <p:spPr bwMode="auto">
                    <a:xfrm>
                      <a:off x="2909" y="2301"/>
                      <a:ext cx="1006" cy="617"/>
                    </a:xfrm>
                    <a:custGeom>
                      <a:avLst/>
                      <a:gdLst/>
                      <a:ahLst/>
                      <a:cxnLst>
                        <a:cxn ang="0">
                          <a:pos x="0" y="0"/>
                        </a:cxn>
                        <a:cxn ang="0">
                          <a:pos x="1006" y="559"/>
                        </a:cxn>
                        <a:cxn ang="0">
                          <a:pos x="913" y="617"/>
                        </a:cxn>
                        <a:cxn ang="0">
                          <a:pos x="0" y="104"/>
                        </a:cxn>
                        <a:cxn ang="0">
                          <a:pos x="0" y="0"/>
                        </a:cxn>
                      </a:cxnLst>
                      <a:rect l="0" t="0" r="r" b="b"/>
                      <a:pathLst>
                        <a:path w="1006" h="617">
                          <a:moveTo>
                            <a:pt x="0" y="0"/>
                          </a:moveTo>
                          <a:lnTo>
                            <a:pt x="1006" y="559"/>
                          </a:lnTo>
                          <a:lnTo>
                            <a:pt x="913" y="617"/>
                          </a:lnTo>
                          <a:lnTo>
                            <a:pt x="0" y="104"/>
                          </a:lnTo>
                          <a:lnTo>
                            <a:pt x="0" y="0"/>
                          </a:lnTo>
                          <a:close/>
                        </a:path>
                      </a:pathLst>
                    </a:custGeom>
                    <a:solidFill>
                      <a:srgbClr val="FFAB9F"/>
                    </a:solidFill>
                    <a:ln w="9525">
                      <a:noFill/>
                      <a:round/>
                      <a:headEnd/>
                      <a:tailEnd/>
                    </a:ln>
                  </p:spPr>
                  <p:txBody>
                    <a:bodyPr/>
                    <a:lstStyle/>
                    <a:p>
                      <a:endParaRPr lang="en-US"/>
                    </a:p>
                  </p:txBody>
                </p:sp>
                <p:sp>
                  <p:nvSpPr>
                    <p:cNvPr id="16429" name="Freeform 45"/>
                    <p:cNvSpPr>
                      <a:spLocks/>
                    </p:cNvSpPr>
                    <p:nvPr/>
                  </p:nvSpPr>
                  <p:spPr bwMode="auto">
                    <a:xfrm>
                      <a:off x="2904" y="2512"/>
                      <a:ext cx="827" cy="518"/>
                    </a:xfrm>
                    <a:custGeom>
                      <a:avLst/>
                      <a:gdLst/>
                      <a:ahLst/>
                      <a:cxnLst>
                        <a:cxn ang="0">
                          <a:pos x="2" y="0"/>
                        </a:cxn>
                        <a:cxn ang="0">
                          <a:pos x="827" y="462"/>
                        </a:cxn>
                        <a:cxn ang="0">
                          <a:pos x="736" y="518"/>
                        </a:cxn>
                        <a:cxn ang="0">
                          <a:pos x="0" y="107"/>
                        </a:cxn>
                        <a:cxn ang="0">
                          <a:pos x="2" y="0"/>
                        </a:cxn>
                      </a:cxnLst>
                      <a:rect l="0" t="0" r="r" b="b"/>
                      <a:pathLst>
                        <a:path w="827" h="518">
                          <a:moveTo>
                            <a:pt x="2" y="0"/>
                          </a:moveTo>
                          <a:lnTo>
                            <a:pt x="827" y="462"/>
                          </a:lnTo>
                          <a:lnTo>
                            <a:pt x="736" y="518"/>
                          </a:lnTo>
                          <a:lnTo>
                            <a:pt x="0" y="107"/>
                          </a:lnTo>
                          <a:lnTo>
                            <a:pt x="2" y="0"/>
                          </a:lnTo>
                          <a:close/>
                        </a:path>
                      </a:pathLst>
                    </a:custGeom>
                    <a:solidFill>
                      <a:srgbClr val="FFC7BF"/>
                    </a:solidFill>
                    <a:ln w="9525">
                      <a:noFill/>
                      <a:round/>
                      <a:headEnd/>
                      <a:tailEnd/>
                    </a:ln>
                  </p:spPr>
                  <p:txBody>
                    <a:bodyPr/>
                    <a:lstStyle/>
                    <a:p>
                      <a:endParaRPr lang="en-US"/>
                    </a:p>
                  </p:txBody>
                </p:sp>
                <p:sp>
                  <p:nvSpPr>
                    <p:cNvPr id="16430" name="Freeform 46"/>
                    <p:cNvSpPr>
                      <a:spLocks/>
                    </p:cNvSpPr>
                    <p:nvPr/>
                  </p:nvSpPr>
                  <p:spPr bwMode="auto">
                    <a:xfrm>
                      <a:off x="2899" y="2833"/>
                      <a:ext cx="559" cy="367"/>
                    </a:xfrm>
                    <a:custGeom>
                      <a:avLst/>
                      <a:gdLst/>
                      <a:ahLst/>
                      <a:cxnLst>
                        <a:cxn ang="0">
                          <a:pos x="3" y="0"/>
                        </a:cxn>
                        <a:cxn ang="0">
                          <a:pos x="559" y="311"/>
                        </a:cxn>
                        <a:cxn ang="0">
                          <a:pos x="465" y="367"/>
                        </a:cxn>
                        <a:cxn ang="0">
                          <a:pos x="0" y="107"/>
                        </a:cxn>
                        <a:cxn ang="0">
                          <a:pos x="3" y="0"/>
                        </a:cxn>
                      </a:cxnLst>
                      <a:rect l="0" t="0" r="r" b="b"/>
                      <a:pathLst>
                        <a:path w="559" h="367">
                          <a:moveTo>
                            <a:pt x="3" y="0"/>
                          </a:moveTo>
                          <a:lnTo>
                            <a:pt x="559" y="311"/>
                          </a:lnTo>
                          <a:lnTo>
                            <a:pt x="465" y="367"/>
                          </a:lnTo>
                          <a:lnTo>
                            <a:pt x="0" y="107"/>
                          </a:lnTo>
                          <a:lnTo>
                            <a:pt x="3" y="0"/>
                          </a:lnTo>
                          <a:close/>
                        </a:path>
                      </a:pathLst>
                    </a:custGeom>
                    <a:solidFill>
                      <a:srgbClr val="FFF1EF"/>
                    </a:solidFill>
                    <a:ln w="9525">
                      <a:noFill/>
                      <a:round/>
                      <a:headEnd/>
                      <a:tailEnd/>
                    </a:ln>
                  </p:spPr>
                  <p:txBody>
                    <a:bodyPr/>
                    <a:lstStyle/>
                    <a:p>
                      <a:endParaRPr lang="en-US"/>
                    </a:p>
                  </p:txBody>
                </p:sp>
              </p:grpSp>
            </p:grpSp>
          </p:grpSp>
        </p:grpSp>
      </p:grpSp>
      <p:sp>
        <p:nvSpPr>
          <p:cNvPr id="16436" name="Freeform 52"/>
          <p:cNvSpPr>
            <a:spLocks/>
          </p:cNvSpPr>
          <p:nvPr/>
        </p:nvSpPr>
        <p:spPr bwMode="auto">
          <a:xfrm>
            <a:off x="4591050" y="4211638"/>
            <a:ext cx="614363" cy="550862"/>
          </a:xfrm>
          <a:custGeom>
            <a:avLst/>
            <a:gdLst/>
            <a:ahLst/>
            <a:cxnLst>
              <a:cxn ang="0">
                <a:pos x="0" y="299"/>
              </a:cxn>
              <a:cxn ang="0">
                <a:pos x="24" y="251"/>
              </a:cxn>
              <a:cxn ang="0">
                <a:pos x="60" y="215"/>
              </a:cxn>
              <a:cxn ang="0">
                <a:pos x="48" y="107"/>
              </a:cxn>
              <a:cxn ang="0">
                <a:pos x="252" y="71"/>
              </a:cxn>
              <a:cxn ang="0">
                <a:pos x="264" y="107"/>
              </a:cxn>
              <a:cxn ang="0">
                <a:pos x="348" y="71"/>
              </a:cxn>
              <a:cxn ang="0">
                <a:pos x="360" y="131"/>
              </a:cxn>
              <a:cxn ang="0">
                <a:pos x="384" y="167"/>
              </a:cxn>
              <a:cxn ang="0">
                <a:pos x="336" y="239"/>
              </a:cxn>
              <a:cxn ang="0">
                <a:pos x="324" y="287"/>
              </a:cxn>
              <a:cxn ang="0">
                <a:pos x="228" y="299"/>
              </a:cxn>
              <a:cxn ang="0">
                <a:pos x="192" y="323"/>
              </a:cxn>
              <a:cxn ang="0">
                <a:pos x="60" y="347"/>
              </a:cxn>
              <a:cxn ang="0">
                <a:pos x="0" y="299"/>
              </a:cxn>
            </a:cxnLst>
            <a:rect l="0" t="0" r="r" b="b"/>
            <a:pathLst>
              <a:path w="387" h="347">
                <a:moveTo>
                  <a:pt x="0" y="299"/>
                </a:moveTo>
                <a:cubicBezTo>
                  <a:pt x="8" y="283"/>
                  <a:pt x="14" y="266"/>
                  <a:pt x="24" y="251"/>
                </a:cubicBezTo>
                <a:cubicBezTo>
                  <a:pt x="34" y="237"/>
                  <a:pt x="57" y="232"/>
                  <a:pt x="60" y="215"/>
                </a:cubicBezTo>
                <a:cubicBezTo>
                  <a:pt x="66" y="179"/>
                  <a:pt x="52" y="143"/>
                  <a:pt x="48" y="107"/>
                </a:cubicBezTo>
                <a:cubicBezTo>
                  <a:pt x="75" y="0"/>
                  <a:pt x="138" y="53"/>
                  <a:pt x="252" y="71"/>
                </a:cubicBezTo>
                <a:cubicBezTo>
                  <a:pt x="256" y="83"/>
                  <a:pt x="252" y="102"/>
                  <a:pt x="264" y="107"/>
                </a:cubicBezTo>
                <a:cubicBezTo>
                  <a:pt x="288" y="117"/>
                  <a:pt x="331" y="82"/>
                  <a:pt x="348" y="71"/>
                </a:cubicBezTo>
                <a:cubicBezTo>
                  <a:pt x="352" y="91"/>
                  <a:pt x="353" y="112"/>
                  <a:pt x="360" y="131"/>
                </a:cubicBezTo>
                <a:cubicBezTo>
                  <a:pt x="365" y="145"/>
                  <a:pt x="387" y="153"/>
                  <a:pt x="384" y="167"/>
                </a:cubicBezTo>
                <a:cubicBezTo>
                  <a:pt x="378" y="195"/>
                  <a:pt x="336" y="239"/>
                  <a:pt x="336" y="239"/>
                </a:cubicBezTo>
                <a:cubicBezTo>
                  <a:pt x="332" y="255"/>
                  <a:pt x="338" y="279"/>
                  <a:pt x="324" y="287"/>
                </a:cubicBezTo>
                <a:cubicBezTo>
                  <a:pt x="296" y="303"/>
                  <a:pt x="259" y="291"/>
                  <a:pt x="228" y="299"/>
                </a:cubicBezTo>
                <a:cubicBezTo>
                  <a:pt x="214" y="303"/>
                  <a:pt x="205" y="317"/>
                  <a:pt x="192" y="323"/>
                </a:cubicBezTo>
                <a:cubicBezTo>
                  <a:pt x="155" y="341"/>
                  <a:pt x="93" y="343"/>
                  <a:pt x="60" y="347"/>
                </a:cubicBezTo>
                <a:cubicBezTo>
                  <a:pt x="10" y="330"/>
                  <a:pt x="31" y="346"/>
                  <a:pt x="0" y="299"/>
                </a:cubicBezTo>
                <a:close/>
              </a:path>
            </a:pathLst>
          </a:custGeom>
          <a:solidFill>
            <a:srgbClr val="FF0000"/>
          </a:solidFill>
          <a:ln w="9525">
            <a:solidFill>
              <a:srgbClr val="FF0000"/>
            </a:solidFill>
            <a:round/>
            <a:headEnd/>
            <a:tailEnd/>
          </a:ln>
          <a:effectLst/>
        </p:spPr>
        <p:txBody>
          <a:bodyPr wrap="none" anchor="ctr"/>
          <a:lstStyle/>
          <a:p>
            <a:endParaRPr lang="en-US"/>
          </a:p>
        </p:txBody>
      </p:sp>
    </p:spTree>
  </p:cSld>
  <p:clrMapOvr>
    <a:masterClrMapping/>
  </p:clrMapOvr>
  <p:transition>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371600"/>
            <a:ext cx="7772400" cy="800100"/>
          </a:xfrm>
        </p:spPr>
        <p:txBody>
          <a:bodyPr/>
          <a:lstStyle/>
          <a:p>
            <a:r>
              <a:rPr lang="en-US" dirty="0">
                <a:latin typeface="+mn-lt"/>
              </a:rPr>
              <a:t>Objectives</a:t>
            </a:r>
          </a:p>
        </p:txBody>
      </p:sp>
      <p:sp>
        <p:nvSpPr>
          <p:cNvPr id="20483" name="Rectangle 3"/>
          <p:cNvSpPr>
            <a:spLocks noGrp="1" noChangeArrowheads="1"/>
          </p:cNvSpPr>
          <p:nvPr>
            <p:ph type="body" idx="1"/>
          </p:nvPr>
        </p:nvSpPr>
        <p:spPr>
          <a:xfrm>
            <a:off x="655622" y="2438400"/>
            <a:ext cx="7772400" cy="3733800"/>
          </a:xfrm>
        </p:spPr>
        <p:txBody>
          <a:bodyPr/>
          <a:lstStyle/>
          <a:p>
            <a:pPr>
              <a:spcBef>
                <a:spcPts val="1800"/>
              </a:spcBef>
            </a:pPr>
            <a:r>
              <a:rPr lang="en-US" dirty="0"/>
              <a:t>Identify &amp; describe information needed for ordering IR Aircraft Scanner missions</a:t>
            </a:r>
          </a:p>
          <a:p>
            <a:pPr>
              <a:spcBef>
                <a:spcPts val="1800"/>
              </a:spcBef>
            </a:pPr>
            <a:r>
              <a:rPr lang="en-US" dirty="0"/>
              <a:t>Review Infrared Aircraft Resource Order</a:t>
            </a:r>
          </a:p>
          <a:p>
            <a:pPr>
              <a:spcBef>
                <a:spcPts val="1800"/>
              </a:spcBef>
            </a:pPr>
            <a:r>
              <a:rPr lang="en-US" dirty="0"/>
              <a:t>Describe methods to track the aircraft to anticipate data delivery</a:t>
            </a:r>
          </a:p>
          <a:p>
            <a:pPr marL="0" indent="0">
              <a:buNone/>
            </a:pPr>
            <a:endParaRPr lang="en-US" b="1" dirty="0">
              <a:solidFill>
                <a:schemeClr val="bg1"/>
              </a:solidFill>
            </a:endParaRPr>
          </a:p>
          <a:p>
            <a:endParaRPr lang="en-US" b="1" dirty="0">
              <a:solidFill>
                <a:srgbClr val="000099"/>
              </a:solidFill>
            </a:endParaRPr>
          </a:p>
          <a:p>
            <a:pPr>
              <a:buFont typeface="Wingdings" pitchFamily="2" charset="2"/>
              <a:buNone/>
            </a:pPr>
            <a:endParaRPr lang="en-US" dirty="0">
              <a:solidFill>
                <a:srgbClr val="9BD644"/>
              </a:solidFill>
            </a:endParaRPr>
          </a:p>
        </p:txBody>
      </p:sp>
    </p:spTree>
    <p:extLst>
      <p:ext uri="{BB962C8B-B14F-4D97-AF65-F5344CB8AC3E}">
        <p14:creationId xmlns:p14="http://schemas.microsoft.com/office/powerpoint/2010/main" val="648477989"/>
      </p:ext>
    </p:extLst>
  </p:cSld>
  <p:clrMapOvr>
    <a:masterClrMapping/>
  </p:clrMapOvr>
  <p:transition>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80900" name="Object 4"/>
          <p:cNvGraphicFramePr>
            <a:graphicFrameLocks noChangeAspect="1"/>
          </p:cNvGraphicFramePr>
          <p:nvPr/>
        </p:nvGraphicFramePr>
        <p:xfrm>
          <a:off x="304800" y="609600"/>
          <a:ext cx="8542338" cy="5715000"/>
        </p:xfrm>
        <a:graphic>
          <a:graphicData uri="http://schemas.openxmlformats.org/presentationml/2006/ole">
            <mc:AlternateContent xmlns:mc="http://schemas.openxmlformats.org/markup-compatibility/2006">
              <mc:Choice xmlns:v="urn:schemas-microsoft-com:vml" Requires="v">
                <p:oleObj spid="_x0000_s80985" name="Photo Editor Photo" r:id="rId3" imgW="8542857" imgH="5714286" progId="">
                  <p:embed/>
                </p:oleObj>
              </mc:Choice>
              <mc:Fallback>
                <p:oleObj name="Photo Editor Photo" r:id="rId3" imgW="8542857" imgH="5714286"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542338" cy="571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898" name="Rectangle 2"/>
          <p:cNvSpPr>
            <a:spLocks noGrp="1" noChangeArrowheads="1"/>
          </p:cNvSpPr>
          <p:nvPr>
            <p:ph type="title"/>
          </p:nvPr>
        </p:nvSpPr>
        <p:spPr>
          <a:xfrm>
            <a:off x="609600" y="914400"/>
            <a:ext cx="3581400" cy="723900"/>
          </a:xfrm>
        </p:spPr>
        <p:txBody>
          <a:bodyPr/>
          <a:lstStyle/>
          <a:p>
            <a:pPr algn="ctr"/>
            <a:r>
              <a:rPr lang="en-US" b="1" dirty="0" smtClean="0">
                <a:solidFill>
                  <a:srgbClr val="FFFF99"/>
                </a:solidFill>
              </a:rPr>
              <a:t>Questions?</a:t>
            </a:r>
            <a:endParaRPr lang="en-US" b="1" dirty="0">
              <a:solidFill>
                <a:srgbClr val="FFFF99"/>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219200"/>
            <a:ext cx="7391400" cy="5078313"/>
          </a:xfrm>
          <a:prstGeom prst="rect">
            <a:avLst/>
          </a:prstGeom>
        </p:spPr>
        <p:txBody>
          <a:bodyPr wrap="square">
            <a:spAutoFit/>
          </a:bodyPr>
          <a:lstStyle/>
          <a:p>
            <a:pPr lvl="0" eaLnBrk="1" hangingPunct="1">
              <a:spcBef>
                <a:spcPct val="20000"/>
              </a:spcBef>
              <a:buClr>
                <a:srgbClr val="376D6C"/>
              </a:buClr>
              <a:buSzPct val="80000"/>
            </a:pPr>
            <a:r>
              <a:rPr lang="en-US" sz="4000" kern="0" dirty="0">
                <a:solidFill>
                  <a:srgbClr val="003300"/>
                </a:solidFill>
                <a:latin typeface="Arial"/>
              </a:rPr>
              <a:t>Aircraft Order (A#)</a:t>
            </a:r>
          </a:p>
          <a:p>
            <a:pPr marL="742950" lvl="1" indent="-285750" eaLnBrk="1" hangingPunct="1">
              <a:spcBef>
                <a:spcPts val="1800"/>
              </a:spcBef>
              <a:buClr>
                <a:srgbClr val="499EAF"/>
              </a:buClr>
              <a:buSzPct val="75000"/>
              <a:buBlip>
                <a:blip r:embed="rId2"/>
              </a:buBlip>
            </a:pPr>
            <a:r>
              <a:rPr lang="en-US" sz="2800" kern="0" dirty="0" smtClean="0">
                <a:solidFill>
                  <a:srgbClr val="000000"/>
                </a:solidFill>
                <a:latin typeface="Arial"/>
              </a:rPr>
              <a:t>An Aircraft Resource Order is submitted by local dispatch for each requested IR Scanner flight</a:t>
            </a:r>
            <a:endParaRPr lang="en-US" sz="2800" kern="0" dirty="0">
              <a:solidFill>
                <a:srgbClr val="000000"/>
              </a:solidFill>
              <a:latin typeface="Arial"/>
            </a:endParaRPr>
          </a:p>
          <a:p>
            <a:pPr marL="742950" lvl="1" indent="-285750" eaLnBrk="1" hangingPunct="1">
              <a:spcBef>
                <a:spcPts val="1800"/>
              </a:spcBef>
              <a:buClr>
                <a:srgbClr val="499EAF"/>
              </a:buClr>
              <a:buSzPct val="75000"/>
              <a:buBlip>
                <a:blip r:embed="rId2"/>
              </a:buBlip>
            </a:pPr>
            <a:r>
              <a:rPr lang="en-US" sz="2800" kern="0" dirty="0" smtClean="0">
                <a:solidFill>
                  <a:srgbClr val="000000"/>
                </a:solidFill>
                <a:latin typeface="Arial"/>
              </a:rPr>
              <a:t>The A# is assigned </a:t>
            </a:r>
            <a:r>
              <a:rPr lang="en-US" sz="2800" kern="0" dirty="0">
                <a:solidFill>
                  <a:srgbClr val="000000"/>
                </a:solidFill>
                <a:latin typeface="Arial"/>
              </a:rPr>
              <a:t>by local </a:t>
            </a:r>
            <a:r>
              <a:rPr lang="en-US" sz="2800" kern="0" dirty="0" smtClean="0">
                <a:solidFill>
                  <a:srgbClr val="000000"/>
                </a:solidFill>
                <a:latin typeface="Arial"/>
              </a:rPr>
              <a:t>dispatch</a:t>
            </a:r>
          </a:p>
          <a:p>
            <a:pPr marL="742950" lvl="1" indent="-285750" eaLnBrk="1" hangingPunct="1">
              <a:spcBef>
                <a:spcPts val="1800"/>
              </a:spcBef>
              <a:buClr>
                <a:srgbClr val="499EAF"/>
              </a:buClr>
              <a:buSzPct val="75000"/>
              <a:buBlip>
                <a:blip r:embed="rId2"/>
              </a:buBlip>
            </a:pPr>
            <a:r>
              <a:rPr lang="en-US" sz="2800" kern="0" dirty="0" smtClean="0">
                <a:solidFill>
                  <a:srgbClr val="000000"/>
                </a:solidFill>
                <a:latin typeface="Arial"/>
              </a:rPr>
              <a:t>The A# is transferred to the IR Scanner Request submitted through the NIROPS website</a:t>
            </a:r>
            <a:endParaRPr lang="en-US" sz="2800" kern="0" dirty="0">
              <a:solidFill>
                <a:srgbClr val="000000"/>
              </a:solidFill>
              <a:latin typeface="Arial"/>
            </a:endParaRPr>
          </a:p>
          <a:p>
            <a:pPr marL="742950" lvl="1" indent="-285750" eaLnBrk="1" hangingPunct="1">
              <a:spcBef>
                <a:spcPts val="1800"/>
              </a:spcBef>
              <a:buClr>
                <a:srgbClr val="499EAF"/>
              </a:buClr>
              <a:buSzPct val="75000"/>
              <a:buBlip>
                <a:blip r:embed="rId2"/>
              </a:buBlip>
            </a:pPr>
            <a:r>
              <a:rPr lang="en-US" sz="2800" kern="0" dirty="0" smtClean="0">
                <a:solidFill>
                  <a:srgbClr val="000000"/>
                </a:solidFill>
                <a:latin typeface="Arial"/>
              </a:rPr>
              <a:t>New A# - for each flight</a:t>
            </a:r>
            <a:endParaRPr lang="en-US" sz="2800" kern="0" dirty="0">
              <a:solidFill>
                <a:srgbClr val="000000"/>
              </a:solidFill>
              <a:latin typeface="Arial"/>
            </a:endParaRPr>
          </a:p>
        </p:txBody>
      </p:sp>
    </p:spTree>
    <p:extLst>
      <p:ext uri="{BB962C8B-B14F-4D97-AF65-F5344CB8AC3E}">
        <p14:creationId xmlns:p14="http://schemas.microsoft.com/office/powerpoint/2010/main" val="18556256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99" t="3030" r="2161"/>
          <a:stretch/>
        </p:blipFill>
        <p:spPr>
          <a:xfrm>
            <a:off x="-50006" y="1828800"/>
            <a:ext cx="9194006" cy="5029200"/>
          </a:xfrm>
          <a:prstGeom prst="rect">
            <a:avLst/>
          </a:prstGeom>
        </p:spPr>
      </p:pic>
      <p:sp>
        <p:nvSpPr>
          <p:cNvPr id="3" name="TextBox 2"/>
          <p:cNvSpPr txBox="1"/>
          <p:nvPr/>
        </p:nvSpPr>
        <p:spPr>
          <a:xfrm>
            <a:off x="228600" y="533400"/>
            <a:ext cx="8686800" cy="646331"/>
          </a:xfrm>
          <a:prstGeom prst="rect">
            <a:avLst/>
          </a:prstGeom>
          <a:noFill/>
        </p:spPr>
        <p:txBody>
          <a:bodyPr wrap="square" rtlCol="0">
            <a:spAutoFit/>
          </a:bodyPr>
          <a:lstStyle/>
          <a:p>
            <a:r>
              <a:rPr lang="en-US" sz="3600" dirty="0" smtClean="0">
                <a:solidFill>
                  <a:srgbClr val="284828"/>
                </a:solidFill>
              </a:rPr>
              <a:t>NIROPS Online Scanner Request Form </a:t>
            </a:r>
            <a:endParaRPr lang="en-US" sz="3600" dirty="0">
              <a:solidFill>
                <a:srgbClr val="284828"/>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opo">
  <a:themeElements>
    <a:clrScheme name="Custom 2">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0070C0"/>
      </a:hlink>
      <a:folHlink>
        <a:srgbClr val="33CCFF"/>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6589</TotalTime>
  <Words>2555</Words>
  <Application>Microsoft Office PowerPoint</Application>
  <PresentationFormat>On-screen Show (4:3)</PresentationFormat>
  <Paragraphs>251</Paragraphs>
  <Slides>74</Slides>
  <Notes>49</Notes>
  <HiddenSlides>4</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0" baseType="lpstr">
      <vt:lpstr>Arial</vt:lpstr>
      <vt:lpstr>Tahoma</vt:lpstr>
      <vt:lpstr>Times New Roman</vt:lpstr>
      <vt:lpstr>Wingdings</vt:lpstr>
      <vt:lpstr>Topo</vt:lpstr>
      <vt:lpstr>Photo Editor Photo</vt:lpstr>
      <vt:lpstr>Unit 6 – Infrared Aircraft Scanner Requests</vt:lpstr>
      <vt:lpstr>Objectives</vt:lpstr>
      <vt:lpstr>3 Pieces make the whole:</vt:lpstr>
      <vt:lpstr>PowerPoint Presentation</vt:lpstr>
      <vt:lpstr>Resource Jurisdiction</vt:lpstr>
      <vt:lpstr>Dispatch Process</vt:lpstr>
      <vt:lpstr>PowerPoint Presentation</vt:lpstr>
      <vt:lpstr>PowerPoint Presentation</vt:lpstr>
      <vt:lpstr>PowerPoint Presentation</vt:lpstr>
      <vt:lpstr>PowerPoint Presentation</vt:lpstr>
      <vt:lpstr>PowerPoint Presentation</vt:lpstr>
      <vt:lpstr>Key Duties of IRIN w/Scanner Order</vt:lpstr>
      <vt:lpstr>Online Scanner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get Box Coordinates?</vt:lpstr>
      <vt:lpstr>PowerPoint Presentation</vt:lpstr>
      <vt:lpstr>PowerPoint Presentation</vt:lpstr>
      <vt:lpstr>PowerPoint Presentation</vt:lpstr>
      <vt:lpstr>PowerPoint Presentation</vt:lpstr>
      <vt:lpstr>Box Coordinates </vt:lpstr>
      <vt:lpstr>PowerPoint Presentation</vt:lpstr>
      <vt:lpstr>PowerPoint Presentation</vt:lpstr>
      <vt:lpstr>PowerPoint Presentation</vt:lpstr>
      <vt:lpstr>PowerPoint Presentation</vt:lpstr>
      <vt:lpstr>Infrared Aircraft Scanner Request Box Coordinates – from GeoMac</vt:lpstr>
      <vt:lpstr>Infrared Aircraft Scanner Request Box Coordinates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 scanner requests must be submitted by 1530 MT</vt:lpstr>
      <vt:lpstr>When will I get my data?</vt:lpstr>
      <vt:lpstr>PowerPoint Presentation</vt:lpstr>
      <vt:lpstr>Using AFF to track the aircraft</vt:lpstr>
      <vt:lpstr>PowerPoint Presentation</vt:lpstr>
      <vt:lpstr>PowerPoint Presentation</vt:lpstr>
      <vt:lpstr>Using Flightaware.com to track the aircraft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Twitter account use</vt:lpstr>
      <vt:lpstr>Orders for Additional Missions</vt:lpstr>
      <vt:lpstr>Keep Your Scanner Request up to Date</vt:lpstr>
      <vt:lpstr>Objectives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Infrared Aircraft Scanner Request</dc:title>
  <dc:creator>Sherry Watts</dc:creator>
  <cp:lastModifiedBy>Bowne, Elise M -FS</cp:lastModifiedBy>
  <cp:revision>338</cp:revision>
  <dcterms:created xsi:type="dcterms:W3CDTF">1999-04-02T23:54:00Z</dcterms:created>
  <dcterms:modified xsi:type="dcterms:W3CDTF">2019-03-07T17:46:58Z</dcterms:modified>
</cp:coreProperties>
</file>