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7"/>
  </p:notesMasterIdLst>
  <p:handoutMasterIdLst>
    <p:handoutMasterId r:id="rId28"/>
  </p:handoutMasterIdLst>
  <p:sldIdLst>
    <p:sldId id="368" r:id="rId2"/>
    <p:sldId id="472" r:id="rId3"/>
    <p:sldId id="474" r:id="rId4"/>
    <p:sldId id="482" r:id="rId5"/>
    <p:sldId id="475" r:id="rId6"/>
    <p:sldId id="486" r:id="rId7"/>
    <p:sldId id="550" r:id="rId8"/>
    <p:sldId id="551" r:id="rId9"/>
    <p:sldId id="553" r:id="rId10"/>
    <p:sldId id="552" r:id="rId11"/>
    <p:sldId id="501" r:id="rId12"/>
    <p:sldId id="505" r:id="rId13"/>
    <p:sldId id="515" r:id="rId14"/>
    <p:sldId id="502" r:id="rId15"/>
    <p:sldId id="503" r:id="rId16"/>
    <p:sldId id="538" r:id="rId17"/>
    <p:sldId id="539" r:id="rId18"/>
    <p:sldId id="540" r:id="rId19"/>
    <p:sldId id="549" r:id="rId20"/>
    <p:sldId id="548" r:id="rId21"/>
    <p:sldId id="547" r:id="rId22"/>
    <p:sldId id="546" r:id="rId23"/>
    <p:sldId id="543" r:id="rId24"/>
    <p:sldId id="528" r:id="rId25"/>
    <p:sldId id="493" r:id="rId26"/>
  </p:sldIdLst>
  <p:sldSz cx="9144000" cy="6858000" type="screen4x3"/>
  <p:notesSz cx="7315200" cy="9601200"/>
  <p:defaultTextStyle>
    <a:defPPr>
      <a:defRPr lang="en-US"/>
    </a:defPPr>
    <a:lvl1pPr algn="l" rtl="0" fontAlgn="base">
      <a:spcBef>
        <a:spcPct val="0"/>
      </a:spcBef>
      <a:spcAft>
        <a:spcPct val="0"/>
      </a:spcAft>
      <a:defRPr sz="1600" kern="1200">
        <a:solidFill>
          <a:schemeClr val="bg1"/>
        </a:solidFill>
        <a:latin typeface="Times New Roman" pitchFamily="18" charset="0"/>
        <a:ea typeface="+mn-ea"/>
        <a:cs typeface="+mn-cs"/>
      </a:defRPr>
    </a:lvl1pPr>
    <a:lvl2pPr marL="457200" algn="l" rtl="0" fontAlgn="base">
      <a:spcBef>
        <a:spcPct val="0"/>
      </a:spcBef>
      <a:spcAft>
        <a:spcPct val="0"/>
      </a:spcAft>
      <a:defRPr sz="1600" kern="1200">
        <a:solidFill>
          <a:schemeClr val="bg1"/>
        </a:solidFill>
        <a:latin typeface="Times New Roman" pitchFamily="18" charset="0"/>
        <a:ea typeface="+mn-ea"/>
        <a:cs typeface="+mn-cs"/>
      </a:defRPr>
    </a:lvl2pPr>
    <a:lvl3pPr marL="914400" algn="l" rtl="0" fontAlgn="base">
      <a:spcBef>
        <a:spcPct val="0"/>
      </a:spcBef>
      <a:spcAft>
        <a:spcPct val="0"/>
      </a:spcAft>
      <a:defRPr sz="1600" kern="1200">
        <a:solidFill>
          <a:schemeClr val="bg1"/>
        </a:solidFill>
        <a:latin typeface="Times New Roman" pitchFamily="18" charset="0"/>
        <a:ea typeface="+mn-ea"/>
        <a:cs typeface="+mn-cs"/>
      </a:defRPr>
    </a:lvl3pPr>
    <a:lvl4pPr marL="1371600" algn="l" rtl="0" fontAlgn="base">
      <a:spcBef>
        <a:spcPct val="0"/>
      </a:spcBef>
      <a:spcAft>
        <a:spcPct val="0"/>
      </a:spcAft>
      <a:defRPr sz="1600" kern="1200">
        <a:solidFill>
          <a:schemeClr val="bg1"/>
        </a:solidFill>
        <a:latin typeface="Times New Roman" pitchFamily="18" charset="0"/>
        <a:ea typeface="+mn-ea"/>
        <a:cs typeface="+mn-cs"/>
      </a:defRPr>
    </a:lvl4pPr>
    <a:lvl5pPr marL="1828800" algn="l" rtl="0" fontAlgn="base">
      <a:spcBef>
        <a:spcPct val="0"/>
      </a:spcBef>
      <a:spcAft>
        <a:spcPct val="0"/>
      </a:spcAft>
      <a:defRPr sz="1600" kern="1200">
        <a:solidFill>
          <a:schemeClr val="bg1"/>
        </a:solidFill>
        <a:latin typeface="Times New Roman" pitchFamily="18" charset="0"/>
        <a:ea typeface="+mn-ea"/>
        <a:cs typeface="+mn-cs"/>
      </a:defRPr>
    </a:lvl5pPr>
    <a:lvl6pPr marL="2286000" algn="l" defTabSz="914400" rtl="0" eaLnBrk="1" latinLnBrk="0" hangingPunct="1">
      <a:defRPr sz="1600" kern="1200">
        <a:solidFill>
          <a:schemeClr val="bg1"/>
        </a:solidFill>
        <a:latin typeface="Times New Roman" pitchFamily="18" charset="0"/>
        <a:ea typeface="+mn-ea"/>
        <a:cs typeface="+mn-cs"/>
      </a:defRPr>
    </a:lvl6pPr>
    <a:lvl7pPr marL="2743200" algn="l" defTabSz="914400" rtl="0" eaLnBrk="1" latinLnBrk="0" hangingPunct="1">
      <a:defRPr sz="1600" kern="1200">
        <a:solidFill>
          <a:schemeClr val="bg1"/>
        </a:solidFill>
        <a:latin typeface="Times New Roman" pitchFamily="18" charset="0"/>
        <a:ea typeface="+mn-ea"/>
        <a:cs typeface="+mn-cs"/>
      </a:defRPr>
    </a:lvl7pPr>
    <a:lvl8pPr marL="3200400" algn="l" defTabSz="914400" rtl="0" eaLnBrk="1" latinLnBrk="0" hangingPunct="1">
      <a:defRPr sz="1600" kern="1200">
        <a:solidFill>
          <a:schemeClr val="bg1"/>
        </a:solidFill>
        <a:latin typeface="Times New Roman" pitchFamily="18" charset="0"/>
        <a:ea typeface="+mn-ea"/>
        <a:cs typeface="+mn-cs"/>
      </a:defRPr>
    </a:lvl8pPr>
    <a:lvl9pPr marL="3657600" algn="l" defTabSz="914400" rtl="0" eaLnBrk="1" latinLnBrk="0" hangingPunct="1">
      <a:defRPr sz="16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9900CC"/>
    <a:srgbClr val="003300"/>
    <a:srgbClr val="C3CEAE"/>
    <a:srgbClr val="619397"/>
    <a:srgbClr val="33CC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8973" autoAdjust="0"/>
  </p:normalViewPr>
  <p:slideViewPr>
    <p:cSldViewPr snapToGrid="0">
      <p:cViewPr varScale="1">
        <p:scale>
          <a:sx n="100" d="100"/>
          <a:sy n="100" d="100"/>
        </p:scale>
        <p:origin x="1044"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546" y="31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hdr" sz="quarter"/>
          </p:nvPr>
        </p:nvSpPr>
        <p:spPr bwMode="auto">
          <a:xfrm>
            <a:off x="1" y="0"/>
            <a:ext cx="3170764" cy="478748"/>
          </a:xfrm>
          <a:prstGeom prst="rect">
            <a:avLst/>
          </a:prstGeom>
          <a:noFill/>
          <a:ln w="9525">
            <a:noFill/>
            <a:miter lim="800000"/>
            <a:headEnd/>
            <a:tailEnd/>
          </a:ln>
          <a:effectLst/>
        </p:spPr>
        <p:txBody>
          <a:bodyPr vert="horz" wrap="square" lIns="97412" tIns="48705" rIns="97412" bIns="48705" numCol="1" anchor="t" anchorCtr="0" compatLnSpc="1">
            <a:prstTxWarp prst="textNoShape">
              <a:avLst/>
            </a:prstTxWarp>
          </a:bodyPr>
          <a:lstStyle>
            <a:lvl1pPr defTabSz="974266">
              <a:defRPr sz="1300">
                <a:solidFill>
                  <a:schemeClr val="tx1"/>
                </a:solidFill>
              </a:defRPr>
            </a:lvl1pPr>
          </a:lstStyle>
          <a:p>
            <a:pPr>
              <a:defRPr/>
            </a:pPr>
            <a:endParaRPr lang="en-US"/>
          </a:p>
        </p:txBody>
      </p:sp>
      <p:sp>
        <p:nvSpPr>
          <p:cNvPr id="233475"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a:effectLst/>
        </p:spPr>
        <p:txBody>
          <a:bodyPr vert="horz" wrap="square" lIns="97412" tIns="48705" rIns="97412" bIns="48705" numCol="1" anchor="t" anchorCtr="0" compatLnSpc="1">
            <a:prstTxWarp prst="textNoShape">
              <a:avLst/>
            </a:prstTxWarp>
          </a:bodyPr>
          <a:lstStyle>
            <a:lvl1pPr algn="r" defTabSz="974266">
              <a:defRPr sz="1300">
                <a:solidFill>
                  <a:schemeClr val="tx1"/>
                </a:solidFill>
              </a:defRPr>
            </a:lvl1pPr>
          </a:lstStyle>
          <a:p>
            <a:pPr>
              <a:defRPr/>
            </a:pPr>
            <a:endParaRPr lang="en-US"/>
          </a:p>
        </p:txBody>
      </p:sp>
      <p:sp>
        <p:nvSpPr>
          <p:cNvPr id="233476"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a:effectLst/>
        </p:spPr>
        <p:txBody>
          <a:bodyPr vert="horz" wrap="square" lIns="97412" tIns="48705" rIns="97412" bIns="48705" numCol="1" anchor="b" anchorCtr="0" compatLnSpc="1">
            <a:prstTxWarp prst="textNoShape">
              <a:avLst/>
            </a:prstTxWarp>
          </a:bodyPr>
          <a:lstStyle>
            <a:lvl1pPr defTabSz="974266">
              <a:defRPr sz="1300">
                <a:solidFill>
                  <a:schemeClr val="tx1"/>
                </a:solidFill>
              </a:defRPr>
            </a:lvl1pPr>
          </a:lstStyle>
          <a:p>
            <a:pPr>
              <a:defRPr/>
            </a:pPr>
            <a:endParaRPr lang="en-US"/>
          </a:p>
        </p:txBody>
      </p:sp>
      <p:sp>
        <p:nvSpPr>
          <p:cNvPr id="233477"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a:effectLst/>
        </p:spPr>
        <p:txBody>
          <a:bodyPr vert="horz" wrap="square" lIns="97412" tIns="48705" rIns="97412" bIns="48705" numCol="1" anchor="b" anchorCtr="0" compatLnSpc="1">
            <a:prstTxWarp prst="textNoShape">
              <a:avLst/>
            </a:prstTxWarp>
          </a:bodyPr>
          <a:lstStyle>
            <a:lvl1pPr algn="r" defTabSz="974266">
              <a:defRPr sz="1300">
                <a:solidFill>
                  <a:schemeClr val="tx1"/>
                </a:solidFill>
              </a:defRPr>
            </a:lvl1pPr>
          </a:lstStyle>
          <a:p>
            <a:pPr>
              <a:defRPr/>
            </a:pPr>
            <a:fld id="{182874F2-FE82-473C-8C5A-A97A7129EBE6}" type="slidenum">
              <a:rPr lang="en-US"/>
              <a:pPr>
                <a:defRPr/>
              </a:pPr>
              <a:t>‹#›</a:t>
            </a:fld>
            <a:endParaRPr lang="en-US"/>
          </a:p>
        </p:txBody>
      </p:sp>
    </p:spTree>
    <p:extLst>
      <p:ext uri="{BB962C8B-B14F-4D97-AF65-F5344CB8AC3E}">
        <p14:creationId xmlns:p14="http://schemas.microsoft.com/office/powerpoint/2010/main" val="2693932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1" y="0"/>
            <a:ext cx="3170764" cy="478748"/>
          </a:xfrm>
          <a:prstGeom prst="rect">
            <a:avLst/>
          </a:prstGeom>
          <a:noFill/>
          <a:ln w="9525">
            <a:noFill/>
            <a:miter lim="800000"/>
            <a:headEnd/>
            <a:tailEnd/>
          </a:ln>
          <a:effectLst/>
        </p:spPr>
        <p:txBody>
          <a:bodyPr vert="horz" wrap="square" lIns="97412" tIns="48705" rIns="97412" bIns="48705" numCol="1" anchor="t" anchorCtr="0" compatLnSpc="1">
            <a:prstTxWarp prst="textNoShape">
              <a:avLst/>
            </a:prstTxWarp>
          </a:bodyPr>
          <a:lstStyle>
            <a:lvl1pPr defTabSz="974266">
              <a:defRPr sz="1300">
                <a:solidFill>
                  <a:schemeClr val="tx1"/>
                </a:solidFill>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4437" y="0"/>
            <a:ext cx="3170764" cy="478748"/>
          </a:xfrm>
          <a:prstGeom prst="rect">
            <a:avLst/>
          </a:prstGeom>
          <a:noFill/>
          <a:ln w="9525">
            <a:noFill/>
            <a:miter lim="800000"/>
            <a:headEnd/>
            <a:tailEnd/>
          </a:ln>
          <a:effectLst/>
        </p:spPr>
        <p:txBody>
          <a:bodyPr vert="horz" wrap="square" lIns="97412" tIns="48705" rIns="97412" bIns="48705" numCol="1" anchor="t" anchorCtr="0" compatLnSpc="1">
            <a:prstTxWarp prst="textNoShape">
              <a:avLst/>
            </a:prstTxWarp>
          </a:bodyPr>
          <a:lstStyle>
            <a:lvl1pPr algn="r" defTabSz="974266">
              <a:defRPr sz="1300">
                <a:solidFill>
                  <a:schemeClr val="tx1"/>
                </a:solidFill>
                <a:latin typeface="Arial" charset="0"/>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1" y="4561226"/>
            <a:ext cx="5364480" cy="4318573"/>
          </a:xfrm>
          <a:prstGeom prst="rect">
            <a:avLst/>
          </a:prstGeom>
          <a:noFill/>
          <a:ln w="9525">
            <a:noFill/>
            <a:miter lim="800000"/>
            <a:headEnd/>
            <a:tailEnd/>
          </a:ln>
          <a:effectLst/>
        </p:spPr>
        <p:txBody>
          <a:bodyPr vert="horz" wrap="square" lIns="97412" tIns="48705" rIns="97412" bIns="4870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1" y="9122452"/>
            <a:ext cx="3170764" cy="478748"/>
          </a:xfrm>
          <a:prstGeom prst="rect">
            <a:avLst/>
          </a:prstGeom>
          <a:noFill/>
          <a:ln w="9525">
            <a:noFill/>
            <a:miter lim="800000"/>
            <a:headEnd/>
            <a:tailEnd/>
          </a:ln>
          <a:effectLst/>
        </p:spPr>
        <p:txBody>
          <a:bodyPr vert="horz" wrap="square" lIns="97412" tIns="48705" rIns="97412" bIns="48705" numCol="1" anchor="b" anchorCtr="0" compatLnSpc="1">
            <a:prstTxWarp prst="textNoShape">
              <a:avLst/>
            </a:prstTxWarp>
          </a:bodyPr>
          <a:lstStyle>
            <a:lvl1pPr defTabSz="974266">
              <a:defRPr sz="1300">
                <a:solidFill>
                  <a:schemeClr val="tx1"/>
                </a:solidFill>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4437" y="9122452"/>
            <a:ext cx="3170764" cy="478748"/>
          </a:xfrm>
          <a:prstGeom prst="rect">
            <a:avLst/>
          </a:prstGeom>
          <a:noFill/>
          <a:ln w="9525">
            <a:noFill/>
            <a:miter lim="800000"/>
            <a:headEnd/>
            <a:tailEnd/>
          </a:ln>
          <a:effectLst/>
        </p:spPr>
        <p:txBody>
          <a:bodyPr vert="horz" wrap="square" lIns="97412" tIns="48705" rIns="97412" bIns="48705" numCol="1" anchor="b" anchorCtr="0" compatLnSpc="1">
            <a:prstTxWarp prst="textNoShape">
              <a:avLst/>
            </a:prstTxWarp>
          </a:bodyPr>
          <a:lstStyle>
            <a:lvl1pPr algn="r" defTabSz="974266">
              <a:defRPr sz="1300">
                <a:solidFill>
                  <a:schemeClr val="tx1"/>
                </a:solidFill>
                <a:latin typeface="Arial" charset="0"/>
              </a:defRPr>
            </a:lvl1pPr>
          </a:lstStyle>
          <a:p>
            <a:pPr>
              <a:defRPr/>
            </a:pPr>
            <a:fld id="{705372DA-2637-48F1-9287-68CD6441AC97}" type="slidenum">
              <a:rPr lang="en-US"/>
              <a:pPr>
                <a:defRPr/>
              </a:pPr>
              <a:t>‹#›</a:t>
            </a:fld>
            <a:endParaRPr lang="en-US"/>
          </a:p>
        </p:txBody>
      </p:sp>
    </p:spTree>
    <p:extLst>
      <p:ext uri="{BB962C8B-B14F-4D97-AF65-F5344CB8AC3E}">
        <p14:creationId xmlns:p14="http://schemas.microsoft.com/office/powerpoint/2010/main" val="3545120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72696"/>
            <a:fld id="{5E44C9CA-6660-4915-ABB8-8E61C5C031DA}" type="slidenum">
              <a:rPr lang="en-US" smtClean="0"/>
              <a:pPr defTabSz="972696"/>
              <a:t>1</a:t>
            </a:fld>
            <a:endParaRPr 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594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EGP you need an account and there are several levels</a:t>
            </a:r>
            <a:r>
              <a:rPr lang="en-US" baseline="0" dirty="0" smtClean="0"/>
              <a:t> (GISS and read only) can download incident perimeter and data</a:t>
            </a:r>
          </a:p>
          <a:p>
            <a:r>
              <a:rPr lang="en-US" baseline="0" dirty="0" smtClean="0"/>
              <a:t> State GIS resources possibly. Emergency operations centers etc.. Lots of data out there but stick with local copies as services do go down and can hinder your interpretation. Slowness..  Get your log-ins done after the class and attend the yearly </a:t>
            </a:r>
            <a:r>
              <a:rPr lang="en-US" baseline="0" dirty="0" err="1" smtClean="0"/>
              <a:t>irin</a:t>
            </a:r>
            <a:r>
              <a:rPr lang="en-US" baseline="0" dirty="0" smtClean="0"/>
              <a:t> webinar to go over and changes</a:t>
            </a:r>
            <a:endParaRPr lang="en-US" dirty="0"/>
          </a:p>
        </p:txBody>
      </p:sp>
      <p:sp>
        <p:nvSpPr>
          <p:cNvPr id="4" name="Slide Number Placeholder 3"/>
          <p:cNvSpPr>
            <a:spLocks noGrp="1"/>
          </p:cNvSpPr>
          <p:nvPr>
            <p:ph type="sldNum" sz="quarter" idx="10"/>
          </p:nvPr>
        </p:nvSpPr>
        <p:spPr/>
        <p:txBody>
          <a:bodyPr/>
          <a:lstStyle/>
          <a:p>
            <a:pPr>
              <a:defRPr/>
            </a:pPr>
            <a:fld id="{705372DA-2637-48F1-9287-68CD6441AC97}" type="slidenum">
              <a:rPr lang="en-US" smtClean="0"/>
              <a:pPr>
                <a:defRPr/>
              </a:pPr>
              <a:t>3</a:t>
            </a:fld>
            <a:endParaRPr lang="en-US"/>
          </a:p>
        </p:txBody>
      </p:sp>
    </p:spTree>
    <p:extLst>
      <p:ext uri="{BB962C8B-B14F-4D97-AF65-F5344CB8AC3E}">
        <p14:creationId xmlns:p14="http://schemas.microsoft.com/office/powerpoint/2010/main" val="420126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5372DA-2637-48F1-9287-68CD6441AC97}" type="slidenum">
              <a:rPr lang="en-US" smtClean="0"/>
              <a:pPr>
                <a:defRPr/>
              </a:pPr>
              <a:t>4</a:t>
            </a:fld>
            <a:endParaRPr lang="en-US"/>
          </a:p>
        </p:txBody>
      </p:sp>
    </p:spTree>
    <p:extLst>
      <p:ext uri="{BB962C8B-B14F-4D97-AF65-F5344CB8AC3E}">
        <p14:creationId xmlns:p14="http://schemas.microsoft.com/office/powerpoint/2010/main" val="285455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72696"/>
            <a:fld id="{5C4F4DF2-6361-4F55-9BC7-5C5D86C4506C}" type="slidenum">
              <a:rPr lang="en-US" smtClean="0"/>
              <a:pPr defTabSz="972696"/>
              <a:t>5</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t>Licensing limited to FS and BLM through contract with I-Cubed (vendor); proprietary data layers </a:t>
            </a:r>
            <a:r>
              <a:rPr lang="en-US" dirty="0" err="1" smtClean="0"/>
              <a:t>eTopo</a:t>
            </a:r>
            <a:r>
              <a:rPr lang="en-US" dirty="0" smtClean="0"/>
              <a:t> and </a:t>
            </a:r>
            <a:r>
              <a:rPr lang="en-US" dirty="0" err="1" smtClean="0"/>
              <a:t>eSat</a:t>
            </a:r>
            <a:endParaRPr lang="en-US" dirty="0" smtClean="0"/>
          </a:p>
          <a:p>
            <a:pPr eaLnBrk="1" hangingPunct="1"/>
            <a:r>
              <a:rPr lang="en-US" dirty="0" smtClean="0"/>
              <a:t>Demo added</a:t>
            </a:r>
            <a:r>
              <a:rPr lang="en-US" baseline="0" dirty="0" smtClean="0"/>
              <a:t> the image services  or show the different ways with the GTAC ??</a:t>
            </a:r>
          </a:p>
          <a:p>
            <a:pPr eaLnBrk="1" hangingPunct="1"/>
            <a:endParaRPr lang="en-US" baseline="0" dirty="0" smtClean="0"/>
          </a:p>
          <a:p>
            <a:pPr eaLnBrk="1" hangingPunct="1"/>
            <a:r>
              <a:rPr lang="en-US" baseline="0" dirty="0" smtClean="0"/>
              <a:t>Copy of GTAC 2017 connection instructions will be provided</a:t>
            </a:r>
          </a:p>
          <a:p>
            <a:pPr eaLnBrk="1" hangingPunct="1"/>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other GTAC links https://www.fs.fed.us/gstc/</a:t>
            </a:r>
          </a:p>
          <a:p>
            <a:pPr eaLnBrk="1" hangingPunct="1"/>
            <a:r>
              <a:rPr lang="en-US" baseline="0" dirty="0" smtClean="0"/>
              <a:t>Active Fire Maps</a:t>
            </a:r>
          </a:p>
          <a:p>
            <a:pPr eaLnBrk="1" hangingPunct="1"/>
            <a:r>
              <a:rPr lang="en-US" baseline="0" dirty="0" err="1" smtClean="0"/>
              <a:t>Viirs</a:t>
            </a:r>
            <a:r>
              <a:rPr lang="en-US" baseline="0" dirty="0" smtClean="0"/>
              <a:t> and other </a:t>
            </a:r>
            <a:r>
              <a:rPr lang="en-US" baseline="0" dirty="0" err="1" smtClean="0"/>
              <a:t>landsat</a:t>
            </a:r>
            <a:r>
              <a:rPr lang="en-US" baseline="0" dirty="0" smtClean="0"/>
              <a:t> data Modis etc. </a:t>
            </a:r>
            <a:endParaRPr lang="en-US" dirty="0" smtClean="0"/>
          </a:p>
        </p:txBody>
      </p:sp>
    </p:spTree>
    <p:extLst>
      <p:ext uri="{BB962C8B-B14F-4D97-AF65-F5344CB8AC3E}">
        <p14:creationId xmlns:p14="http://schemas.microsoft.com/office/powerpoint/2010/main" val="398357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defTabSz="972696"/>
            <a:fld id="{244F4DF7-F81B-4C86-BE34-F64B04979767}" type="slidenum">
              <a:rPr lang="en-US" smtClean="0"/>
              <a:pPr defTabSz="972696"/>
              <a:t>13</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t>Displaying imagery of Lower North Fork Fire:</a:t>
            </a:r>
            <a:r>
              <a:rPr lang="en-US" baseline="0" dirty="0" smtClean="0"/>
              <a:t> 24k </a:t>
            </a:r>
            <a:r>
              <a:rPr lang="en-US" baseline="0" dirty="0" err="1" smtClean="0"/>
              <a:t>Topo</a:t>
            </a:r>
            <a:r>
              <a:rPr lang="en-US" baseline="0" dirty="0" smtClean="0"/>
              <a:t>, 100K </a:t>
            </a:r>
            <a:r>
              <a:rPr lang="en-US" baseline="0" dirty="0" err="1" smtClean="0"/>
              <a:t>Topo</a:t>
            </a:r>
            <a:r>
              <a:rPr lang="en-US" baseline="0" dirty="0" smtClean="0"/>
              <a:t>, 15 Meter </a:t>
            </a:r>
            <a:r>
              <a:rPr lang="en-US" baseline="0" dirty="0" err="1" smtClean="0"/>
              <a:t>eSAT</a:t>
            </a:r>
            <a:r>
              <a:rPr lang="en-US" baseline="0" dirty="0" smtClean="0"/>
              <a:t>, 2011 Colorado NAIP 1 Meter</a:t>
            </a:r>
            <a:endParaRPr lang="en-US" dirty="0" smtClean="0"/>
          </a:p>
        </p:txBody>
      </p:sp>
    </p:spTree>
    <p:extLst>
      <p:ext uri="{BB962C8B-B14F-4D97-AF65-F5344CB8AC3E}">
        <p14:creationId xmlns:p14="http://schemas.microsoft.com/office/powerpoint/2010/main" val="119579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defTabSz="972696"/>
            <a:fld id="{92F2209B-8528-4099-BB98-F539EF8DA7B0}" type="slidenum">
              <a:rPr lang="en-US" smtClean="0"/>
              <a:pPr defTabSz="972696"/>
              <a:t>14</a:t>
            </a:fld>
            <a:endParaRPr 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3246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72696"/>
            <a:fld id="{5C4F4DF2-6361-4F55-9BC7-5C5D86C4506C}" type="slidenum">
              <a:rPr lang="en-US" smtClean="0"/>
              <a:pPr defTabSz="972696"/>
              <a:t>16</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3846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72696"/>
            <a:fld id="{5C4F4DF2-6361-4F55-9BC7-5C5D86C4506C}" type="slidenum">
              <a:rPr lang="en-US" smtClean="0"/>
              <a:pPr defTabSz="972696"/>
              <a:t>19</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061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72696"/>
            <a:fld id="{5C4F4DF2-6361-4F55-9BC7-5C5D86C4506C}" type="slidenum">
              <a:rPr lang="en-US" smtClean="0"/>
              <a:pPr defTabSz="972696"/>
              <a:t>23</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t>Other sources of base</a:t>
            </a:r>
          </a:p>
          <a:p>
            <a:pPr eaLnBrk="1" hangingPunct="1"/>
            <a:r>
              <a:rPr lang="en-US" dirty="0" smtClean="0"/>
              <a:t>EVWHS Enhanced View Web Hosting Service</a:t>
            </a:r>
          </a:p>
          <a:p>
            <a:pPr eaLnBrk="1" hangingPunct="1"/>
            <a:r>
              <a:rPr lang="en-US" sz="2000" dirty="0" smtClean="0"/>
              <a:t>Digital Globe’s Government access to high resolution satellite images, must request an account</a:t>
            </a:r>
          </a:p>
          <a:p>
            <a:pPr eaLnBrk="1" hangingPunct="1"/>
            <a:r>
              <a:rPr lang="en-US" dirty="0" smtClean="0"/>
              <a:t> map data include States that house and distribute</a:t>
            </a:r>
            <a:r>
              <a:rPr lang="en-US" baseline="0" dirty="0" smtClean="0"/>
              <a:t> mapping services.  </a:t>
            </a:r>
            <a:endParaRPr lang="en-US" dirty="0" smtClean="0"/>
          </a:p>
        </p:txBody>
      </p:sp>
    </p:spTree>
    <p:extLst>
      <p:ext uri="{BB962C8B-B14F-4D97-AF65-F5344CB8AC3E}">
        <p14:creationId xmlns:p14="http://schemas.microsoft.com/office/powerpoint/2010/main" val="699248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25E00ED-73E8-45AE-8D71-925A2CC9DCE6}" type="slidenum">
              <a:rPr lang="en-US"/>
              <a:pPr>
                <a:defRPr/>
              </a:pPr>
              <a:t>‹#›</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8DB8D42-E2D5-4616-AD5D-287E4BFD7B95}"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B2BEE3FA-B2D9-4578-A946-474ABD83D4E4}"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FE08591-68BE-489B-AABA-48E68C5901F4}"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028700"/>
            <a:ext cx="777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5C56988B-8D2F-4451-A0A1-AE685F0B0F68}"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p>
        </p:txBody>
      </p:sp>
      <p:sp>
        <p:nvSpPr>
          <p:cNvPr id="7" name="Rectangle 26"/>
          <p:cNvSpPr>
            <a:spLocks noGrp="1" noChangeArrowheads="1"/>
          </p:cNvSpPr>
          <p:nvPr>
            <p:ph type="ftr" sz="quarter" idx="11"/>
          </p:nvPr>
        </p:nvSpPr>
        <p:spPr>
          <a:ln/>
        </p:spPr>
        <p:txBody>
          <a:bodyPr/>
          <a:lstStyle>
            <a:lvl1pPr>
              <a:defRPr/>
            </a:lvl1pPr>
          </a:lstStyle>
          <a:p>
            <a:pPr>
              <a:defRPr/>
            </a:pPr>
            <a:endParaRPr lang="en-US"/>
          </a:p>
        </p:txBody>
      </p:sp>
      <p:sp>
        <p:nvSpPr>
          <p:cNvPr id="8" name="Rectangle 27"/>
          <p:cNvSpPr>
            <a:spLocks noGrp="1" noChangeArrowheads="1"/>
          </p:cNvSpPr>
          <p:nvPr>
            <p:ph type="sldNum" sz="quarter" idx="12"/>
          </p:nvPr>
        </p:nvSpPr>
        <p:spPr>
          <a:ln/>
        </p:spPr>
        <p:txBody>
          <a:bodyPr/>
          <a:lstStyle>
            <a:lvl1pPr>
              <a:defRPr/>
            </a:lvl1pPr>
          </a:lstStyle>
          <a:p>
            <a:pPr>
              <a:defRPr/>
            </a:pPr>
            <a:fld id="{02A5D825-499D-4AF3-A177-6BA14BC96012}"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950C1CB-CCDE-4B11-8F3D-2628CED3F25D}"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7FC9FD84-3011-4FF0-AE27-2E8286012D05}"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A28C13C2-C39C-4653-A1B1-DA42884E040F}"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F9CC4198-9998-4120-9A36-275EA0646149}"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9D85E5AA-D19D-47F1-8189-ACA7A3B0E0C5}"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A48335D0-613F-4815-8C2A-38B2D48D6B10}"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CD9DA017-7EB3-48A5-A2F9-AFA09308BD38}"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700E69F4-23B2-4469-9AEA-41F0E1F0A944}"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1026"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D8AB5B29-56A6-48A4-8EA3-2414216BAD77}" type="slidenum">
              <a:rPr lang="en-US"/>
              <a:pPr>
                <a:defRPr/>
              </a:pPr>
              <a:t>‹#›</a:t>
            </a:fld>
            <a:endParaRPr lang="en-US"/>
          </a:p>
        </p:txBody>
      </p:sp>
      <p:pic>
        <p:nvPicPr>
          <p:cNvPr id="1031" name="Picture 28" descr="ir_banner"/>
          <p:cNvPicPr>
            <a:picLocks noChangeAspect="1" noChangeArrowheads="1"/>
          </p:cNvPicPr>
          <p:nvPr/>
        </p:nvPicPr>
        <p:blipFill>
          <a:blip r:embed="rId16"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032" name="Picture 29" descr="NIRLogo"/>
          <p:cNvPicPr>
            <a:picLocks noChangeAspect="1" noChangeArrowheads="1"/>
          </p:cNvPicPr>
          <p:nvPr/>
        </p:nvPicPr>
        <p:blipFill>
          <a:blip r:embed="rId17" cstate="print"/>
          <a:srcRect/>
          <a:stretch>
            <a:fillRect/>
          </a:stretch>
        </p:blipFill>
        <p:spPr bwMode="auto">
          <a:xfrm>
            <a:off x="7669213" y="0"/>
            <a:ext cx="1474787" cy="9144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52"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pitchFamily="18" charset="0"/>
        </a:defRPr>
      </a:lvl2pPr>
      <a:lvl3pPr algn="l" rtl="0" eaLnBrk="0" fontAlgn="base" hangingPunct="0">
        <a:spcBef>
          <a:spcPct val="0"/>
        </a:spcBef>
        <a:spcAft>
          <a:spcPct val="0"/>
        </a:spcAft>
        <a:defRPr sz="4400">
          <a:solidFill>
            <a:srgbClr val="003300"/>
          </a:solidFill>
          <a:latin typeface="Times New Roman" pitchFamily="18" charset="0"/>
        </a:defRPr>
      </a:lvl3pPr>
      <a:lvl4pPr algn="l" rtl="0" eaLnBrk="0" fontAlgn="base" hangingPunct="0">
        <a:spcBef>
          <a:spcPct val="0"/>
        </a:spcBef>
        <a:spcAft>
          <a:spcPct val="0"/>
        </a:spcAft>
        <a:defRPr sz="4400">
          <a:solidFill>
            <a:srgbClr val="003300"/>
          </a:solidFill>
          <a:latin typeface="Times New Roman" pitchFamily="18" charset="0"/>
        </a:defRPr>
      </a:lvl4pPr>
      <a:lvl5pPr algn="l" rtl="0" eaLnBrk="0" fontAlgn="base" hangingPunct="0">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050" descr="fire_bar"/>
          <p:cNvPicPr>
            <a:picLocks noChangeAspect="1" noChangeArrowheads="1"/>
          </p:cNvPicPr>
          <p:nvPr/>
        </p:nvPicPr>
        <p:blipFill>
          <a:blip r:embed="rId3" cstate="print"/>
          <a:srcRect/>
          <a:stretch>
            <a:fillRect/>
          </a:stretch>
        </p:blipFill>
        <p:spPr bwMode="auto">
          <a:xfrm>
            <a:off x="0" y="0"/>
            <a:ext cx="2085975" cy="6858000"/>
          </a:xfrm>
          <a:prstGeom prst="rect">
            <a:avLst/>
          </a:prstGeom>
          <a:noFill/>
          <a:ln w="9525">
            <a:noFill/>
            <a:miter lim="800000"/>
            <a:headEnd/>
            <a:tailEnd/>
          </a:ln>
        </p:spPr>
      </p:pic>
      <p:sp>
        <p:nvSpPr>
          <p:cNvPr id="3075" name="Rectangle 2051"/>
          <p:cNvSpPr>
            <a:spLocks noChangeArrowheads="1"/>
          </p:cNvSpPr>
          <p:nvPr/>
        </p:nvSpPr>
        <p:spPr bwMode="auto">
          <a:xfrm>
            <a:off x="2335213" y="2274888"/>
            <a:ext cx="6646862" cy="593725"/>
          </a:xfrm>
          <a:prstGeom prst="rect">
            <a:avLst/>
          </a:prstGeom>
          <a:noFill/>
          <a:ln w="9525">
            <a:noFill/>
            <a:miter lim="800000"/>
            <a:headEnd/>
            <a:tailEnd/>
          </a:ln>
        </p:spPr>
        <p:txBody>
          <a:bodyPr anchor="ctr"/>
          <a:lstStyle/>
          <a:p>
            <a:r>
              <a:rPr lang="en-US" sz="4400">
                <a:solidFill>
                  <a:srgbClr val="003300"/>
                </a:solidFill>
              </a:rPr>
              <a:t>Unit  7 – Acquiring Map</a:t>
            </a:r>
          </a:p>
          <a:p>
            <a:r>
              <a:rPr lang="en-US" sz="4400">
                <a:solidFill>
                  <a:srgbClr val="003300"/>
                </a:solidFill>
              </a:rPr>
              <a:t>Base Data</a:t>
            </a:r>
          </a:p>
          <a:p>
            <a:endParaRPr lang="en-US" sz="4400">
              <a:solidFill>
                <a:srgbClr val="003300"/>
              </a:solidFill>
            </a:endParaRPr>
          </a:p>
        </p:txBody>
      </p:sp>
      <p:sp>
        <p:nvSpPr>
          <p:cNvPr id="3076" name="Text Box 2054"/>
          <p:cNvSpPr txBox="1">
            <a:spLocks noChangeArrowheads="1"/>
          </p:cNvSpPr>
          <p:nvPr/>
        </p:nvSpPr>
        <p:spPr bwMode="auto">
          <a:xfrm>
            <a:off x="2155825" y="3087688"/>
            <a:ext cx="1098550" cy="823912"/>
          </a:xfrm>
          <a:prstGeom prst="rect">
            <a:avLst/>
          </a:prstGeom>
          <a:noFill/>
          <a:ln w="9525">
            <a:noFill/>
            <a:miter lim="800000"/>
            <a:headEnd/>
            <a:tailEnd/>
          </a:ln>
        </p:spPr>
        <p:txBody>
          <a:bodyPr wrap="none">
            <a:spAutoFit/>
          </a:bodyPr>
          <a:lstStyle/>
          <a:p>
            <a:r>
              <a:rPr lang="en-US" sz="2000">
                <a:solidFill>
                  <a:srgbClr val="9900CC"/>
                </a:solidFill>
              </a:rPr>
              <a:t>	</a:t>
            </a:r>
          </a:p>
          <a:p>
            <a:endParaRPr lang="en-US" sz="280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82" y="230512"/>
            <a:ext cx="8648064" cy="66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89377" y="5898463"/>
            <a:ext cx="4087979" cy="584775"/>
          </a:xfrm>
          <a:prstGeom prst="rect">
            <a:avLst/>
          </a:prstGeom>
          <a:noFill/>
          <a:ln w="22225">
            <a:solidFill>
              <a:srgbClr val="FF0000"/>
            </a:solidFill>
          </a:ln>
        </p:spPr>
        <p:txBody>
          <a:bodyPr wrap="none" rtlCol="0">
            <a:spAutoFit/>
          </a:bodyPr>
          <a:lstStyle/>
          <a:p>
            <a:r>
              <a:rPr lang="en-US" dirty="0" smtClean="0">
                <a:solidFill>
                  <a:schemeClr val="bg2"/>
                </a:solidFill>
                <a:latin typeface="+mn-lt"/>
              </a:rPr>
              <a:t>The default projection and datum</a:t>
            </a:r>
          </a:p>
          <a:p>
            <a:r>
              <a:rPr lang="en-US" u="sng" dirty="0" smtClean="0">
                <a:solidFill>
                  <a:schemeClr val="bg2"/>
                </a:solidFill>
                <a:latin typeface="+mn-lt"/>
              </a:rPr>
              <a:t>may not </a:t>
            </a:r>
            <a:r>
              <a:rPr lang="en-US" dirty="0" smtClean="0">
                <a:solidFill>
                  <a:schemeClr val="bg2"/>
                </a:solidFill>
                <a:latin typeface="+mn-lt"/>
              </a:rPr>
              <a:t>be the same as your working units</a:t>
            </a:r>
            <a:endParaRPr lang="en-US" dirty="0">
              <a:solidFill>
                <a:schemeClr val="bg2"/>
              </a:solidFill>
              <a:latin typeface="+mn-lt"/>
            </a:endParaRPr>
          </a:p>
        </p:txBody>
      </p:sp>
    </p:spTree>
    <p:extLst>
      <p:ext uri="{BB962C8B-B14F-4D97-AF65-F5344CB8AC3E}">
        <p14:creationId xmlns:p14="http://schemas.microsoft.com/office/powerpoint/2010/main" val="16600300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sp>
        <p:nvSpPr>
          <p:cNvPr id="8" name="TextBox 7"/>
          <p:cNvSpPr txBox="1"/>
          <p:nvPr/>
        </p:nvSpPr>
        <p:spPr>
          <a:xfrm>
            <a:off x="4350332" y="5366325"/>
            <a:ext cx="4272323" cy="584775"/>
          </a:xfrm>
          <a:prstGeom prst="rect">
            <a:avLst/>
          </a:prstGeom>
          <a:noFill/>
          <a:ln w="22225">
            <a:solidFill>
              <a:srgbClr val="FF0000"/>
            </a:solidFill>
          </a:ln>
        </p:spPr>
        <p:txBody>
          <a:bodyPr wrap="none" rtlCol="0">
            <a:spAutoFit/>
          </a:bodyPr>
          <a:lstStyle/>
          <a:p>
            <a:r>
              <a:rPr lang="en-US" dirty="0" smtClean="0">
                <a:solidFill>
                  <a:schemeClr val="bg2"/>
                </a:solidFill>
                <a:latin typeface="+mn-lt"/>
              </a:rPr>
              <a:t>Use Data Frame Properties to set the correct</a:t>
            </a:r>
          </a:p>
          <a:p>
            <a:r>
              <a:rPr lang="en-US" dirty="0" smtClean="0">
                <a:solidFill>
                  <a:schemeClr val="bg2"/>
                </a:solidFill>
                <a:latin typeface="+mn-lt"/>
              </a:rPr>
              <a:t>working units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44" y="295275"/>
            <a:ext cx="8563557" cy="656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327" y="1583531"/>
            <a:ext cx="3502739"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7"/>
          <p:cNvSpPr>
            <a:spLocks noChangeArrowheads="1"/>
          </p:cNvSpPr>
          <p:nvPr/>
        </p:nvSpPr>
        <p:spPr bwMode="auto">
          <a:xfrm>
            <a:off x="815975" y="361951"/>
            <a:ext cx="698500" cy="304800"/>
          </a:xfrm>
          <a:prstGeom prst="ellipse">
            <a:avLst/>
          </a:prstGeom>
          <a:noFill/>
          <a:ln w="254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57" y="266700"/>
            <a:ext cx="8600843"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5" y="381001"/>
            <a:ext cx="8451696"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05" y="381002"/>
            <a:ext cx="8451694"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05" y="381001"/>
            <a:ext cx="8451694"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6" y="381001"/>
            <a:ext cx="8451694"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pic>
        <p:nvPicPr>
          <p:cNvPr id="36867" name="Picture 4"/>
          <p:cNvPicPr>
            <a:picLocks noChangeAspect="1" noChangeArrowheads="1"/>
          </p:cNvPicPr>
          <p:nvPr/>
        </p:nvPicPr>
        <p:blipFill>
          <a:blip r:embed="rId3" cstate="print"/>
          <a:stretch>
            <a:fillRect/>
          </a:stretch>
        </p:blipFill>
        <p:spPr bwMode="auto">
          <a:xfrm>
            <a:off x="581602" y="956847"/>
            <a:ext cx="8286750" cy="5882681"/>
          </a:xfrm>
          <a:prstGeom prst="rect">
            <a:avLst/>
          </a:prstGeom>
          <a:noFill/>
          <a:ln w="9525">
            <a:noFill/>
            <a:miter lim="800000"/>
            <a:headEnd/>
            <a:tailEnd/>
          </a:ln>
        </p:spPr>
      </p:pic>
      <p:sp>
        <p:nvSpPr>
          <p:cNvPr id="6" name="TextBox 5"/>
          <p:cNvSpPr txBox="1"/>
          <p:nvPr/>
        </p:nvSpPr>
        <p:spPr>
          <a:xfrm>
            <a:off x="1870075" y="5753100"/>
            <a:ext cx="2590774" cy="338554"/>
          </a:xfrm>
          <a:prstGeom prst="rect">
            <a:avLst/>
          </a:prstGeom>
          <a:solidFill>
            <a:schemeClr val="accent3">
              <a:lumMod val="20000"/>
              <a:lumOff val="80000"/>
            </a:schemeClr>
          </a:solidFill>
        </p:spPr>
        <p:txBody>
          <a:bodyPr wrap="none">
            <a:spAutoFit/>
          </a:bodyPr>
          <a:lstStyle/>
          <a:p>
            <a:pPr>
              <a:defRPr/>
            </a:pPr>
            <a:r>
              <a:rPr lang="en-US" b="1" dirty="0" err="1" smtClean="0">
                <a:solidFill>
                  <a:schemeClr val="bg2"/>
                </a:solidFill>
                <a:effectLst>
                  <a:outerShdw blurRad="38100" dist="38100" dir="2700000" algn="tl">
                    <a:srgbClr val="FFFFFF">
                      <a:alpha val="43000"/>
                    </a:srgbClr>
                  </a:outerShdw>
                </a:effectLst>
                <a:latin typeface="+mn-lt"/>
              </a:rPr>
              <a:t>eSat</a:t>
            </a:r>
            <a:r>
              <a:rPr lang="en-US" b="1" dirty="0" smtClean="0">
                <a:solidFill>
                  <a:schemeClr val="bg2"/>
                </a:solidFill>
                <a:effectLst>
                  <a:outerShdw blurRad="38100" dist="38100" dir="2700000" algn="tl">
                    <a:srgbClr val="FFFFFF">
                      <a:alpha val="43000"/>
                    </a:srgbClr>
                  </a:outerShdw>
                </a:effectLst>
                <a:latin typeface="+mn-lt"/>
              </a:rPr>
              <a:t> 15m </a:t>
            </a:r>
            <a:r>
              <a:rPr lang="en-US" b="1" dirty="0" err="1" smtClean="0">
                <a:solidFill>
                  <a:schemeClr val="bg2"/>
                </a:solidFill>
                <a:effectLst>
                  <a:outerShdw blurRad="38100" dist="38100" dir="2700000" algn="tl">
                    <a:srgbClr val="FFFFFF">
                      <a:alpha val="43000"/>
                    </a:srgbClr>
                  </a:outerShdw>
                </a:effectLst>
                <a:latin typeface="+mn-lt"/>
              </a:rPr>
              <a:t>Landsat</a:t>
            </a:r>
            <a:r>
              <a:rPr lang="en-US" b="1" dirty="0" smtClean="0">
                <a:solidFill>
                  <a:schemeClr val="bg2"/>
                </a:solidFill>
                <a:effectLst>
                  <a:outerShdw blurRad="38100" dist="38100" dir="2700000" algn="tl">
                    <a:srgbClr val="FFFFFF">
                      <a:alpha val="43000"/>
                    </a:srgbClr>
                  </a:outerShdw>
                </a:effectLst>
                <a:latin typeface="+mn-lt"/>
              </a:rPr>
              <a:t> </a:t>
            </a:r>
            <a:r>
              <a:rPr lang="en-US" b="1" dirty="0">
                <a:solidFill>
                  <a:schemeClr val="bg2"/>
                </a:solidFill>
                <a:effectLst>
                  <a:outerShdw blurRad="38100" dist="38100" dir="2700000" algn="tl">
                    <a:srgbClr val="FFFFFF">
                      <a:alpha val="43000"/>
                    </a:srgbClr>
                  </a:outerShdw>
                </a:effectLst>
                <a:latin typeface="+mn-lt"/>
              </a:rPr>
              <a:t>Layer</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pic>
        <p:nvPicPr>
          <p:cNvPr id="39939" name="Picture 3"/>
          <p:cNvPicPr>
            <a:picLocks noChangeAspect="1" noChangeArrowheads="1"/>
          </p:cNvPicPr>
          <p:nvPr/>
        </p:nvPicPr>
        <p:blipFill>
          <a:blip r:embed="rId2" cstate="print">
            <a:lum bright="10000"/>
          </a:blip>
          <a:srcRect/>
          <a:stretch>
            <a:fillRect/>
          </a:stretch>
        </p:blipFill>
        <p:spPr bwMode="auto">
          <a:xfrm>
            <a:off x="23813" y="19050"/>
            <a:ext cx="8388350" cy="6743700"/>
          </a:xfrm>
          <a:prstGeom prst="rect">
            <a:avLst/>
          </a:prstGeom>
          <a:noFill/>
          <a:ln w="9525">
            <a:noFill/>
            <a:miter lim="800000"/>
            <a:headEnd/>
            <a:tailEnd/>
          </a:ln>
        </p:spPr>
      </p:pic>
      <p:sp>
        <p:nvSpPr>
          <p:cNvPr id="563206" name="Rectangle 6"/>
          <p:cNvSpPr>
            <a:spLocks noChangeArrowheads="1"/>
          </p:cNvSpPr>
          <p:nvPr/>
        </p:nvSpPr>
        <p:spPr bwMode="auto">
          <a:xfrm>
            <a:off x="2732088" y="258763"/>
            <a:ext cx="5594350" cy="476250"/>
          </a:xfrm>
          <a:prstGeom prst="rect">
            <a:avLst/>
          </a:prstGeom>
          <a:solidFill>
            <a:srgbClr val="C0C0C0">
              <a:alpha val="87000"/>
            </a:srgbClr>
          </a:solidFill>
          <a:ln w="19050">
            <a:solidFill>
              <a:srgbClr val="000000"/>
            </a:solidFill>
            <a:miter lim="800000"/>
            <a:headEnd/>
            <a:tailEnd/>
          </a:ln>
          <a:effectLst/>
        </p:spPr>
        <p:txBody>
          <a:bodyPr>
            <a:spAutoFit/>
          </a:bodyPr>
          <a:lstStyle/>
          <a:p>
            <a:pPr>
              <a:defRPr/>
            </a:pPr>
            <a:r>
              <a:rPr lang="en-US" sz="2400" dirty="0">
                <a:solidFill>
                  <a:srgbClr val="003300"/>
                </a:solidFill>
                <a:effectLst>
                  <a:outerShdw blurRad="38100" dist="38100" dir="2700000" algn="tl">
                    <a:srgbClr val="FFFFFF"/>
                  </a:outerShdw>
                </a:effectLst>
              </a:rPr>
              <a:t>Exporting Data Layers Using Image Server</a:t>
            </a:r>
          </a:p>
        </p:txBody>
      </p:sp>
      <p:pic>
        <p:nvPicPr>
          <p:cNvPr id="563204" name="Picture 4"/>
          <p:cNvPicPr>
            <a:picLocks noChangeAspect="1" noChangeArrowheads="1"/>
          </p:cNvPicPr>
          <p:nvPr/>
        </p:nvPicPr>
        <p:blipFill>
          <a:blip r:embed="rId3" cstate="print"/>
          <a:srcRect/>
          <a:stretch>
            <a:fillRect/>
          </a:stretch>
        </p:blipFill>
        <p:spPr bwMode="auto">
          <a:xfrm>
            <a:off x="2401888" y="2328863"/>
            <a:ext cx="4117975" cy="3535362"/>
          </a:xfrm>
          <a:prstGeom prst="rect">
            <a:avLst/>
          </a:prstGeom>
          <a:noFill/>
          <a:ln w="9525">
            <a:noFill/>
            <a:miter lim="800000"/>
            <a:headEnd/>
            <a:tailEnd/>
          </a:ln>
        </p:spPr>
      </p:pic>
      <p:grpSp>
        <p:nvGrpSpPr>
          <p:cNvPr id="2" name="Group 17"/>
          <p:cNvGrpSpPr>
            <a:grpSpLocks/>
          </p:cNvGrpSpPr>
          <p:nvPr/>
        </p:nvGrpSpPr>
        <p:grpSpPr bwMode="auto">
          <a:xfrm>
            <a:off x="2463800" y="1300163"/>
            <a:ext cx="4402138" cy="4137025"/>
            <a:chOff x="1552" y="819"/>
            <a:chExt cx="2773" cy="2606"/>
          </a:xfrm>
        </p:grpSpPr>
        <p:sp>
          <p:nvSpPr>
            <p:cNvPr id="39943" name="Oval 7"/>
            <p:cNvSpPr>
              <a:spLocks noChangeArrowheads="1"/>
            </p:cNvSpPr>
            <p:nvPr/>
          </p:nvSpPr>
          <p:spPr bwMode="auto">
            <a:xfrm>
              <a:off x="1552" y="1727"/>
              <a:ext cx="685" cy="291"/>
            </a:xfrm>
            <a:prstGeom prst="ellipse">
              <a:avLst/>
            </a:prstGeom>
            <a:noFill/>
            <a:ln w="25400">
              <a:solidFill>
                <a:srgbClr val="FF0000"/>
              </a:solidFill>
              <a:round/>
              <a:headEnd/>
              <a:tailEnd/>
            </a:ln>
          </p:spPr>
          <p:txBody>
            <a:bodyPr wrap="none" anchor="ctr"/>
            <a:lstStyle/>
            <a:p>
              <a:endParaRPr lang="en-US"/>
            </a:p>
          </p:txBody>
        </p:sp>
        <p:sp>
          <p:nvSpPr>
            <p:cNvPr id="39944" name="Oval 8"/>
            <p:cNvSpPr>
              <a:spLocks noChangeArrowheads="1"/>
            </p:cNvSpPr>
            <p:nvPr/>
          </p:nvSpPr>
          <p:spPr bwMode="auto">
            <a:xfrm>
              <a:off x="2824" y="1805"/>
              <a:ext cx="685" cy="291"/>
            </a:xfrm>
            <a:prstGeom prst="ellipse">
              <a:avLst/>
            </a:prstGeom>
            <a:noFill/>
            <a:ln w="25400">
              <a:solidFill>
                <a:srgbClr val="FF0000"/>
              </a:solidFill>
              <a:round/>
              <a:headEnd/>
              <a:tailEnd/>
            </a:ln>
          </p:spPr>
          <p:txBody>
            <a:bodyPr wrap="none" anchor="ctr"/>
            <a:lstStyle/>
            <a:p>
              <a:endParaRPr lang="en-US"/>
            </a:p>
          </p:txBody>
        </p:sp>
        <p:sp>
          <p:nvSpPr>
            <p:cNvPr id="39945" name="Oval 10"/>
            <p:cNvSpPr>
              <a:spLocks noChangeArrowheads="1"/>
            </p:cNvSpPr>
            <p:nvPr/>
          </p:nvSpPr>
          <p:spPr bwMode="auto">
            <a:xfrm>
              <a:off x="3147" y="3134"/>
              <a:ext cx="685" cy="291"/>
            </a:xfrm>
            <a:prstGeom prst="ellipse">
              <a:avLst/>
            </a:prstGeom>
            <a:noFill/>
            <a:ln w="25400">
              <a:solidFill>
                <a:srgbClr val="FF0000"/>
              </a:solidFill>
              <a:round/>
              <a:headEnd/>
              <a:tailEnd/>
            </a:ln>
          </p:spPr>
          <p:txBody>
            <a:bodyPr wrap="none" anchor="ctr"/>
            <a:lstStyle/>
            <a:p>
              <a:endParaRPr lang="en-US"/>
            </a:p>
          </p:txBody>
        </p:sp>
        <p:sp>
          <p:nvSpPr>
            <p:cNvPr id="39946" name="Text Box 11"/>
            <p:cNvSpPr txBox="1">
              <a:spLocks noChangeArrowheads="1"/>
            </p:cNvSpPr>
            <p:nvPr/>
          </p:nvSpPr>
          <p:spPr bwMode="auto">
            <a:xfrm>
              <a:off x="3665" y="819"/>
              <a:ext cx="660" cy="247"/>
            </a:xfrm>
            <a:prstGeom prst="rect">
              <a:avLst/>
            </a:prstGeom>
            <a:solidFill>
              <a:srgbClr val="FFFFFF"/>
            </a:solidFill>
            <a:ln w="25400">
              <a:solidFill>
                <a:srgbClr val="FF0000"/>
              </a:solidFill>
              <a:miter lim="800000"/>
              <a:headEnd/>
              <a:tailEnd/>
            </a:ln>
          </p:spPr>
          <p:txBody>
            <a:bodyPr wrap="none">
              <a:spAutoFit/>
            </a:bodyPr>
            <a:lstStyle/>
            <a:p>
              <a:r>
                <a:rPr lang="en-US" sz="1800">
                  <a:solidFill>
                    <a:schemeClr val="bg2"/>
                  </a:solidFill>
                  <a:latin typeface="Arial" charset="0"/>
                </a:rPr>
                <a:t>Defaults</a:t>
              </a:r>
            </a:p>
          </p:txBody>
        </p:sp>
        <p:sp>
          <p:nvSpPr>
            <p:cNvPr id="39947" name="Line 13"/>
            <p:cNvSpPr>
              <a:spLocks noChangeShapeType="1"/>
            </p:cNvSpPr>
            <p:nvPr/>
          </p:nvSpPr>
          <p:spPr bwMode="auto">
            <a:xfrm flipH="1">
              <a:off x="2201" y="1061"/>
              <a:ext cx="1449" cy="703"/>
            </a:xfrm>
            <a:prstGeom prst="line">
              <a:avLst/>
            </a:prstGeom>
            <a:noFill/>
            <a:ln w="25400">
              <a:solidFill>
                <a:srgbClr val="FF0000"/>
              </a:solidFill>
              <a:round/>
              <a:headEnd type="none" w="lg" len="lg"/>
              <a:tailEnd type="stealth" w="lg" len="lg"/>
            </a:ln>
          </p:spPr>
          <p:txBody>
            <a:bodyPr wrap="none"/>
            <a:lstStyle/>
            <a:p>
              <a:endParaRPr lang="en-US"/>
            </a:p>
          </p:txBody>
        </p:sp>
        <p:sp>
          <p:nvSpPr>
            <p:cNvPr id="39948" name="Line 14"/>
            <p:cNvSpPr>
              <a:spLocks noChangeShapeType="1"/>
            </p:cNvSpPr>
            <p:nvPr/>
          </p:nvSpPr>
          <p:spPr bwMode="auto">
            <a:xfrm flipH="1">
              <a:off x="3256" y="1061"/>
              <a:ext cx="400" cy="740"/>
            </a:xfrm>
            <a:prstGeom prst="line">
              <a:avLst/>
            </a:prstGeom>
            <a:noFill/>
            <a:ln w="25400">
              <a:solidFill>
                <a:srgbClr val="FF0000"/>
              </a:solidFill>
              <a:round/>
              <a:headEnd type="none" w="lg" len="lg"/>
              <a:tailEnd type="stealth" w="lg" len="lg"/>
            </a:ln>
          </p:spPr>
          <p:txBody>
            <a:bodyPr wrap="none"/>
            <a:lstStyle/>
            <a:p>
              <a:endParaRPr lang="en-US"/>
            </a:p>
          </p:txBody>
        </p:sp>
        <p:sp>
          <p:nvSpPr>
            <p:cNvPr id="39949" name="Line 15"/>
            <p:cNvSpPr>
              <a:spLocks noChangeShapeType="1"/>
            </p:cNvSpPr>
            <p:nvPr/>
          </p:nvSpPr>
          <p:spPr bwMode="auto">
            <a:xfrm flipH="1">
              <a:off x="3517" y="1055"/>
              <a:ext cx="145" cy="2061"/>
            </a:xfrm>
            <a:prstGeom prst="line">
              <a:avLst/>
            </a:prstGeom>
            <a:noFill/>
            <a:ln w="25400">
              <a:solidFill>
                <a:srgbClr val="FF0000"/>
              </a:solidFill>
              <a:round/>
              <a:headEnd type="none" w="lg" len="lg"/>
              <a:tailEnd type="stealth" w="lg" len="lg"/>
            </a:ln>
          </p:spPr>
          <p:txBody>
            <a:bodyPr wrap="none"/>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1325" y="1089025"/>
            <a:ext cx="8275638" cy="736600"/>
          </a:xfrm>
        </p:spPr>
        <p:txBody>
          <a:bodyPr/>
          <a:lstStyle/>
          <a:p>
            <a:pPr eaLnBrk="1" hangingPunct="1"/>
            <a:r>
              <a:rPr lang="en-US" sz="3600" dirty="0" smtClean="0"/>
              <a:t>Base Map Data:  ArcGIS</a:t>
            </a:r>
            <a:r>
              <a:rPr lang="en-US" sz="3600" dirty="0" smtClean="0">
                <a:cs typeface="Times New Roman" pitchFamily="18" charset="0"/>
              </a:rPr>
              <a:t>™ </a:t>
            </a:r>
            <a:r>
              <a:rPr lang="en-US" sz="3600" dirty="0" smtClean="0"/>
              <a:t>ArcGIS Online</a:t>
            </a:r>
          </a:p>
        </p:txBody>
      </p:sp>
      <p:sp>
        <p:nvSpPr>
          <p:cNvPr id="22531" name="Rectangle 3"/>
          <p:cNvSpPr>
            <a:spLocks noGrp="1" noChangeArrowheads="1"/>
          </p:cNvSpPr>
          <p:nvPr>
            <p:ph type="body" idx="1"/>
          </p:nvPr>
        </p:nvSpPr>
        <p:spPr/>
        <p:txBody>
          <a:bodyPr/>
          <a:lstStyle/>
          <a:p>
            <a:pPr eaLnBrk="1" hangingPunct="1">
              <a:lnSpc>
                <a:spcPct val="90000"/>
              </a:lnSpc>
            </a:pPr>
            <a:r>
              <a:rPr lang="en-US" dirty="0" smtClean="0"/>
              <a:t>ESRI data and imagery service</a:t>
            </a:r>
          </a:p>
          <a:p>
            <a:pPr lvl="1" eaLnBrk="1" hangingPunct="1">
              <a:lnSpc>
                <a:spcPct val="90000"/>
              </a:lnSpc>
            </a:pPr>
            <a:r>
              <a:rPr lang="en-US" dirty="0" smtClean="0"/>
              <a:t>Bing Maps and Bing Aerial services will require a key</a:t>
            </a:r>
          </a:p>
          <a:p>
            <a:pPr lvl="1" eaLnBrk="1" hangingPunct="1">
              <a:lnSpc>
                <a:spcPct val="90000"/>
              </a:lnSpc>
            </a:pPr>
            <a:r>
              <a:rPr lang="en-US" dirty="0" smtClean="0"/>
              <a:t>ESRI World Imagery at 30cm</a:t>
            </a:r>
          </a:p>
          <a:p>
            <a:pPr eaLnBrk="1" hangingPunct="1">
              <a:lnSpc>
                <a:spcPct val="90000"/>
              </a:lnSpc>
            </a:pPr>
            <a:r>
              <a:rPr lang="en-US" dirty="0" smtClean="0"/>
              <a:t>Some services may be slow</a:t>
            </a:r>
          </a:p>
          <a:p>
            <a:pPr lvl="1" eaLnBrk="1" hangingPunct="1">
              <a:lnSpc>
                <a:spcPct val="90000"/>
              </a:lnSpc>
            </a:pPr>
            <a:r>
              <a:rPr lang="en-US" dirty="0" smtClean="0"/>
              <a:t>Services will be slower to export final map product while using ArcGIS Online</a:t>
            </a:r>
          </a:p>
          <a:p>
            <a:pPr eaLnBrk="1" hangingPunct="1">
              <a:lnSpc>
                <a:spcPct val="90000"/>
              </a:lnSpc>
            </a:pPr>
            <a:r>
              <a:rPr lang="en-US" dirty="0" smtClean="0"/>
              <a:t>Service embedded with Arc 10.x</a:t>
            </a:r>
            <a:endParaRPr lang="en-US" dirty="0" smtClean="0">
              <a:solidFill>
                <a:srgbClr val="FF0000"/>
              </a:solidFill>
            </a:endParaRPr>
          </a:p>
        </p:txBody>
      </p:sp>
    </p:spTree>
    <p:extLst>
      <p:ext uri="{BB962C8B-B14F-4D97-AF65-F5344CB8AC3E}">
        <p14:creationId xmlns:p14="http://schemas.microsoft.com/office/powerpoint/2010/main" val="263958738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41"/>
          <a:stretch/>
        </p:blipFill>
        <p:spPr bwMode="auto">
          <a:xfrm>
            <a:off x="0" y="933674"/>
            <a:ext cx="7285383" cy="583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8"/>
          <p:cNvSpPr>
            <a:spLocks noChangeArrowheads="1"/>
          </p:cNvSpPr>
          <p:nvPr/>
        </p:nvSpPr>
        <p:spPr bwMode="auto">
          <a:xfrm>
            <a:off x="1324516" y="1350654"/>
            <a:ext cx="811504" cy="361380"/>
          </a:xfrm>
          <a:prstGeom prst="ellipse">
            <a:avLst/>
          </a:prstGeom>
          <a:noFill/>
          <a:ln w="25400">
            <a:solidFill>
              <a:srgbClr val="FF0000"/>
            </a:solidFill>
            <a:round/>
            <a:headEnd/>
            <a:tailEnd/>
          </a:ln>
        </p:spPr>
        <p:txBody>
          <a:bodyPr wrap="none" anchor="ct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114" y="1439891"/>
            <a:ext cx="5890532" cy="520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69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41"/>
          <a:stretch/>
        </p:blipFill>
        <p:spPr bwMode="auto">
          <a:xfrm>
            <a:off x="-1" y="924560"/>
            <a:ext cx="7414591" cy="593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8"/>
          <p:cNvSpPr>
            <a:spLocks noChangeArrowheads="1"/>
          </p:cNvSpPr>
          <p:nvPr/>
        </p:nvSpPr>
        <p:spPr bwMode="auto">
          <a:xfrm>
            <a:off x="1543177" y="1459985"/>
            <a:ext cx="811504" cy="361380"/>
          </a:xfrm>
          <a:prstGeom prst="ellipse">
            <a:avLst/>
          </a:prstGeom>
          <a:noFill/>
          <a:ln w="25400">
            <a:solidFill>
              <a:srgbClr val="FF0000"/>
            </a:solidFill>
            <a:round/>
            <a:headEnd/>
            <a:tailEnd/>
          </a:ln>
        </p:spPr>
        <p:txBody>
          <a:bodyPr wrap="none" anchor="ctr"/>
          <a:lstStyle/>
          <a:p>
            <a:endParaRPr lang="en-US"/>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29" y="2022475"/>
            <a:ext cx="7143750" cy="464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8"/>
          <p:cNvSpPr>
            <a:spLocks noChangeArrowheads="1"/>
          </p:cNvSpPr>
          <p:nvPr/>
        </p:nvSpPr>
        <p:spPr bwMode="auto">
          <a:xfrm>
            <a:off x="3726279" y="2218672"/>
            <a:ext cx="811504" cy="361380"/>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328375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1325" y="1089025"/>
            <a:ext cx="8275638" cy="736600"/>
          </a:xfrm>
        </p:spPr>
        <p:txBody>
          <a:bodyPr/>
          <a:lstStyle/>
          <a:p>
            <a:pPr eaLnBrk="1" hangingPunct="1"/>
            <a:r>
              <a:rPr lang="en-US" sz="3600" dirty="0" smtClean="0"/>
              <a:t>Base Map Data:  FTP.NIFC.GOV</a:t>
            </a:r>
          </a:p>
        </p:txBody>
      </p:sp>
      <p:sp>
        <p:nvSpPr>
          <p:cNvPr id="22531" name="Rectangle 3"/>
          <p:cNvSpPr>
            <a:spLocks noGrp="1" noChangeArrowheads="1"/>
          </p:cNvSpPr>
          <p:nvPr>
            <p:ph type="body" idx="1"/>
          </p:nvPr>
        </p:nvSpPr>
        <p:spPr/>
        <p:txBody>
          <a:bodyPr/>
          <a:lstStyle/>
          <a:p>
            <a:pPr eaLnBrk="1" hangingPunct="1">
              <a:lnSpc>
                <a:spcPct val="90000"/>
              </a:lnSpc>
            </a:pPr>
            <a:r>
              <a:rPr lang="en-US" dirty="0" smtClean="0"/>
              <a:t>Base Topo Maps</a:t>
            </a:r>
          </a:p>
          <a:p>
            <a:pPr lvl="1" eaLnBrk="1" hangingPunct="1">
              <a:lnSpc>
                <a:spcPct val="90000"/>
              </a:lnSpc>
            </a:pPr>
            <a:r>
              <a:rPr lang="en-US" dirty="0"/>
              <a:t>/</a:t>
            </a:r>
            <a:r>
              <a:rPr lang="en-US" dirty="0" err="1"/>
              <a:t>base_info</a:t>
            </a:r>
            <a:r>
              <a:rPr lang="en-US" dirty="0"/>
              <a:t>/</a:t>
            </a:r>
            <a:r>
              <a:rPr lang="en-US" dirty="0" err="1"/>
              <a:t>topo_maps</a:t>
            </a:r>
            <a:r>
              <a:rPr lang="en-US" dirty="0"/>
              <a:t> (new </a:t>
            </a:r>
            <a:r>
              <a:rPr lang="en-US" dirty="0" err="1"/>
              <a:t>geotiffs</a:t>
            </a:r>
            <a:r>
              <a:rPr lang="en-US" dirty="0" smtClean="0"/>
              <a:t>)</a:t>
            </a:r>
          </a:p>
          <a:p>
            <a:pPr lvl="1" eaLnBrk="1" hangingPunct="1">
              <a:lnSpc>
                <a:spcPct val="90000"/>
              </a:lnSpc>
            </a:pPr>
            <a:r>
              <a:rPr lang="en-US" dirty="0" smtClean="0"/>
              <a:t>Reliant on FTP site being accessible for download</a:t>
            </a:r>
          </a:p>
          <a:p>
            <a:pPr eaLnBrk="1" hangingPunct="1">
              <a:lnSpc>
                <a:spcPct val="90000"/>
              </a:lnSpc>
            </a:pPr>
            <a:r>
              <a:rPr lang="en-US" dirty="0" smtClean="0"/>
              <a:t>Base Forest Maps</a:t>
            </a:r>
          </a:p>
        </p:txBody>
      </p:sp>
    </p:spTree>
    <p:extLst>
      <p:ext uri="{BB962C8B-B14F-4D97-AF65-F5344CB8AC3E}">
        <p14:creationId xmlns:p14="http://schemas.microsoft.com/office/powerpoint/2010/main" val="36056976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66750" y="1192213"/>
            <a:ext cx="7772400" cy="815975"/>
          </a:xfrm>
        </p:spPr>
        <p:txBody>
          <a:bodyPr/>
          <a:lstStyle/>
          <a:p>
            <a:pPr eaLnBrk="1" hangingPunct="1"/>
            <a:r>
              <a:rPr lang="en-US" sz="4000" smtClean="0"/>
              <a:t>Unit Objective</a:t>
            </a:r>
          </a:p>
        </p:txBody>
      </p:sp>
      <p:sp>
        <p:nvSpPr>
          <p:cNvPr id="4099" name="Rectangle 3"/>
          <p:cNvSpPr>
            <a:spLocks noGrp="1" noChangeArrowheads="1"/>
          </p:cNvSpPr>
          <p:nvPr>
            <p:ph type="body" idx="1"/>
          </p:nvPr>
        </p:nvSpPr>
        <p:spPr/>
        <p:txBody>
          <a:bodyPr/>
          <a:lstStyle/>
          <a:p>
            <a:pPr eaLnBrk="1" hangingPunct="1"/>
            <a:r>
              <a:rPr lang="en-US" dirty="0" smtClean="0"/>
              <a:t>On completion of this unit, the student will be able to:</a:t>
            </a:r>
          </a:p>
          <a:p>
            <a:pPr lvl="1" eaLnBrk="1" hangingPunct="1"/>
            <a:r>
              <a:rPr lang="en-US" dirty="0" smtClean="0"/>
              <a:t>Describe three common sources of base map data</a:t>
            </a:r>
          </a:p>
          <a:p>
            <a:pPr lvl="1" eaLnBrk="1" hangingPunct="1"/>
            <a:r>
              <a:rPr lang="en-US" dirty="0"/>
              <a:t>The pros/cons of using services vs. local data</a:t>
            </a:r>
          </a:p>
          <a:p>
            <a:pPr marL="457200" lvl="1" indent="0" eaLnBrk="1" hangingPunct="1">
              <a:buNone/>
            </a:pPr>
            <a:endParaRPr lang="en-US" dirty="0" smtClean="0"/>
          </a:p>
          <a:p>
            <a:pPr lvl="1" eaLnBrk="1" hangingPunct="1">
              <a:buNone/>
            </a:pPr>
            <a:endParaRPr lang="en-US" dirty="0" smtClean="0"/>
          </a:p>
          <a:p>
            <a:pPr eaLnBrk="1" hangingPunct="1"/>
            <a:endParaRPr lang="en-US" dirty="0" smtClean="0"/>
          </a:p>
          <a:p>
            <a:pPr eaLnBrk="1" hangingPunct="1"/>
            <a:endParaRPr lang="en-US" dirty="0" smtClean="0"/>
          </a:p>
          <a:p>
            <a:pPr lvl="1" eaLnBrk="1" hangingPunct="1"/>
            <a:endParaRPr lang="en-US"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0525" y="1033462"/>
            <a:ext cx="8420100" cy="5495925"/>
          </a:xfrm>
          <a:prstGeom prst="rect">
            <a:avLst/>
          </a:prstGeom>
        </p:spPr>
      </p:pic>
      <p:sp>
        <p:nvSpPr>
          <p:cNvPr id="5" name="Oval 8"/>
          <p:cNvSpPr>
            <a:spLocks noChangeArrowheads="1"/>
          </p:cNvSpPr>
          <p:nvPr/>
        </p:nvSpPr>
        <p:spPr bwMode="auto">
          <a:xfrm>
            <a:off x="2440907" y="1378580"/>
            <a:ext cx="1931068" cy="469269"/>
          </a:xfrm>
          <a:prstGeom prst="ellipse">
            <a:avLst/>
          </a:prstGeom>
          <a:noFill/>
          <a:ln w="25400">
            <a:solidFill>
              <a:srgbClr val="FF0000"/>
            </a:solidFill>
            <a:round/>
            <a:headEnd/>
            <a:tailEnd/>
          </a:ln>
        </p:spPr>
        <p:txBody>
          <a:bodyPr wrap="none" anchor="ctr"/>
          <a:lstStyle/>
          <a:p>
            <a:endParaRPr lang="en-US"/>
          </a:p>
        </p:txBody>
      </p:sp>
      <p:sp>
        <p:nvSpPr>
          <p:cNvPr id="6" name="Oval 8"/>
          <p:cNvSpPr>
            <a:spLocks noChangeArrowheads="1"/>
          </p:cNvSpPr>
          <p:nvPr/>
        </p:nvSpPr>
        <p:spPr bwMode="auto">
          <a:xfrm>
            <a:off x="6743700" y="3245480"/>
            <a:ext cx="923926" cy="469269"/>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66072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8034"/>
          <a:stretch/>
        </p:blipFill>
        <p:spPr>
          <a:xfrm>
            <a:off x="0" y="1104900"/>
            <a:ext cx="8991600" cy="5295900"/>
          </a:xfrm>
          <a:prstGeom prst="rect">
            <a:avLst/>
          </a:prstGeom>
        </p:spPr>
      </p:pic>
      <p:sp>
        <p:nvSpPr>
          <p:cNvPr id="6" name="Oval 8"/>
          <p:cNvSpPr>
            <a:spLocks noChangeArrowheads="1"/>
          </p:cNvSpPr>
          <p:nvPr/>
        </p:nvSpPr>
        <p:spPr bwMode="auto">
          <a:xfrm>
            <a:off x="107282" y="2264405"/>
            <a:ext cx="1188118" cy="469269"/>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3045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9646"/>
          <a:stretch/>
        </p:blipFill>
        <p:spPr>
          <a:xfrm>
            <a:off x="1945607" y="1019176"/>
            <a:ext cx="5352436" cy="5757698"/>
          </a:xfrm>
          <a:prstGeom prst="rect">
            <a:avLst/>
          </a:prstGeom>
        </p:spPr>
      </p:pic>
      <p:sp>
        <p:nvSpPr>
          <p:cNvPr id="6" name="Oval 8"/>
          <p:cNvSpPr>
            <a:spLocks noChangeArrowheads="1"/>
          </p:cNvSpPr>
          <p:nvPr/>
        </p:nvSpPr>
        <p:spPr bwMode="auto">
          <a:xfrm>
            <a:off x="1945607" y="1683380"/>
            <a:ext cx="1188118" cy="469269"/>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660918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1325" y="1089025"/>
            <a:ext cx="8275638" cy="736600"/>
          </a:xfrm>
        </p:spPr>
        <p:txBody>
          <a:bodyPr/>
          <a:lstStyle/>
          <a:p>
            <a:pPr eaLnBrk="1" hangingPunct="1"/>
            <a:r>
              <a:rPr lang="en-US" sz="3600" dirty="0" smtClean="0"/>
              <a:t>Other Sources of Base Map Data:</a:t>
            </a:r>
          </a:p>
        </p:txBody>
      </p:sp>
      <p:sp>
        <p:nvSpPr>
          <p:cNvPr id="22531" name="Rectangle 3"/>
          <p:cNvSpPr>
            <a:spLocks noGrp="1" noChangeArrowheads="1"/>
          </p:cNvSpPr>
          <p:nvPr>
            <p:ph type="body" idx="1"/>
          </p:nvPr>
        </p:nvSpPr>
        <p:spPr>
          <a:xfrm>
            <a:off x="672153" y="1803210"/>
            <a:ext cx="7772400" cy="4114800"/>
          </a:xfrm>
        </p:spPr>
        <p:txBody>
          <a:bodyPr/>
          <a:lstStyle/>
          <a:p>
            <a:pPr eaLnBrk="1" hangingPunct="1">
              <a:lnSpc>
                <a:spcPct val="90000"/>
              </a:lnSpc>
            </a:pPr>
            <a:r>
              <a:rPr lang="en-US" sz="2800" dirty="0" smtClean="0"/>
              <a:t>State data services</a:t>
            </a:r>
          </a:p>
          <a:p>
            <a:pPr lvl="1" eaLnBrk="1" hangingPunct="1">
              <a:lnSpc>
                <a:spcPct val="90000"/>
              </a:lnSpc>
            </a:pPr>
            <a:r>
              <a:rPr lang="en-US" sz="2400" dirty="0" smtClean="0"/>
              <a:t>GeoNorth.com (Alaska Geospatial Imagery Services)</a:t>
            </a:r>
            <a:endParaRPr lang="en-US" sz="2400" dirty="0" smtClean="0"/>
          </a:p>
          <a:p>
            <a:pPr lvl="1" eaLnBrk="1" hangingPunct="1">
              <a:lnSpc>
                <a:spcPct val="90000"/>
              </a:lnSpc>
            </a:pPr>
            <a:r>
              <a:rPr lang="en-US" sz="2400" dirty="0" smtClean="0"/>
              <a:t>inside.uidaho.edu</a:t>
            </a:r>
          </a:p>
          <a:p>
            <a:pPr lvl="1" eaLnBrk="1" hangingPunct="1">
              <a:lnSpc>
                <a:spcPct val="90000"/>
              </a:lnSpc>
            </a:pPr>
            <a:r>
              <a:rPr lang="en-US" sz="2400" dirty="0" smtClean="0"/>
              <a:t>sco.azland.gov</a:t>
            </a:r>
          </a:p>
          <a:p>
            <a:pPr eaLnBrk="1" hangingPunct="1">
              <a:lnSpc>
                <a:spcPct val="90000"/>
              </a:lnSpc>
            </a:pPr>
            <a:r>
              <a:rPr lang="en-US" sz="2800" dirty="0" smtClean="0"/>
              <a:t>Wildfire Decision Support System (WFDSS)</a:t>
            </a:r>
          </a:p>
          <a:p>
            <a:pPr eaLnBrk="1" hangingPunct="1">
              <a:lnSpc>
                <a:spcPct val="90000"/>
              </a:lnSpc>
            </a:pPr>
            <a:r>
              <a:rPr lang="en-US" sz="2800" dirty="0" smtClean="0"/>
              <a:t>GEOMAC</a:t>
            </a:r>
          </a:p>
          <a:p>
            <a:pPr eaLnBrk="1" hangingPunct="1">
              <a:spcAft>
                <a:spcPts val="24"/>
              </a:spcAft>
            </a:pPr>
            <a:r>
              <a:rPr lang="en-US" sz="2800" dirty="0"/>
              <a:t>NRCS Data Gateway</a:t>
            </a:r>
          </a:p>
          <a:p>
            <a:pPr lvl="2" eaLnBrk="1" hangingPunct="1">
              <a:buClr>
                <a:schemeClr val="folHlink"/>
              </a:buClr>
            </a:pPr>
            <a:r>
              <a:rPr lang="en-US" sz="2000" dirty="0"/>
              <a:t>USGS topo, Lidar </a:t>
            </a:r>
            <a:r>
              <a:rPr lang="en-US" sz="2000" dirty="0" err="1"/>
              <a:t>hillshade</a:t>
            </a:r>
            <a:r>
              <a:rPr lang="en-US" sz="2000" dirty="0"/>
              <a:t>, interactive map</a:t>
            </a:r>
          </a:p>
          <a:p>
            <a:pPr lvl="2" eaLnBrk="1" hangingPunct="1">
              <a:buClr>
                <a:schemeClr val="folHlink"/>
              </a:buClr>
            </a:pPr>
            <a:r>
              <a:rPr lang="en-US" sz="2000" dirty="0"/>
              <a:t>Organized by state and county</a:t>
            </a:r>
          </a:p>
          <a:p>
            <a:pPr lvl="2" eaLnBrk="1" hangingPunct="1">
              <a:spcAft>
                <a:spcPts val="200"/>
              </a:spcAft>
              <a:buClr>
                <a:schemeClr val="folHlink"/>
              </a:buClr>
            </a:pPr>
            <a:r>
              <a:rPr lang="en-US" sz="2000" dirty="0"/>
              <a:t>https://gdg.sc.egov.usda.gov/GDGOrder.aspx</a:t>
            </a:r>
          </a:p>
          <a:p>
            <a:pPr eaLnBrk="1" hangingPunct="1">
              <a:lnSpc>
                <a:spcPct val="90000"/>
              </a:lnSpc>
            </a:pPr>
            <a:endParaRPr lang="en-US" dirty="0" smtClean="0"/>
          </a:p>
          <a:p>
            <a:pPr marL="457200" lvl="1" indent="0" eaLnBrk="1" hangingPunct="1">
              <a:lnSpc>
                <a:spcPct val="90000"/>
              </a:lnSpc>
              <a:buNone/>
            </a:pPr>
            <a:endParaRPr lang="en-US" dirty="0" smtClean="0">
              <a:solidFill>
                <a:srgbClr val="FF0000"/>
              </a:solidFill>
            </a:endParaRPr>
          </a:p>
        </p:txBody>
      </p:sp>
    </p:spTree>
    <p:extLst>
      <p:ext uri="{BB962C8B-B14F-4D97-AF65-F5344CB8AC3E}">
        <p14:creationId xmlns:p14="http://schemas.microsoft.com/office/powerpoint/2010/main" val="109389510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66750" y="1192213"/>
            <a:ext cx="7772400" cy="815975"/>
          </a:xfrm>
        </p:spPr>
        <p:txBody>
          <a:bodyPr/>
          <a:lstStyle/>
          <a:p>
            <a:pPr eaLnBrk="1" hangingPunct="1"/>
            <a:r>
              <a:rPr lang="en-US" sz="4000" dirty="0" smtClean="0"/>
              <a:t>Review Unit Objective</a:t>
            </a:r>
          </a:p>
        </p:txBody>
      </p:sp>
      <p:sp>
        <p:nvSpPr>
          <p:cNvPr id="4099" name="Rectangle 3"/>
          <p:cNvSpPr>
            <a:spLocks noGrp="1" noChangeArrowheads="1"/>
          </p:cNvSpPr>
          <p:nvPr>
            <p:ph type="body" idx="1"/>
          </p:nvPr>
        </p:nvSpPr>
        <p:spPr/>
        <p:txBody>
          <a:bodyPr/>
          <a:lstStyle/>
          <a:p>
            <a:pPr eaLnBrk="1" hangingPunct="1"/>
            <a:r>
              <a:rPr lang="en-US" dirty="0" smtClean="0"/>
              <a:t>On completion of this unit, the student will be able to:</a:t>
            </a:r>
          </a:p>
          <a:p>
            <a:pPr lvl="1" eaLnBrk="1" hangingPunct="1"/>
            <a:r>
              <a:rPr lang="en-US" dirty="0" smtClean="0"/>
              <a:t>Describe three common sources of base map data</a:t>
            </a:r>
          </a:p>
          <a:p>
            <a:pPr lvl="1" eaLnBrk="1" hangingPunct="1"/>
            <a:r>
              <a:rPr lang="en-US" dirty="0" smtClean="0"/>
              <a:t>The pros/cons of using services vs. local data</a:t>
            </a:r>
          </a:p>
          <a:p>
            <a:pPr lvl="1" eaLnBrk="1" hangingPunct="1"/>
            <a:r>
              <a:rPr lang="en-US" b="1" dirty="0" smtClean="0"/>
              <a:t>NOTE: always </a:t>
            </a:r>
            <a:r>
              <a:rPr lang="en-US" b="1" dirty="0"/>
              <a:t>have a backup copy of base </a:t>
            </a:r>
            <a:r>
              <a:rPr lang="en-US" b="1" dirty="0" smtClean="0"/>
              <a:t>data!!</a:t>
            </a:r>
            <a:endParaRPr lang="en-US" b="1" dirty="0"/>
          </a:p>
          <a:p>
            <a:pPr lvl="1" eaLnBrk="1" hangingPunct="1"/>
            <a:endParaRPr lang="en-US" dirty="0" smtClean="0"/>
          </a:p>
          <a:p>
            <a:pPr lvl="1" eaLnBrk="1" hangingPunct="1">
              <a:buNone/>
            </a:pPr>
            <a:endParaRPr lang="en-US" dirty="0" smtClean="0"/>
          </a:p>
          <a:p>
            <a:pPr eaLnBrk="1" hangingPunct="1"/>
            <a:endParaRPr lang="en-US" dirty="0" smtClean="0"/>
          </a:p>
          <a:p>
            <a:pPr eaLnBrk="1" hangingPunct="1"/>
            <a:endParaRPr lang="en-US" dirty="0" smtClean="0"/>
          </a:p>
          <a:p>
            <a:pPr lvl="1" eaLnBrk="1" hangingPunct="1"/>
            <a:endParaRPr lang="en-US" dirty="0" smtClean="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997200" y="2466975"/>
            <a:ext cx="3046413" cy="1143000"/>
          </a:xfrm>
        </p:spPr>
        <p:txBody>
          <a:bodyPr/>
          <a:lstStyle/>
          <a:p>
            <a:pPr eaLnBrk="1" hangingPunct="1"/>
            <a:r>
              <a:rPr lang="en-US" smtClean="0"/>
              <a:t>Questions?</a:t>
            </a:r>
          </a:p>
        </p:txBody>
      </p:sp>
      <p:sp>
        <p:nvSpPr>
          <p:cNvPr id="43011" name="Rectangle 3"/>
          <p:cNvSpPr>
            <a:spLocks noGrp="1" noChangeArrowheads="1"/>
          </p:cNvSpPr>
          <p:nvPr>
            <p:ph type="body" idx="1"/>
          </p:nvPr>
        </p:nvSpPr>
        <p:spPr/>
        <p:txBody>
          <a:bodyPr/>
          <a:lstStyle/>
          <a:p>
            <a:pPr eaLnBrk="1" hangingPunct="1"/>
            <a:endParaRPr lang="en-US" smtClean="0"/>
          </a:p>
          <a:p>
            <a:pPr lvl="1" eaLnBrk="1" hangingPunct="1"/>
            <a:endParaRPr lang="en-US"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192213"/>
            <a:ext cx="7772400" cy="700087"/>
          </a:xfrm>
        </p:spPr>
        <p:txBody>
          <a:bodyPr/>
          <a:lstStyle/>
          <a:p>
            <a:pPr eaLnBrk="1" hangingPunct="1"/>
            <a:r>
              <a:rPr lang="en-US" sz="3200" dirty="0" smtClean="0"/>
              <a:t>Outline: Base Map Data</a:t>
            </a:r>
          </a:p>
        </p:txBody>
      </p:sp>
      <p:sp>
        <p:nvSpPr>
          <p:cNvPr id="5123" name="Rectangle 3"/>
          <p:cNvSpPr>
            <a:spLocks noGrp="1" noChangeArrowheads="1"/>
          </p:cNvSpPr>
          <p:nvPr>
            <p:ph type="body" idx="1"/>
          </p:nvPr>
        </p:nvSpPr>
        <p:spPr>
          <a:xfrm>
            <a:off x="685800" y="1959271"/>
            <a:ext cx="7772400" cy="4764802"/>
          </a:xfrm>
        </p:spPr>
        <p:txBody>
          <a:bodyPr/>
          <a:lstStyle/>
          <a:p>
            <a:pPr eaLnBrk="1" hangingPunct="1"/>
            <a:r>
              <a:rPr lang="en-US" sz="2800" dirty="0" smtClean="0"/>
              <a:t>Incident data from the GISS</a:t>
            </a:r>
          </a:p>
          <a:p>
            <a:pPr eaLnBrk="1" hangingPunct="1"/>
            <a:r>
              <a:rPr lang="en-US" sz="2800" dirty="0" smtClean="0"/>
              <a:t>Enterprise Geoportal (EGP)</a:t>
            </a:r>
          </a:p>
          <a:p>
            <a:pPr lvl="1" eaLnBrk="1" hangingPunct="1"/>
            <a:r>
              <a:rPr lang="en-US" sz="2400" dirty="0"/>
              <a:t>https://</a:t>
            </a:r>
            <a:r>
              <a:rPr lang="en-US" sz="2400" dirty="0" smtClean="0"/>
              <a:t>egp.nwcg.gov/egp</a:t>
            </a:r>
          </a:p>
          <a:p>
            <a:pPr eaLnBrk="1" hangingPunct="1"/>
            <a:r>
              <a:rPr lang="en-US" sz="2800" dirty="0" smtClean="0"/>
              <a:t>ArcGIS</a:t>
            </a:r>
            <a:r>
              <a:rPr lang="en-US" sz="2800" dirty="0" smtClean="0">
                <a:cs typeface="Arial" charset="0"/>
              </a:rPr>
              <a:t>™ </a:t>
            </a:r>
            <a:r>
              <a:rPr lang="en-US" sz="2800" dirty="0" smtClean="0"/>
              <a:t>Image Server</a:t>
            </a:r>
          </a:p>
          <a:p>
            <a:pPr eaLnBrk="1" hangingPunct="1"/>
            <a:r>
              <a:rPr lang="en-US" sz="2800" dirty="0" smtClean="0"/>
              <a:t>ArcGIS Online</a:t>
            </a:r>
          </a:p>
          <a:p>
            <a:pPr eaLnBrk="1" hangingPunct="1"/>
            <a:r>
              <a:rPr lang="en-US" sz="2800" dirty="0" smtClean="0"/>
              <a:t>FTP.NIFC.GOV</a:t>
            </a:r>
          </a:p>
          <a:p>
            <a:pPr eaLnBrk="1" hangingPunct="1"/>
            <a:r>
              <a:rPr lang="en-US" sz="2800" dirty="0" smtClean="0"/>
              <a:t>Not an exhaustive listing of map base data sources</a:t>
            </a:r>
          </a:p>
          <a:p>
            <a:pPr lvl="1" eaLnBrk="1" hangingPunct="1"/>
            <a:r>
              <a:rPr lang="en-US" sz="2400" dirty="0" smtClean="0"/>
              <a:t>Wildland Fire Decision Support System (WFDSS)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9438" y="1220788"/>
            <a:ext cx="7772400" cy="739775"/>
          </a:xfrm>
        </p:spPr>
        <p:txBody>
          <a:bodyPr/>
          <a:lstStyle/>
          <a:p>
            <a:pPr eaLnBrk="1" hangingPunct="1"/>
            <a:r>
              <a:rPr lang="en-US" sz="4000" smtClean="0"/>
              <a:t>Base Map Data:  Incident</a:t>
            </a:r>
          </a:p>
        </p:txBody>
      </p:sp>
      <p:sp>
        <p:nvSpPr>
          <p:cNvPr id="6147" name="Rectangle 3"/>
          <p:cNvSpPr>
            <a:spLocks noGrp="1" noChangeArrowheads="1"/>
          </p:cNvSpPr>
          <p:nvPr>
            <p:ph type="body" idx="1"/>
          </p:nvPr>
        </p:nvSpPr>
        <p:spPr/>
        <p:txBody>
          <a:bodyPr/>
          <a:lstStyle/>
          <a:p>
            <a:pPr eaLnBrk="1" hangingPunct="1"/>
            <a:r>
              <a:rPr lang="en-US" sz="2400" dirty="0" smtClean="0"/>
              <a:t>Getting base map data from GISS ensures that your maps/PDFs are consistent with the incidents’</a:t>
            </a:r>
          </a:p>
          <a:p>
            <a:pPr lvl="2" eaLnBrk="1" hangingPunct="1">
              <a:buClr>
                <a:schemeClr val="folHlink"/>
              </a:buClr>
            </a:pPr>
            <a:r>
              <a:rPr lang="en-US" sz="1800" dirty="0"/>
              <a:t>Many teams have hard drives that they carry data on</a:t>
            </a:r>
          </a:p>
          <a:p>
            <a:pPr lvl="2" eaLnBrk="1" hangingPunct="1">
              <a:buClr>
                <a:schemeClr val="folHlink"/>
              </a:buClr>
            </a:pPr>
            <a:r>
              <a:rPr lang="en-US" sz="1800" dirty="0"/>
              <a:t>Local agency offices (DOI, BLM, FS Park Service ETC</a:t>
            </a:r>
            <a:r>
              <a:rPr lang="en-US" sz="1800" dirty="0" smtClean="0"/>
              <a:t>)</a:t>
            </a:r>
          </a:p>
          <a:p>
            <a:pPr eaLnBrk="1" hangingPunct="1"/>
            <a:r>
              <a:rPr lang="en-US" sz="2400" dirty="0" smtClean="0"/>
              <a:t>Best case scenario, but may not always be possible</a:t>
            </a:r>
          </a:p>
          <a:p>
            <a:pPr lvl="1" eaLnBrk="1" hangingPunct="1"/>
            <a:r>
              <a:rPr lang="en-US" sz="2000" dirty="0" smtClean="0"/>
              <a:t>You may be working the fire remotely</a:t>
            </a:r>
          </a:p>
          <a:p>
            <a:pPr lvl="1" eaLnBrk="1" hangingPunct="1"/>
            <a:r>
              <a:rPr lang="en-US" sz="2000" dirty="0" smtClean="0"/>
              <a:t>Yours may be one of the first maps generated for the fire</a:t>
            </a:r>
          </a:p>
          <a:p>
            <a:pPr lvl="1" eaLnBrk="1" hangingPunct="1"/>
            <a:endParaRPr lang="en-US"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1325" y="1089025"/>
            <a:ext cx="8275638" cy="736600"/>
          </a:xfrm>
        </p:spPr>
        <p:txBody>
          <a:bodyPr/>
          <a:lstStyle/>
          <a:p>
            <a:pPr eaLnBrk="1" hangingPunct="1"/>
            <a:r>
              <a:rPr lang="en-US" sz="3600" smtClean="0"/>
              <a:t>Base Map Data:  ArcGIS</a:t>
            </a:r>
            <a:r>
              <a:rPr lang="en-US" sz="3600" smtClean="0">
                <a:cs typeface="Times New Roman" pitchFamily="18" charset="0"/>
              </a:rPr>
              <a:t>™ </a:t>
            </a:r>
            <a:r>
              <a:rPr lang="en-US" sz="3600" smtClean="0"/>
              <a:t>Image Server</a:t>
            </a:r>
          </a:p>
        </p:txBody>
      </p:sp>
      <p:sp>
        <p:nvSpPr>
          <p:cNvPr id="22531" name="Rectangle 3"/>
          <p:cNvSpPr>
            <a:spLocks noGrp="1" noChangeArrowheads="1"/>
          </p:cNvSpPr>
          <p:nvPr>
            <p:ph type="body" idx="1"/>
          </p:nvPr>
        </p:nvSpPr>
        <p:spPr/>
        <p:txBody>
          <a:bodyPr/>
          <a:lstStyle/>
          <a:p>
            <a:pPr eaLnBrk="1" hangingPunct="1">
              <a:lnSpc>
                <a:spcPct val="90000"/>
              </a:lnSpc>
            </a:pPr>
            <a:r>
              <a:rPr lang="en-US" dirty="0" smtClean="0"/>
              <a:t>Imagery and raster data service</a:t>
            </a:r>
          </a:p>
          <a:p>
            <a:pPr eaLnBrk="1" hangingPunct="1">
              <a:lnSpc>
                <a:spcPct val="90000"/>
              </a:lnSpc>
            </a:pPr>
            <a:r>
              <a:rPr lang="en-US" dirty="0" smtClean="0"/>
              <a:t>U.S. Forest Service, GTAC (Geospatial Technology and Applications </a:t>
            </a:r>
            <a:r>
              <a:rPr lang="en-US" dirty="0"/>
              <a:t>C</a:t>
            </a:r>
            <a:r>
              <a:rPr lang="en-US" dirty="0" smtClean="0"/>
              <a:t>enter)</a:t>
            </a:r>
          </a:p>
          <a:p>
            <a:pPr lvl="1" eaLnBrk="1" hangingPunct="1">
              <a:lnSpc>
                <a:spcPct val="90000"/>
              </a:lnSpc>
            </a:pPr>
            <a:r>
              <a:rPr lang="en-US" dirty="0"/>
              <a:t>https://www.fs.fed.us/gstc/</a:t>
            </a:r>
          </a:p>
          <a:p>
            <a:pPr eaLnBrk="1" hangingPunct="1">
              <a:lnSpc>
                <a:spcPct val="90000"/>
              </a:lnSpc>
            </a:pPr>
            <a:r>
              <a:rPr lang="en-US" dirty="0" smtClean="0"/>
              <a:t>Internal to FS and BLM</a:t>
            </a:r>
          </a:p>
          <a:p>
            <a:pPr lvl="1" eaLnBrk="1" hangingPunct="1">
              <a:lnSpc>
                <a:spcPct val="90000"/>
              </a:lnSpc>
            </a:pPr>
            <a:r>
              <a:rPr lang="en-US" sz="2400" dirty="0" smtClean="0"/>
              <a:t>Can be accessed through VPN, but very slow.</a:t>
            </a:r>
          </a:p>
          <a:p>
            <a:pPr eaLnBrk="1" hangingPunct="1">
              <a:lnSpc>
                <a:spcPct val="90000"/>
              </a:lnSpc>
            </a:pPr>
            <a:r>
              <a:rPr lang="en-US" dirty="0" smtClean="0"/>
              <a:t>Service added from within ArcGIS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08000" y="889000"/>
            <a:ext cx="7785100" cy="736600"/>
          </a:xfrm>
        </p:spPr>
        <p:txBody>
          <a:bodyPr/>
          <a:lstStyle/>
          <a:p>
            <a:pPr eaLnBrk="1" hangingPunct="1"/>
            <a:r>
              <a:rPr lang="en-US" sz="3600" smtClean="0"/>
              <a:t>Base Map Data:  Image Server</a:t>
            </a:r>
          </a:p>
        </p:txBody>
      </p:sp>
      <p:sp>
        <p:nvSpPr>
          <p:cNvPr id="23555" name="Rectangle 3"/>
          <p:cNvSpPr>
            <a:spLocks noGrp="1" noChangeArrowheads="1"/>
          </p:cNvSpPr>
          <p:nvPr>
            <p:ph type="body" idx="1"/>
          </p:nvPr>
        </p:nvSpPr>
        <p:spPr>
          <a:xfrm>
            <a:off x="622300" y="1612900"/>
            <a:ext cx="7772400" cy="4787900"/>
          </a:xfrm>
        </p:spPr>
        <p:txBody>
          <a:bodyPr/>
          <a:lstStyle/>
          <a:p>
            <a:pPr eaLnBrk="1" hangingPunct="1">
              <a:lnSpc>
                <a:spcPct val="90000"/>
              </a:lnSpc>
            </a:pPr>
            <a:r>
              <a:rPr lang="en-US" sz="2800" dirty="0" smtClean="0"/>
              <a:t>Imagery</a:t>
            </a:r>
          </a:p>
          <a:p>
            <a:pPr lvl="1" eaLnBrk="1" hangingPunct="1">
              <a:lnSpc>
                <a:spcPct val="90000"/>
              </a:lnSpc>
            </a:pPr>
            <a:r>
              <a:rPr lang="en-US" sz="2400" dirty="0" smtClean="0"/>
              <a:t>NAIP:  State and CONUS</a:t>
            </a:r>
            <a:endParaRPr lang="en-US" sz="2400" dirty="0" smtClean="0"/>
          </a:p>
          <a:p>
            <a:pPr lvl="1" eaLnBrk="1" hangingPunct="1">
              <a:lnSpc>
                <a:spcPct val="90000"/>
              </a:lnSpc>
            </a:pPr>
            <a:r>
              <a:rPr lang="en-US" sz="2400" dirty="0" err="1" smtClean="0"/>
              <a:t>eSAT</a:t>
            </a:r>
            <a:r>
              <a:rPr lang="en-US" sz="2400" dirty="0" smtClean="0"/>
              <a:t>:  Landsat 15 meter merged imagery of CONUS and </a:t>
            </a:r>
            <a:r>
              <a:rPr lang="en-US" sz="2400" dirty="0" smtClean="0"/>
              <a:t>Alaska</a:t>
            </a:r>
            <a:endParaRPr lang="en-US" sz="2000" dirty="0" smtClean="0"/>
          </a:p>
          <a:p>
            <a:pPr lvl="1" eaLnBrk="1" hangingPunct="1">
              <a:lnSpc>
                <a:spcPct val="90000"/>
              </a:lnSpc>
            </a:pPr>
            <a:r>
              <a:rPr lang="en-US" sz="2400" dirty="0" smtClean="0"/>
              <a:t>FS regional imagery layers</a:t>
            </a:r>
          </a:p>
          <a:p>
            <a:pPr eaLnBrk="1" hangingPunct="1">
              <a:lnSpc>
                <a:spcPct val="90000"/>
              </a:lnSpc>
            </a:pPr>
            <a:r>
              <a:rPr lang="en-US" sz="2800" dirty="0" smtClean="0"/>
              <a:t>GIS Raster Data</a:t>
            </a:r>
          </a:p>
          <a:p>
            <a:pPr lvl="1" eaLnBrk="1" hangingPunct="1">
              <a:lnSpc>
                <a:spcPct val="90000"/>
              </a:lnSpc>
            </a:pPr>
            <a:r>
              <a:rPr lang="en-US" sz="2400" dirty="0" err="1" smtClean="0"/>
              <a:t>eTOPO</a:t>
            </a:r>
            <a:r>
              <a:rPr lang="en-US" sz="2400" dirty="0" smtClean="0"/>
              <a:t> 1:24K, 1:100K, 1:250K DRG</a:t>
            </a:r>
          </a:p>
          <a:p>
            <a:pPr lvl="1" eaLnBrk="1" hangingPunct="1">
              <a:lnSpc>
                <a:spcPct val="90000"/>
              </a:lnSpc>
            </a:pPr>
            <a:r>
              <a:rPr lang="en-US" sz="2400" dirty="0" err="1" smtClean="0"/>
              <a:t>PBS_GeoTiff</a:t>
            </a:r>
            <a:endParaRPr lang="en-US" sz="2400" dirty="0" smtClean="0"/>
          </a:p>
          <a:p>
            <a:pPr lvl="2" eaLnBrk="1" hangingPunct="1">
              <a:lnSpc>
                <a:spcPct val="90000"/>
              </a:lnSpc>
            </a:pPr>
            <a:r>
              <a:rPr lang="en-US" sz="2000" dirty="0" smtClean="0"/>
              <a:t>Softcopy </a:t>
            </a:r>
            <a:r>
              <a:rPr lang="en-US" sz="2000" dirty="0" smtClean="0"/>
              <a:t>1:24K Primary Base Series for FS administered </a:t>
            </a:r>
            <a:r>
              <a:rPr lang="en-US" sz="2000" dirty="0" smtClean="0"/>
              <a:t>lands</a:t>
            </a:r>
            <a:endParaRPr lang="en-US" sz="2000" dirty="0" smtClean="0"/>
          </a:p>
          <a:p>
            <a:pPr lvl="1" eaLnBrk="1" hangingPunct="1">
              <a:lnSpc>
                <a:spcPct val="90000"/>
              </a:lnSpc>
            </a:pPr>
            <a:r>
              <a:rPr lang="en-US" sz="2400" dirty="0" smtClean="0"/>
              <a:t>FS regional data layers</a:t>
            </a:r>
          </a:p>
          <a:p>
            <a:pPr lvl="1" eaLnBrk="1" hangingPunct="1">
              <a:lnSpc>
                <a:spcPct val="90000"/>
              </a:lnSpc>
            </a:pPr>
            <a:endParaRPr lang="en-US" sz="2400"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00150"/>
            <a:ext cx="9003323" cy="4876800"/>
          </a:xfrm>
          <a:prstGeom prst="rect">
            <a:avLst/>
          </a:prstGeom>
        </p:spPr>
      </p:pic>
      <p:sp>
        <p:nvSpPr>
          <p:cNvPr id="5" name="Oval 7"/>
          <p:cNvSpPr>
            <a:spLocks noChangeArrowheads="1"/>
          </p:cNvSpPr>
          <p:nvPr/>
        </p:nvSpPr>
        <p:spPr bwMode="auto">
          <a:xfrm>
            <a:off x="2123780" y="1372044"/>
            <a:ext cx="698500" cy="304800"/>
          </a:xfrm>
          <a:prstGeom prst="ellipse">
            <a:avLst/>
          </a:prstGeom>
          <a:noFill/>
          <a:ln w="25400">
            <a:solidFill>
              <a:srgbClr val="FF0000"/>
            </a:solidFill>
            <a:round/>
            <a:headEnd/>
            <a:tailEnd/>
          </a:ln>
        </p:spPr>
        <p:txBody>
          <a:bodyPr wrap="none" anchor="ctr"/>
          <a:lstStyle/>
          <a:p>
            <a:endParaRPr lang="en-US"/>
          </a:p>
        </p:txBody>
      </p:sp>
      <p:pic>
        <p:nvPicPr>
          <p:cNvPr id="6" name="Picture 5"/>
          <p:cNvPicPr>
            <a:picLocks noChangeAspect="1"/>
          </p:cNvPicPr>
          <p:nvPr/>
        </p:nvPicPr>
        <p:blipFill rotWithShape="1">
          <a:blip r:embed="rId3"/>
          <a:srcRect l="83158" t="12308" b="3643"/>
          <a:stretch/>
        </p:blipFill>
        <p:spPr>
          <a:xfrm>
            <a:off x="7083283" y="1524444"/>
            <a:ext cx="1627580" cy="4399552"/>
          </a:xfrm>
          <a:prstGeom prst="rect">
            <a:avLst/>
          </a:prstGeom>
        </p:spPr>
      </p:pic>
      <p:sp>
        <p:nvSpPr>
          <p:cNvPr id="7" name="Oval 7"/>
          <p:cNvSpPr>
            <a:spLocks noChangeArrowheads="1"/>
          </p:cNvSpPr>
          <p:nvPr/>
        </p:nvSpPr>
        <p:spPr bwMode="auto">
          <a:xfrm>
            <a:off x="7229527" y="2278423"/>
            <a:ext cx="698500" cy="304800"/>
          </a:xfrm>
          <a:prstGeom prst="ellipse">
            <a:avLst/>
          </a:prstGeom>
          <a:noFill/>
          <a:ln w="25400">
            <a:solidFill>
              <a:srgbClr val="FF0000"/>
            </a:solidFill>
            <a:round/>
            <a:headEnd/>
            <a:tailEnd/>
          </a:ln>
        </p:spPr>
        <p:txBody>
          <a:bodyPr wrap="none" anchor="ctr"/>
          <a:lstStyle/>
          <a:p>
            <a:endParaRPr lang="en-US"/>
          </a:p>
        </p:txBody>
      </p:sp>
      <p:pic>
        <p:nvPicPr>
          <p:cNvPr id="8" name="Picture 7"/>
          <p:cNvPicPr>
            <a:picLocks noChangeAspect="1"/>
          </p:cNvPicPr>
          <p:nvPr/>
        </p:nvPicPr>
        <p:blipFill>
          <a:blip r:embed="rId4"/>
          <a:stretch>
            <a:fillRect/>
          </a:stretch>
        </p:blipFill>
        <p:spPr>
          <a:xfrm>
            <a:off x="1348830" y="2149642"/>
            <a:ext cx="2248400" cy="1980949"/>
          </a:xfrm>
          <a:prstGeom prst="rect">
            <a:avLst/>
          </a:prstGeom>
        </p:spPr>
      </p:pic>
      <p:pic>
        <p:nvPicPr>
          <p:cNvPr id="9" name="Picture 8"/>
          <p:cNvPicPr>
            <a:picLocks noChangeAspect="1"/>
          </p:cNvPicPr>
          <p:nvPr/>
        </p:nvPicPr>
        <p:blipFill>
          <a:blip r:embed="rId5"/>
          <a:stretch>
            <a:fillRect/>
          </a:stretch>
        </p:blipFill>
        <p:spPr>
          <a:xfrm>
            <a:off x="3743474" y="2699028"/>
            <a:ext cx="3190726" cy="2811184"/>
          </a:xfrm>
          <a:prstGeom prst="rect">
            <a:avLst/>
          </a:prstGeom>
        </p:spPr>
      </p:pic>
      <p:sp>
        <p:nvSpPr>
          <p:cNvPr id="10" name="Oval 7"/>
          <p:cNvSpPr>
            <a:spLocks noChangeArrowheads="1"/>
          </p:cNvSpPr>
          <p:nvPr/>
        </p:nvSpPr>
        <p:spPr bwMode="auto">
          <a:xfrm>
            <a:off x="2138692" y="2987716"/>
            <a:ext cx="698500" cy="304800"/>
          </a:xfrm>
          <a:prstGeom prst="ellipse">
            <a:avLst/>
          </a:prstGeom>
          <a:noFill/>
          <a:ln w="25400">
            <a:solidFill>
              <a:srgbClr val="FF0000"/>
            </a:solidFill>
            <a:round/>
            <a:headEnd/>
            <a:tailEnd/>
          </a:ln>
        </p:spPr>
        <p:txBody>
          <a:bodyPr wrap="none" anchor="ctr"/>
          <a:lstStyle/>
          <a:p>
            <a:endParaRPr lang="en-US"/>
          </a:p>
        </p:txBody>
      </p:sp>
      <p:sp>
        <p:nvSpPr>
          <p:cNvPr id="11" name="Oval 7"/>
          <p:cNvSpPr>
            <a:spLocks noChangeArrowheads="1"/>
          </p:cNvSpPr>
          <p:nvPr/>
        </p:nvSpPr>
        <p:spPr bwMode="auto">
          <a:xfrm>
            <a:off x="4501660" y="2987716"/>
            <a:ext cx="1289539" cy="304800"/>
          </a:xfrm>
          <a:prstGeom prst="ellipse">
            <a:avLst/>
          </a:prstGeom>
          <a:noFill/>
          <a:ln w="25400">
            <a:solidFill>
              <a:srgbClr val="FF0000"/>
            </a:solidFill>
            <a:round/>
            <a:headEnd/>
            <a:tailEnd/>
          </a:ln>
        </p:spPr>
        <p:txBody>
          <a:bodyPr wrap="none" anchor="ctr"/>
          <a:lstStyle/>
          <a:p>
            <a:endParaRPr lang="en-US"/>
          </a:p>
        </p:txBody>
      </p:sp>
      <p:sp>
        <p:nvSpPr>
          <p:cNvPr id="12" name="TextBox 11"/>
          <p:cNvSpPr txBox="1"/>
          <p:nvPr/>
        </p:nvSpPr>
        <p:spPr>
          <a:xfrm>
            <a:off x="3627054" y="1852863"/>
            <a:ext cx="2895666" cy="584775"/>
          </a:xfrm>
          <a:prstGeom prst="rect">
            <a:avLst/>
          </a:prstGeom>
          <a:solidFill>
            <a:schemeClr val="accent4">
              <a:lumMod val="50000"/>
            </a:schemeClr>
          </a:solidFill>
        </p:spPr>
        <p:txBody>
          <a:bodyPr wrap="square" rtlCol="0">
            <a:spAutoFit/>
          </a:bodyPr>
          <a:lstStyle/>
          <a:p>
            <a:r>
              <a:rPr lang="en-US" b="1" dirty="0" smtClean="0">
                <a:solidFill>
                  <a:schemeClr val="bg2"/>
                </a:solidFill>
              </a:rPr>
              <a:t>https</a:t>
            </a:r>
            <a:r>
              <a:rPr lang="en-US" b="1" dirty="0">
                <a:solidFill>
                  <a:schemeClr val="bg2"/>
                </a:solidFill>
              </a:rPr>
              <a:t>://image-services.gtac.fs.usda.gov/arcgis</a:t>
            </a:r>
            <a:r>
              <a:rPr lang="en-US" b="1" dirty="0"/>
              <a:t> </a:t>
            </a:r>
            <a:endParaRPr lang="en-US" dirty="0">
              <a:solidFill>
                <a:srgbClr val="FFFFFF"/>
              </a:solidFill>
            </a:endParaRPr>
          </a:p>
        </p:txBody>
      </p:sp>
    </p:spTree>
    <p:extLst>
      <p:ext uri="{BB962C8B-B14F-4D97-AF65-F5344CB8AC3E}">
        <p14:creationId xmlns:p14="http://schemas.microsoft.com/office/powerpoint/2010/main" val="1027318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11" y="1122947"/>
            <a:ext cx="9121789" cy="4940969"/>
          </a:xfrm>
          <a:prstGeom prst="rect">
            <a:avLst/>
          </a:prstGeom>
        </p:spPr>
      </p:pic>
      <p:sp>
        <p:nvSpPr>
          <p:cNvPr id="5" name="Oval 7"/>
          <p:cNvSpPr>
            <a:spLocks noChangeArrowheads="1"/>
          </p:cNvSpPr>
          <p:nvPr/>
        </p:nvSpPr>
        <p:spPr bwMode="auto">
          <a:xfrm>
            <a:off x="930705" y="1258833"/>
            <a:ext cx="698500" cy="304800"/>
          </a:xfrm>
          <a:prstGeom prst="ellipse">
            <a:avLst/>
          </a:prstGeom>
          <a:noFill/>
          <a:ln w="25400">
            <a:solidFill>
              <a:srgbClr val="FF0000"/>
            </a:solidFill>
            <a:round/>
            <a:headEnd/>
            <a:tailEnd/>
          </a:ln>
        </p:spPr>
        <p:txBody>
          <a:bodyPr wrap="none" anchor="ctr"/>
          <a:lstStyle/>
          <a:p>
            <a:endParaRPr lang="en-US"/>
          </a:p>
        </p:txBody>
      </p:sp>
      <p:pic>
        <p:nvPicPr>
          <p:cNvPr id="3" name="Picture 2"/>
          <p:cNvPicPr>
            <a:picLocks noChangeAspect="1"/>
          </p:cNvPicPr>
          <p:nvPr/>
        </p:nvPicPr>
        <p:blipFill rotWithShape="1">
          <a:blip r:embed="rId3"/>
          <a:srcRect l="7179" t="12222" r="79795" b="55731"/>
          <a:stretch/>
        </p:blipFill>
        <p:spPr>
          <a:xfrm>
            <a:off x="1337297" y="2125107"/>
            <a:ext cx="2910393" cy="2013756"/>
          </a:xfrm>
          <a:prstGeom prst="rect">
            <a:avLst/>
          </a:prstGeom>
        </p:spPr>
      </p:pic>
      <p:sp>
        <p:nvSpPr>
          <p:cNvPr id="10" name="Oval 7"/>
          <p:cNvSpPr>
            <a:spLocks noChangeArrowheads="1"/>
          </p:cNvSpPr>
          <p:nvPr/>
        </p:nvSpPr>
        <p:spPr bwMode="auto">
          <a:xfrm>
            <a:off x="1630790" y="2979585"/>
            <a:ext cx="698500" cy="304800"/>
          </a:xfrm>
          <a:prstGeom prst="ellipse">
            <a:avLst/>
          </a:prstGeom>
          <a:noFill/>
          <a:ln w="25400">
            <a:solidFill>
              <a:srgbClr val="FF0000"/>
            </a:solidFill>
            <a:round/>
            <a:headEnd/>
            <a:tailEnd/>
          </a:ln>
        </p:spPr>
        <p:txBody>
          <a:bodyPr wrap="none" anchor="ctr"/>
          <a:lstStyle/>
          <a:p>
            <a:endParaRPr lang="en-US"/>
          </a:p>
        </p:txBody>
      </p:sp>
      <p:pic>
        <p:nvPicPr>
          <p:cNvPr id="13" name="Picture 12"/>
          <p:cNvPicPr>
            <a:picLocks noChangeAspect="1"/>
          </p:cNvPicPr>
          <p:nvPr/>
        </p:nvPicPr>
        <p:blipFill>
          <a:blip r:embed="rId4"/>
          <a:stretch>
            <a:fillRect/>
          </a:stretch>
        </p:blipFill>
        <p:spPr>
          <a:xfrm>
            <a:off x="3189950" y="2957063"/>
            <a:ext cx="2910393" cy="1971747"/>
          </a:xfrm>
          <a:prstGeom prst="rect">
            <a:avLst/>
          </a:prstGeom>
        </p:spPr>
      </p:pic>
      <p:sp>
        <p:nvSpPr>
          <p:cNvPr id="11" name="Oval 7"/>
          <p:cNvSpPr>
            <a:spLocks noChangeArrowheads="1"/>
          </p:cNvSpPr>
          <p:nvPr/>
        </p:nvSpPr>
        <p:spPr bwMode="auto">
          <a:xfrm>
            <a:off x="3088259" y="3734789"/>
            <a:ext cx="1289539" cy="304800"/>
          </a:xfrm>
          <a:prstGeom prst="ellipse">
            <a:avLst/>
          </a:prstGeom>
          <a:noFill/>
          <a:ln w="25400">
            <a:solidFill>
              <a:srgbClr val="FF0000"/>
            </a:solidFill>
            <a:round/>
            <a:headEnd/>
            <a:tailEnd/>
          </a:ln>
        </p:spPr>
        <p:txBody>
          <a:bodyPr wrap="none" anchor="ctr"/>
          <a:lstStyle/>
          <a:p>
            <a:endParaRPr lang="en-US"/>
          </a:p>
        </p:txBody>
      </p:sp>
      <p:pic>
        <p:nvPicPr>
          <p:cNvPr id="15" name="Picture 14"/>
          <p:cNvPicPr>
            <a:picLocks noChangeAspect="1"/>
          </p:cNvPicPr>
          <p:nvPr/>
        </p:nvPicPr>
        <p:blipFill>
          <a:blip r:embed="rId5"/>
          <a:stretch>
            <a:fillRect/>
          </a:stretch>
        </p:blipFill>
        <p:spPr>
          <a:xfrm>
            <a:off x="5505806" y="3734789"/>
            <a:ext cx="2910393" cy="1971747"/>
          </a:xfrm>
          <a:prstGeom prst="rect">
            <a:avLst/>
          </a:prstGeom>
        </p:spPr>
      </p:pic>
      <p:sp>
        <p:nvSpPr>
          <p:cNvPr id="7" name="Oval 7"/>
          <p:cNvSpPr>
            <a:spLocks noChangeArrowheads="1"/>
          </p:cNvSpPr>
          <p:nvPr/>
        </p:nvSpPr>
        <p:spPr bwMode="auto">
          <a:xfrm>
            <a:off x="5503534" y="4212984"/>
            <a:ext cx="698500" cy="304800"/>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47105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43000"/>
            <a:ext cx="9144000" cy="4953000"/>
          </a:xfrm>
          <a:prstGeom prst="rect">
            <a:avLst/>
          </a:prstGeom>
        </p:spPr>
      </p:pic>
      <p:pic>
        <p:nvPicPr>
          <p:cNvPr id="4" name="Picture 3"/>
          <p:cNvPicPr>
            <a:picLocks noChangeAspect="1"/>
          </p:cNvPicPr>
          <p:nvPr/>
        </p:nvPicPr>
        <p:blipFill>
          <a:blip r:embed="rId3"/>
          <a:stretch>
            <a:fillRect/>
          </a:stretch>
        </p:blipFill>
        <p:spPr>
          <a:xfrm>
            <a:off x="1404938" y="2028825"/>
            <a:ext cx="2643188" cy="1790720"/>
          </a:xfrm>
          <a:prstGeom prst="rect">
            <a:avLst/>
          </a:prstGeom>
        </p:spPr>
      </p:pic>
      <p:sp>
        <p:nvSpPr>
          <p:cNvPr id="6" name="Oval 7"/>
          <p:cNvSpPr>
            <a:spLocks noChangeArrowheads="1"/>
          </p:cNvSpPr>
          <p:nvPr/>
        </p:nvSpPr>
        <p:spPr bwMode="auto">
          <a:xfrm>
            <a:off x="1404937" y="2465235"/>
            <a:ext cx="928687" cy="304800"/>
          </a:xfrm>
          <a:prstGeom prst="ellipse">
            <a:avLst/>
          </a:prstGeom>
          <a:noFill/>
          <a:ln w="254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2086597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8544</TotalTime>
  <Words>663</Words>
  <Application>Microsoft Office PowerPoint</Application>
  <PresentationFormat>On-screen Show (4:3)</PresentationFormat>
  <Paragraphs>107</Paragraphs>
  <Slides>25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Times New Roman</vt:lpstr>
      <vt:lpstr>Wingdings</vt:lpstr>
      <vt:lpstr>Topo</vt:lpstr>
      <vt:lpstr>PowerPoint Presentation</vt:lpstr>
      <vt:lpstr>Unit Objective</vt:lpstr>
      <vt:lpstr>Outline: Base Map Data</vt:lpstr>
      <vt:lpstr>Base Map Data:  Incident</vt:lpstr>
      <vt:lpstr>Base Map Data:  ArcGIS™ Image Server</vt:lpstr>
      <vt:lpstr>Base Map Data:  Image Server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Map Data:  ArcGIS™ ArcGIS Online</vt:lpstr>
      <vt:lpstr>PowerPoint Presentation</vt:lpstr>
      <vt:lpstr>PowerPoint Presentation</vt:lpstr>
      <vt:lpstr>Base Map Data:  FTP.NIFC.GOV</vt:lpstr>
      <vt:lpstr>PowerPoint Presentation</vt:lpstr>
      <vt:lpstr>PowerPoint Presentation</vt:lpstr>
      <vt:lpstr>PowerPoint Presentation</vt:lpstr>
      <vt:lpstr>Other Sources of Base Map Data:</vt:lpstr>
      <vt:lpstr>Review Unit Objective</vt:lpstr>
      <vt:lpstr>Questions?</vt:lpstr>
    </vt:vector>
  </TitlesOfParts>
  <Company>USDA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in the Forest Service</dc:title>
  <dc:creator>RSAC</dc:creator>
  <cp:lastModifiedBy>Johnson, Jan V -FS</cp:lastModifiedBy>
  <cp:revision>588</cp:revision>
  <dcterms:created xsi:type="dcterms:W3CDTF">1999-12-01T18:22:10Z</dcterms:created>
  <dcterms:modified xsi:type="dcterms:W3CDTF">2019-03-07T15:04:22Z</dcterms:modified>
</cp:coreProperties>
</file>