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73" r:id="rId2"/>
  </p:sldMasterIdLst>
  <p:notesMasterIdLst>
    <p:notesMasterId r:id="rId37"/>
  </p:notesMasterIdLst>
  <p:handoutMasterIdLst>
    <p:handoutMasterId r:id="rId38"/>
  </p:handoutMasterIdLst>
  <p:sldIdLst>
    <p:sldId id="283" r:id="rId3"/>
    <p:sldId id="257" r:id="rId4"/>
    <p:sldId id="281" r:id="rId5"/>
    <p:sldId id="299" r:id="rId6"/>
    <p:sldId id="313" r:id="rId7"/>
    <p:sldId id="301" r:id="rId8"/>
    <p:sldId id="302" r:id="rId9"/>
    <p:sldId id="305" r:id="rId10"/>
    <p:sldId id="306" r:id="rId11"/>
    <p:sldId id="314" r:id="rId12"/>
    <p:sldId id="323" r:id="rId13"/>
    <p:sldId id="324" r:id="rId14"/>
    <p:sldId id="271" r:id="rId15"/>
    <p:sldId id="307" r:id="rId16"/>
    <p:sldId id="308" r:id="rId17"/>
    <p:sldId id="321" r:id="rId18"/>
    <p:sldId id="322" r:id="rId19"/>
    <p:sldId id="267" r:id="rId20"/>
    <p:sldId id="309" r:id="rId21"/>
    <p:sldId id="291" r:id="rId22"/>
    <p:sldId id="292" r:id="rId23"/>
    <p:sldId id="293" r:id="rId24"/>
    <p:sldId id="294" r:id="rId25"/>
    <p:sldId id="310" r:id="rId26"/>
    <p:sldId id="311" r:id="rId27"/>
    <p:sldId id="315" r:id="rId28"/>
    <p:sldId id="316" r:id="rId29"/>
    <p:sldId id="317" r:id="rId30"/>
    <p:sldId id="318" r:id="rId31"/>
    <p:sldId id="319" r:id="rId32"/>
    <p:sldId id="320" r:id="rId33"/>
    <p:sldId id="298" r:id="rId34"/>
    <p:sldId id="312" r:id="rId35"/>
    <p:sldId id="297" r:id="rId36"/>
  </p:sldIdLst>
  <p:sldSz cx="9144000" cy="6858000" type="screen4x3"/>
  <p:notesSz cx="7315200" cy="9601200"/>
  <p:defaultTextStyle>
    <a:defPPr>
      <a:defRPr lang="en-US"/>
    </a:defPPr>
    <a:lvl1pPr algn="l" rtl="0" fontAlgn="base">
      <a:spcBef>
        <a:spcPct val="0"/>
      </a:spcBef>
      <a:spcAft>
        <a:spcPct val="0"/>
      </a:spcAft>
      <a:defRPr sz="1600" kern="1200">
        <a:solidFill>
          <a:schemeClr val="bg1"/>
        </a:solidFill>
        <a:latin typeface="Times New Roman" pitchFamily="18" charset="0"/>
        <a:ea typeface="+mn-ea"/>
        <a:cs typeface="+mn-cs"/>
      </a:defRPr>
    </a:lvl1pPr>
    <a:lvl2pPr marL="457200" algn="l" rtl="0" fontAlgn="base">
      <a:spcBef>
        <a:spcPct val="0"/>
      </a:spcBef>
      <a:spcAft>
        <a:spcPct val="0"/>
      </a:spcAft>
      <a:defRPr sz="1600" kern="1200">
        <a:solidFill>
          <a:schemeClr val="bg1"/>
        </a:solidFill>
        <a:latin typeface="Times New Roman" pitchFamily="18" charset="0"/>
        <a:ea typeface="+mn-ea"/>
        <a:cs typeface="+mn-cs"/>
      </a:defRPr>
    </a:lvl2pPr>
    <a:lvl3pPr marL="914400" algn="l" rtl="0" fontAlgn="base">
      <a:spcBef>
        <a:spcPct val="0"/>
      </a:spcBef>
      <a:spcAft>
        <a:spcPct val="0"/>
      </a:spcAft>
      <a:defRPr sz="1600" kern="1200">
        <a:solidFill>
          <a:schemeClr val="bg1"/>
        </a:solidFill>
        <a:latin typeface="Times New Roman" pitchFamily="18" charset="0"/>
        <a:ea typeface="+mn-ea"/>
        <a:cs typeface="+mn-cs"/>
      </a:defRPr>
    </a:lvl3pPr>
    <a:lvl4pPr marL="1371600" algn="l" rtl="0" fontAlgn="base">
      <a:spcBef>
        <a:spcPct val="0"/>
      </a:spcBef>
      <a:spcAft>
        <a:spcPct val="0"/>
      </a:spcAft>
      <a:defRPr sz="1600" kern="1200">
        <a:solidFill>
          <a:schemeClr val="bg1"/>
        </a:solidFill>
        <a:latin typeface="Times New Roman" pitchFamily="18" charset="0"/>
        <a:ea typeface="+mn-ea"/>
        <a:cs typeface="+mn-cs"/>
      </a:defRPr>
    </a:lvl4pPr>
    <a:lvl5pPr marL="1828800" algn="l" rtl="0" fontAlgn="base">
      <a:spcBef>
        <a:spcPct val="0"/>
      </a:spcBef>
      <a:spcAft>
        <a:spcPct val="0"/>
      </a:spcAft>
      <a:defRPr sz="1600" kern="1200">
        <a:solidFill>
          <a:schemeClr val="bg1"/>
        </a:solidFill>
        <a:latin typeface="Times New Roman" pitchFamily="18" charset="0"/>
        <a:ea typeface="+mn-ea"/>
        <a:cs typeface="+mn-cs"/>
      </a:defRPr>
    </a:lvl5pPr>
    <a:lvl6pPr marL="2286000" algn="l" defTabSz="914400" rtl="0" eaLnBrk="1" latinLnBrk="0" hangingPunct="1">
      <a:defRPr sz="1600" kern="1200">
        <a:solidFill>
          <a:schemeClr val="bg1"/>
        </a:solidFill>
        <a:latin typeface="Times New Roman" pitchFamily="18" charset="0"/>
        <a:ea typeface="+mn-ea"/>
        <a:cs typeface="+mn-cs"/>
      </a:defRPr>
    </a:lvl6pPr>
    <a:lvl7pPr marL="2743200" algn="l" defTabSz="914400" rtl="0" eaLnBrk="1" latinLnBrk="0" hangingPunct="1">
      <a:defRPr sz="1600" kern="1200">
        <a:solidFill>
          <a:schemeClr val="bg1"/>
        </a:solidFill>
        <a:latin typeface="Times New Roman" pitchFamily="18" charset="0"/>
        <a:ea typeface="+mn-ea"/>
        <a:cs typeface="+mn-cs"/>
      </a:defRPr>
    </a:lvl7pPr>
    <a:lvl8pPr marL="3200400" algn="l" defTabSz="914400" rtl="0" eaLnBrk="1" latinLnBrk="0" hangingPunct="1">
      <a:defRPr sz="1600" kern="1200">
        <a:solidFill>
          <a:schemeClr val="bg1"/>
        </a:solidFill>
        <a:latin typeface="Times New Roman" pitchFamily="18" charset="0"/>
        <a:ea typeface="+mn-ea"/>
        <a:cs typeface="+mn-cs"/>
      </a:defRPr>
    </a:lvl8pPr>
    <a:lvl9pPr marL="3657600" algn="l" defTabSz="914400" rtl="0" eaLnBrk="1" latinLnBrk="0" hangingPunct="1">
      <a:defRPr sz="16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0000"/>
    <a:srgbClr val="66FF33"/>
    <a:srgbClr val="0099FF"/>
    <a:srgbClr val="FFFF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1500" autoAdjust="0"/>
  </p:normalViewPr>
  <p:slideViewPr>
    <p:cSldViewPr>
      <p:cViewPr varScale="1">
        <p:scale>
          <a:sx n="102" d="100"/>
          <a:sy n="102" d="100"/>
        </p:scale>
        <p:origin x="738" y="114"/>
      </p:cViewPr>
      <p:guideLst>
        <p:guide orient="horz" pos="2160"/>
        <p:guide pos="2880"/>
      </p:guideLst>
    </p:cSldViewPr>
  </p:slideViewPr>
  <p:outlineViewPr>
    <p:cViewPr>
      <p:scale>
        <a:sx n="33" d="100"/>
        <a:sy n="33" d="100"/>
      </p:scale>
      <p:origin x="0" y="9499"/>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011" y="-67"/>
      </p:cViewPr>
      <p:guideLst>
        <p:guide orient="horz" pos="3023"/>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3169920" cy="486223"/>
          </a:xfrm>
          <a:prstGeom prst="rect">
            <a:avLst/>
          </a:prstGeom>
          <a:noFill/>
          <a:ln w="9525">
            <a:noFill/>
            <a:miter lim="800000"/>
            <a:headEnd/>
            <a:tailEnd/>
          </a:ln>
          <a:effectLst/>
        </p:spPr>
        <p:txBody>
          <a:bodyPr vert="horz" wrap="square" lIns="97359" tIns="48680" rIns="97359" bIns="48680" numCol="1" anchor="t" anchorCtr="0" compatLnSpc="1">
            <a:prstTxWarp prst="textNoShape">
              <a:avLst/>
            </a:prstTxWarp>
          </a:bodyPr>
          <a:lstStyle>
            <a:lvl1pPr eaLnBrk="0" hangingPunct="0">
              <a:defRPr sz="1300">
                <a:solidFill>
                  <a:schemeClr val="tx1"/>
                </a:solidFill>
                <a:latin typeface="Tahoma" charset="0"/>
              </a:defRPr>
            </a:lvl1pPr>
          </a:lstStyle>
          <a:p>
            <a:endParaRPr lang="en-US"/>
          </a:p>
        </p:txBody>
      </p:sp>
      <p:sp>
        <p:nvSpPr>
          <p:cNvPr id="36867" name="Rectangle 3"/>
          <p:cNvSpPr>
            <a:spLocks noGrp="1" noChangeArrowheads="1"/>
          </p:cNvSpPr>
          <p:nvPr>
            <p:ph type="dt" sz="quarter" idx="1"/>
          </p:nvPr>
        </p:nvSpPr>
        <p:spPr bwMode="auto">
          <a:xfrm>
            <a:off x="4145281" y="0"/>
            <a:ext cx="3169920" cy="486223"/>
          </a:xfrm>
          <a:prstGeom prst="rect">
            <a:avLst/>
          </a:prstGeom>
          <a:noFill/>
          <a:ln w="9525">
            <a:noFill/>
            <a:miter lim="800000"/>
            <a:headEnd/>
            <a:tailEnd/>
          </a:ln>
          <a:effectLst/>
        </p:spPr>
        <p:txBody>
          <a:bodyPr vert="horz" wrap="square" lIns="97359" tIns="48680" rIns="97359" bIns="48680" numCol="1" anchor="t" anchorCtr="0" compatLnSpc="1">
            <a:prstTxWarp prst="textNoShape">
              <a:avLst/>
            </a:prstTxWarp>
          </a:bodyPr>
          <a:lstStyle>
            <a:lvl1pPr algn="r" eaLnBrk="0" hangingPunct="0">
              <a:defRPr sz="1300">
                <a:solidFill>
                  <a:schemeClr val="tx1"/>
                </a:solidFill>
                <a:latin typeface="Tahoma" charset="0"/>
              </a:defRPr>
            </a:lvl1pPr>
          </a:lstStyle>
          <a:p>
            <a:endParaRPr lang="en-US"/>
          </a:p>
        </p:txBody>
      </p:sp>
      <p:sp>
        <p:nvSpPr>
          <p:cNvPr id="36868" name="Rectangle 4"/>
          <p:cNvSpPr>
            <a:spLocks noGrp="1" noChangeArrowheads="1"/>
          </p:cNvSpPr>
          <p:nvPr>
            <p:ph type="ftr" sz="quarter" idx="2"/>
          </p:nvPr>
        </p:nvSpPr>
        <p:spPr bwMode="auto">
          <a:xfrm>
            <a:off x="1" y="9157184"/>
            <a:ext cx="3169920" cy="405185"/>
          </a:xfrm>
          <a:prstGeom prst="rect">
            <a:avLst/>
          </a:prstGeom>
          <a:noFill/>
          <a:ln w="9525">
            <a:noFill/>
            <a:miter lim="800000"/>
            <a:headEnd/>
            <a:tailEnd/>
          </a:ln>
          <a:effectLst/>
        </p:spPr>
        <p:txBody>
          <a:bodyPr vert="horz" wrap="square" lIns="97359" tIns="48680" rIns="97359" bIns="48680" numCol="1" anchor="b" anchorCtr="0" compatLnSpc="1">
            <a:prstTxWarp prst="textNoShape">
              <a:avLst/>
            </a:prstTxWarp>
          </a:bodyPr>
          <a:lstStyle>
            <a:lvl1pPr eaLnBrk="0" hangingPunct="0">
              <a:defRPr sz="1300">
                <a:solidFill>
                  <a:schemeClr val="tx1"/>
                </a:solidFill>
                <a:latin typeface="Tahoma" charset="0"/>
              </a:defRPr>
            </a:lvl1pPr>
          </a:lstStyle>
          <a:p>
            <a:endParaRPr lang="en-US"/>
          </a:p>
        </p:txBody>
      </p:sp>
      <p:sp>
        <p:nvSpPr>
          <p:cNvPr id="36869" name="Rectangle 5"/>
          <p:cNvSpPr>
            <a:spLocks noGrp="1" noChangeArrowheads="1"/>
          </p:cNvSpPr>
          <p:nvPr>
            <p:ph type="sldNum" sz="quarter" idx="3"/>
          </p:nvPr>
        </p:nvSpPr>
        <p:spPr bwMode="auto">
          <a:xfrm>
            <a:off x="4145281" y="9157184"/>
            <a:ext cx="3169920" cy="405185"/>
          </a:xfrm>
          <a:prstGeom prst="rect">
            <a:avLst/>
          </a:prstGeom>
          <a:noFill/>
          <a:ln w="9525">
            <a:noFill/>
            <a:miter lim="800000"/>
            <a:headEnd/>
            <a:tailEnd/>
          </a:ln>
          <a:effectLst/>
        </p:spPr>
        <p:txBody>
          <a:bodyPr vert="horz" wrap="square" lIns="97359" tIns="48680" rIns="97359" bIns="48680" numCol="1" anchor="b" anchorCtr="0" compatLnSpc="1">
            <a:prstTxWarp prst="textNoShape">
              <a:avLst/>
            </a:prstTxWarp>
          </a:bodyPr>
          <a:lstStyle>
            <a:lvl1pPr algn="r" eaLnBrk="0" hangingPunct="0">
              <a:defRPr sz="1300">
                <a:solidFill>
                  <a:schemeClr val="tx1"/>
                </a:solidFill>
                <a:latin typeface="Tahoma" charset="0"/>
              </a:defRPr>
            </a:lvl1pPr>
          </a:lstStyle>
          <a:p>
            <a:fld id="{B6EA2759-558B-4B0D-833E-3650C45689F7}" type="slidenum">
              <a:rPr lang="en-US"/>
              <a:pPr/>
              <a:t>‹#›</a:t>
            </a:fld>
            <a:endParaRPr lang="en-US"/>
          </a:p>
        </p:txBody>
      </p:sp>
    </p:spTree>
    <p:extLst>
      <p:ext uri="{BB962C8B-B14F-4D97-AF65-F5344CB8AC3E}">
        <p14:creationId xmlns:p14="http://schemas.microsoft.com/office/powerpoint/2010/main" val="300688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3169920" cy="479469"/>
          </a:xfrm>
          <a:prstGeom prst="rect">
            <a:avLst/>
          </a:prstGeom>
          <a:noFill/>
          <a:ln w="9525">
            <a:noFill/>
            <a:miter lim="800000"/>
            <a:headEnd/>
            <a:tailEnd/>
          </a:ln>
          <a:effectLst/>
        </p:spPr>
        <p:txBody>
          <a:bodyPr vert="horz" wrap="square" lIns="97359" tIns="48680" rIns="97359" bIns="48680" numCol="1" anchor="t" anchorCtr="0" compatLnSpc="1">
            <a:prstTxWarp prst="textNoShape">
              <a:avLst/>
            </a:prstTxWarp>
          </a:bodyPr>
          <a:lstStyle>
            <a:lvl1pPr eaLnBrk="0" hangingPunct="0">
              <a:defRPr sz="1300">
                <a:solidFill>
                  <a:schemeClr val="tx1"/>
                </a:solidFill>
              </a:defRPr>
            </a:lvl1pPr>
          </a:lstStyle>
          <a:p>
            <a:endParaRPr lang="en-US"/>
          </a:p>
        </p:txBody>
      </p:sp>
      <p:sp>
        <p:nvSpPr>
          <p:cNvPr id="9219" name="Rectangle 3"/>
          <p:cNvSpPr>
            <a:spLocks noGrp="1" noChangeArrowheads="1"/>
          </p:cNvSpPr>
          <p:nvPr>
            <p:ph type="dt" idx="1"/>
          </p:nvPr>
        </p:nvSpPr>
        <p:spPr bwMode="auto">
          <a:xfrm>
            <a:off x="4145281" y="0"/>
            <a:ext cx="3169920" cy="479469"/>
          </a:xfrm>
          <a:prstGeom prst="rect">
            <a:avLst/>
          </a:prstGeom>
          <a:noFill/>
          <a:ln w="9525">
            <a:noFill/>
            <a:miter lim="800000"/>
            <a:headEnd/>
            <a:tailEnd/>
          </a:ln>
          <a:effectLst/>
        </p:spPr>
        <p:txBody>
          <a:bodyPr vert="horz" wrap="square" lIns="97359" tIns="48680" rIns="97359" bIns="48680" numCol="1" anchor="t" anchorCtr="0" compatLnSpc="1">
            <a:prstTxWarp prst="textNoShape">
              <a:avLst/>
            </a:prstTxWarp>
          </a:bodyPr>
          <a:lstStyle>
            <a:lvl1pPr algn="r" eaLnBrk="0" hangingPunct="0">
              <a:defRPr sz="1300">
                <a:solidFill>
                  <a:schemeClr val="tx1"/>
                </a:solidFill>
              </a:defRPr>
            </a:lvl1pPr>
          </a:lstStyle>
          <a:p>
            <a:endParaRPr lang="en-US"/>
          </a:p>
        </p:txBody>
      </p:sp>
      <p:sp>
        <p:nvSpPr>
          <p:cNvPr id="9220" name="Rectangle 4"/>
          <p:cNvSpPr>
            <a:spLocks noGrp="1" noRot="1" noChangeAspec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975361" y="4560022"/>
            <a:ext cx="5364480" cy="4320286"/>
          </a:xfrm>
          <a:prstGeom prst="rect">
            <a:avLst/>
          </a:prstGeom>
          <a:noFill/>
          <a:ln w="9525">
            <a:noFill/>
            <a:miter lim="800000"/>
            <a:headEnd/>
            <a:tailEnd/>
          </a:ln>
          <a:effectLst/>
        </p:spPr>
        <p:txBody>
          <a:bodyPr vert="horz" wrap="square" lIns="97359" tIns="48680" rIns="97359" bIns="486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2" name="Rectangle 6"/>
          <p:cNvSpPr>
            <a:spLocks noGrp="1" noChangeArrowheads="1"/>
          </p:cNvSpPr>
          <p:nvPr>
            <p:ph type="ftr" sz="quarter" idx="4"/>
          </p:nvPr>
        </p:nvSpPr>
        <p:spPr bwMode="auto">
          <a:xfrm>
            <a:off x="1" y="9121731"/>
            <a:ext cx="3169920" cy="479469"/>
          </a:xfrm>
          <a:prstGeom prst="rect">
            <a:avLst/>
          </a:prstGeom>
          <a:noFill/>
          <a:ln w="9525">
            <a:noFill/>
            <a:miter lim="800000"/>
            <a:headEnd/>
            <a:tailEnd/>
          </a:ln>
          <a:effectLst/>
        </p:spPr>
        <p:txBody>
          <a:bodyPr vert="horz" wrap="square" lIns="97359" tIns="48680" rIns="97359" bIns="48680" numCol="1" anchor="b" anchorCtr="0" compatLnSpc="1">
            <a:prstTxWarp prst="textNoShape">
              <a:avLst/>
            </a:prstTxWarp>
          </a:bodyPr>
          <a:lstStyle>
            <a:lvl1pPr eaLnBrk="0" hangingPunct="0">
              <a:defRPr sz="1300">
                <a:solidFill>
                  <a:schemeClr val="tx1"/>
                </a:solidFill>
              </a:defRPr>
            </a:lvl1pPr>
          </a:lstStyle>
          <a:p>
            <a:endParaRPr lang="en-US"/>
          </a:p>
        </p:txBody>
      </p:sp>
      <p:sp>
        <p:nvSpPr>
          <p:cNvPr id="9223" name="Rectangle 7"/>
          <p:cNvSpPr>
            <a:spLocks noGrp="1" noChangeArrowheads="1"/>
          </p:cNvSpPr>
          <p:nvPr>
            <p:ph type="sldNum" sz="quarter" idx="5"/>
          </p:nvPr>
        </p:nvSpPr>
        <p:spPr bwMode="auto">
          <a:xfrm>
            <a:off x="4145281" y="9121731"/>
            <a:ext cx="3169920" cy="479469"/>
          </a:xfrm>
          <a:prstGeom prst="rect">
            <a:avLst/>
          </a:prstGeom>
          <a:noFill/>
          <a:ln w="9525">
            <a:noFill/>
            <a:miter lim="800000"/>
            <a:headEnd/>
            <a:tailEnd/>
          </a:ln>
          <a:effectLst/>
        </p:spPr>
        <p:txBody>
          <a:bodyPr vert="horz" wrap="square" lIns="97359" tIns="48680" rIns="97359" bIns="48680" numCol="1" anchor="b" anchorCtr="0" compatLnSpc="1">
            <a:prstTxWarp prst="textNoShape">
              <a:avLst/>
            </a:prstTxWarp>
          </a:bodyPr>
          <a:lstStyle>
            <a:lvl1pPr algn="r" eaLnBrk="0" hangingPunct="0">
              <a:defRPr sz="1300">
                <a:solidFill>
                  <a:schemeClr val="tx1"/>
                </a:solidFill>
              </a:defRPr>
            </a:lvl1pPr>
          </a:lstStyle>
          <a:p>
            <a:fld id="{C7F11A73-CE88-49D4-8AF1-35091079A8B0}" type="slidenum">
              <a:rPr lang="en-US"/>
              <a:pPr/>
              <a:t>‹#›</a:t>
            </a:fld>
            <a:endParaRPr lang="en-US"/>
          </a:p>
        </p:txBody>
      </p:sp>
    </p:spTree>
    <p:extLst>
      <p:ext uri="{BB962C8B-B14F-4D97-AF65-F5344CB8AC3E}">
        <p14:creationId xmlns:p14="http://schemas.microsoft.com/office/powerpoint/2010/main" val="11743040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E89AE2-5F1A-447E-9BF1-1B57B390BE3E}" type="slidenum">
              <a:rPr lang="en-US"/>
              <a:pPr/>
              <a:t>1</a:t>
            </a:fld>
            <a:endParaRPr lang="en-US"/>
          </a:p>
        </p:txBody>
      </p:sp>
      <p:sp>
        <p:nvSpPr>
          <p:cNvPr id="50178" name="Rectangle 2"/>
          <p:cNvSpPr>
            <a:spLocks noGrp="1" noRot="1" noChangeAspect="1" noChangeArrowheads="1" noTextEdit="1"/>
          </p:cNvSpPr>
          <p:nvPr>
            <p:ph type="sldImg"/>
          </p:nvPr>
        </p:nvSpPr>
        <p:spPr>
          <a:xfrm>
            <a:off x="1257300" y="720725"/>
            <a:ext cx="4800600" cy="3600450"/>
          </a:xfrm>
          <a:ln/>
        </p:spPr>
      </p:sp>
      <p:sp>
        <p:nvSpPr>
          <p:cNvPr id="50179" name="Rectangle 3"/>
          <p:cNvSpPr>
            <a:spLocks noGrp="1" noChangeArrowheads="1"/>
          </p:cNvSpPr>
          <p:nvPr>
            <p:ph type="body" idx="1"/>
          </p:nvPr>
        </p:nvSpPr>
        <p:spPr>
          <a:xfrm>
            <a:off x="975361" y="4561710"/>
            <a:ext cx="5364480" cy="4318598"/>
          </a:xfrm>
        </p:spPr>
        <p:txBody>
          <a:bodyPr/>
          <a:lstStyle/>
          <a:p>
            <a:endParaRPr lang="en-US"/>
          </a:p>
        </p:txBody>
      </p:sp>
    </p:spTree>
    <p:extLst>
      <p:ext uri="{BB962C8B-B14F-4D97-AF65-F5344CB8AC3E}">
        <p14:creationId xmlns:p14="http://schemas.microsoft.com/office/powerpoint/2010/main" val="104632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CalFire</a:t>
            </a:r>
            <a:r>
              <a:rPr lang="en-US" dirty="0" smtClean="0"/>
              <a:t> uses NAD83</a:t>
            </a:r>
            <a:r>
              <a:rPr lang="en-US" baseline="0" dirty="0" smtClean="0"/>
              <a:t> California Teale Albers</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16</a:t>
            </a:fld>
            <a:endParaRPr lang="en-US"/>
          </a:p>
        </p:txBody>
      </p:sp>
    </p:spTree>
    <p:extLst>
      <p:ext uri="{BB962C8B-B14F-4D97-AF65-F5344CB8AC3E}">
        <p14:creationId xmlns:p14="http://schemas.microsoft.com/office/powerpoint/2010/main" val="287331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F11A73-CE88-49D4-8AF1-35091079A8B0}" type="slidenum">
              <a:rPr lang="en-US" smtClean="0"/>
              <a:pPr/>
              <a:t>18</a:t>
            </a:fld>
            <a:endParaRPr lang="en-US"/>
          </a:p>
        </p:txBody>
      </p:sp>
    </p:spTree>
    <p:extLst>
      <p:ext uri="{BB962C8B-B14F-4D97-AF65-F5344CB8AC3E}">
        <p14:creationId xmlns:p14="http://schemas.microsoft.com/office/powerpoint/2010/main" val="281046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what we will work with you on during the exercises.  Only so much you can show in a </a:t>
            </a:r>
            <a:r>
              <a:rPr lang="en-US" dirty="0" err="1" smtClean="0"/>
              <a:t>powerpoint</a:t>
            </a:r>
            <a:r>
              <a:rPr lang="en-US" smtClean="0"/>
              <a:t>.</a:t>
            </a:r>
            <a:endParaRPr lang="en-US"/>
          </a:p>
        </p:txBody>
      </p:sp>
      <p:sp>
        <p:nvSpPr>
          <p:cNvPr id="4" name="Slide Number Placeholder 3"/>
          <p:cNvSpPr>
            <a:spLocks noGrp="1"/>
          </p:cNvSpPr>
          <p:nvPr>
            <p:ph type="sldNum" sz="quarter" idx="10"/>
          </p:nvPr>
        </p:nvSpPr>
        <p:spPr/>
        <p:txBody>
          <a:bodyPr/>
          <a:lstStyle/>
          <a:p>
            <a:fld id="{C7F11A73-CE88-49D4-8AF1-35091079A8B0}" type="slidenum">
              <a:rPr lang="en-US" smtClean="0"/>
              <a:pPr/>
              <a:t>19</a:t>
            </a:fld>
            <a:endParaRPr lang="en-US"/>
          </a:p>
        </p:txBody>
      </p:sp>
    </p:spTree>
    <p:extLst>
      <p:ext uri="{BB962C8B-B14F-4D97-AF65-F5344CB8AC3E}">
        <p14:creationId xmlns:p14="http://schemas.microsoft.com/office/powerpoint/2010/main" val="68017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it’s a polygon,</a:t>
            </a:r>
            <a:r>
              <a:rPr lang="en-US" baseline="0" dirty="0" smtClean="0"/>
              <a:t> it should be part of the perimeter</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21</a:t>
            </a:fld>
            <a:endParaRPr lang="en-US"/>
          </a:p>
        </p:txBody>
      </p:sp>
    </p:spTree>
    <p:extLst>
      <p:ext uri="{BB962C8B-B14F-4D97-AF65-F5344CB8AC3E}">
        <p14:creationId xmlns:p14="http://schemas.microsoft.com/office/powerpoint/2010/main" val="1048481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IRIN uses best, “closest</a:t>
            </a:r>
            <a:r>
              <a:rPr lang="en-US" baseline="0" dirty="0" smtClean="0"/>
              <a:t> to nadir”, run for mapping so mapped heat may not match up exactly with what you see in this one run</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22</a:t>
            </a:fld>
            <a:endParaRPr lang="en-US"/>
          </a:p>
        </p:txBody>
      </p:sp>
    </p:spTree>
    <p:extLst>
      <p:ext uri="{BB962C8B-B14F-4D97-AF65-F5344CB8AC3E}">
        <p14:creationId xmlns:p14="http://schemas.microsoft.com/office/powerpoint/2010/main" val="6408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Thompson Ridge fire 20130605_0038.  Fire grew 5,000 acres on this night to just under 10,000 acres.  This shows just a portion of the fire.</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24</a:t>
            </a:fld>
            <a:endParaRPr lang="en-US"/>
          </a:p>
        </p:txBody>
      </p:sp>
    </p:spTree>
    <p:extLst>
      <p:ext uri="{BB962C8B-B14F-4D97-AF65-F5344CB8AC3E}">
        <p14:creationId xmlns:p14="http://schemas.microsoft.com/office/powerpoint/2010/main" val="225663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Thompson Ridge fire 20130605_0038.  Fire grew 5,000 acres on this night to just under 10,000 acres.  This shows just a portion of the fire.</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25</a:t>
            </a:fld>
            <a:endParaRPr lang="en-US"/>
          </a:p>
        </p:txBody>
      </p:sp>
    </p:spTree>
    <p:extLst>
      <p:ext uri="{BB962C8B-B14F-4D97-AF65-F5344CB8AC3E}">
        <p14:creationId xmlns:p14="http://schemas.microsoft.com/office/powerpoint/2010/main" val="390804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Assayii</a:t>
            </a:r>
            <a:r>
              <a:rPr lang="en-US" dirty="0" smtClean="0"/>
              <a:t> Lake fire NM 2014</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26</a:t>
            </a:fld>
            <a:endParaRPr lang="en-US"/>
          </a:p>
        </p:txBody>
      </p:sp>
    </p:spTree>
    <p:extLst>
      <p:ext uri="{BB962C8B-B14F-4D97-AF65-F5344CB8AC3E}">
        <p14:creationId xmlns:p14="http://schemas.microsoft.com/office/powerpoint/2010/main" val="42623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Perimeter at lower left is from previous incident provided perimeter</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27</a:t>
            </a:fld>
            <a:endParaRPr lang="en-US"/>
          </a:p>
        </p:txBody>
      </p:sp>
    </p:spTree>
    <p:extLst>
      <p:ext uri="{BB962C8B-B14F-4D97-AF65-F5344CB8AC3E}">
        <p14:creationId xmlns:p14="http://schemas.microsoft.com/office/powerpoint/2010/main" val="80124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Isolated heat sources</a:t>
            </a:r>
            <a:r>
              <a:rPr lang="en-US" baseline="0" dirty="0" smtClean="0"/>
              <a:t> outside western edge not mapped because they were not in the color tiff.</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31</a:t>
            </a:fld>
            <a:endParaRPr lang="en-US"/>
          </a:p>
        </p:txBody>
      </p:sp>
    </p:spTree>
    <p:extLst>
      <p:ext uri="{BB962C8B-B14F-4D97-AF65-F5344CB8AC3E}">
        <p14:creationId xmlns:p14="http://schemas.microsoft.com/office/powerpoint/2010/main" val="184038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F11A73-CE88-49D4-8AF1-35091079A8B0}" type="slidenum">
              <a:rPr lang="en-US" smtClean="0"/>
              <a:pPr/>
              <a:t>2</a:t>
            </a:fld>
            <a:endParaRPr lang="en-US"/>
          </a:p>
        </p:txBody>
      </p:sp>
    </p:spTree>
    <p:extLst>
      <p:ext uri="{BB962C8B-B14F-4D97-AF65-F5344CB8AC3E}">
        <p14:creationId xmlns:p14="http://schemas.microsoft.com/office/powerpoint/2010/main" val="389743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grid with latitude and longitude use ticks or lines.</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32</a:t>
            </a:fld>
            <a:endParaRPr lang="en-US"/>
          </a:p>
        </p:txBody>
      </p:sp>
    </p:spTree>
    <p:extLst>
      <p:ext uri="{BB962C8B-B14F-4D97-AF65-F5344CB8AC3E}">
        <p14:creationId xmlns:p14="http://schemas.microsoft.com/office/powerpoint/2010/main" val="263179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F11A73-CE88-49D4-8AF1-35091079A8B0}" type="slidenum">
              <a:rPr lang="en-US" smtClean="0"/>
              <a:pPr/>
              <a:t>33</a:t>
            </a:fld>
            <a:endParaRPr lang="en-US"/>
          </a:p>
        </p:txBody>
      </p:sp>
    </p:spTree>
    <p:extLst>
      <p:ext uri="{BB962C8B-B14F-4D97-AF65-F5344CB8AC3E}">
        <p14:creationId xmlns:p14="http://schemas.microsoft.com/office/powerpoint/2010/main" val="3467845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Exercises provide a range of vegetation types and topographic settings</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3</a:t>
            </a:fld>
            <a:endParaRPr lang="en-US"/>
          </a:p>
        </p:txBody>
      </p:sp>
    </p:spTree>
    <p:extLst>
      <p:ext uri="{BB962C8B-B14F-4D97-AF65-F5344CB8AC3E}">
        <p14:creationId xmlns:p14="http://schemas.microsoft.com/office/powerpoint/2010/main" val="102695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The work cycle makes it problematic for anyone to do IRIN work (given our standard period of operations) in addition to daytime work whether it be GIS, aerial detection and mapping, etc.</a:t>
            </a:r>
          </a:p>
          <a:p>
            <a:r>
              <a:rPr lang="en-US" dirty="0" smtClean="0"/>
              <a:t>Your</a:t>
            </a:r>
            <a:r>
              <a:rPr lang="en-US" baseline="0" dirty="0" smtClean="0"/>
              <a:t> schedule will change nightly.</a:t>
            </a:r>
            <a:endParaRPr lang="en-US" dirty="0"/>
          </a:p>
        </p:txBody>
      </p:sp>
      <p:sp>
        <p:nvSpPr>
          <p:cNvPr id="4" name="Slide Number Placeholder 3"/>
          <p:cNvSpPr>
            <a:spLocks noGrp="1"/>
          </p:cNvSpPr>
          <p:nvPr>
            <p:ph type="sldNum" sz="quarter" idx="10"/>
          </p:nvPr>
        </p:nvSpPr>
        <p:spPr/>
        <p:txBody>
          <a:bodyPr/>
          <a:lstStyle/>
          <a:p>
            <a:pPr>
              <a:defRPr/>
            </a:pPr>
            <a:fld id="{E9829B36-A426-458D-8AEC-1EE774E351CB}"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276095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7</a:t>
            </a:fld>
            <a:endParaRPr lang="en-US"/>
          </a:p>
        </p:txBody>
      </p:sp>
    </p:spTree>
    <p:extLst>
      <p:ext uri="{BB962C8B-B14F-4D97-AF65-F5344CB8AC3E}">
        <p14:creationId xmlns:p14="http://schemas.microsoft.com/office/powerpoint/2010/main" val="392609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9</a:t>
            </a:fld>
            <a:endParaRPr lang="en-US"/>
          </a:p>
        </p:txBody>
      </p:sp>
    </p:spTree>
    <p:extLst>
      <p:ext uri="{BB962C8B-B14F-4D97-AF65-F5344CB8AC3E}">
        <p14:creationId xmlns:p14="http://schemas.microsoft.com/office/powerpoint/2010/main" val="68513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180609_2059_416_fire_b2_1_ortho.tif </a:t>
            </a:r>
            <a:endParaRPr lang="en-US" dirty="0"/>
          </a:p>
        </p:txBody>
      </p:sp>
      <p:sp>
        <p:nvSpPr>
          <p:cNvPr id="4" name="Slide Number Placeholder 3"/>
          <p:cNvSpPr>
            <a:spLocks noGrp="1"/>
          </p:cNvSpPr>
          <p:nvPr>
            <p:ph type="sldNum" sz="quarter" idx="10"/>
          </p:nvPr>
        </p:nvSpPr>
        <p:spPr/>
        <p:txBody>
          <a:bodyPr/>
          <a:lstStyle/>
          <a:p>
            <a:fld id="{C7F11A73-CE88-49D4-8AF1-35091079A8B0}" type="slidenum">
              <a:rPr lang="en-US" smtClean="0"/>
              <a:pPr/>
              <a:t>12</a:t>
            </a:fld>
            <a:endParaRPr lang="en-US"/>
          </a:p>
        </p:txBody>
      </p:sp>
    </p:spTree>
    <p:extLst>
      <p:ext uri="{BB962C8B-B14F-4D97-AF65-F5344CB8AC3E}">
        <p14:creationId xmlns:p14="http://schemas.microsoft.com/office/powerpoint/2010/main" val="119586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F11A73-CE88-49D4-8AF1-35091079A8B0}" type="slidenum">
              <a:rPr lang="en-US" smtClean="0"/>
              <a:pPr/>
              <a:t>13</a:t>
            </a:fld>
            <a:endParaRPr lang="en-US"/>
          </a:p>
        </p:txBody>
      </p:sp>
    </p:spTree>
    <p:extLst>
      <p:ext uri="{BB962C8B-B14F-4D97-AF65-F5344CB8AC3E}">
        <p14:creationId xmlns:p14="http://schemas.microsoft.com/office/powerpoint/2010/main" val="245463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F1B39BE-EE64-48A0-B776-9E8BC4A19702}" type="slidenum">
              <a:rPr lang="en-US" smtClean="0"/>
              <a:pPr/>
              <a:t>15</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mtClean="0"/>
              <a:t>Every data layer will be produced, if applicable, regardless of what is requested by an individual SITL.</a:t>
            </a:r>
          </a:p>
        </p:txBody>
      </p:sp>
    </p:spTree>
    <p:extLst>
      <p:ext uri="{BB962C8B-B14F-4D97-AF65-F5344CB8AC3E}">
        <p14:creationId xmlns:p14="http://schemas.microsoft.com/office/powerpoint/2010/main" val="1260074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12700"/>
            <a:ext cx="9156700" cy="6870700"/>
            <a:chOff x="0" y="-8"/>
            <a:chExt cx="5768" cy="4328"/>
          </a:xfrm>
        </p:grpSpPr>
        <p:sp>
          <p:nvSpPr>
            <p:cNvPr id="46083"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endParaRPr lang="en-US"/>
            </a:p>
          </p:txBody>
        </p:sp>
        <p:sp>
          <p:nvSpPr>
            <p:cNvPr id="46084"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endParaRPr lang="en-US"/>
            </a:p>
          </p:txBody>
        </p:sp>
        <p:sp>
          <p:nvSpPr>
            <p:cNvPr id="46085"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86"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87"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endParaRPr lang="en-US"/>
            </a:p>
          </p:txBody>
        </p:sp>
        <p:sp>
          <p:nvSpPr>
            <p:cNvPr id="46088"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89"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0"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1"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2"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3"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4"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5"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6"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7"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8"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099"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100"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46101"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pic>
          <p:nvPicPr>
            <p:cNvPr id="46102"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p:spPr>
        </p:pic>
        <p:sp>
          <p:nvSpPr>
            <p:cNvPr id="46103"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endParaRPr lang="en-US"/>
            </a:p>
          </p:txBody>
        </p:sp>
      </p:grpSp>
      <p:sp>
        <p:nvSpPr>
          <p:cNvPr id="46104"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endParaRPr lang="en-US"/>
          </a:p>
        </p:txBody>
      </p:sp>
      <p:grpSp>
        <p:nvGrpSpPr>
          <p:cNvPr id="46105" name="Group 25"/>
          <p:cNvGrpSpPr>
            <a:grpSpLocks/>
          </p:cNvGrpSpPr>
          <p:nvPr/>
        </p:nvGrpSpPr>
        <p:grpSpPr bwMode="auto">
          <a:xfrm>
            <a:off x="762000" y="3352800"/>
            <a:ext cx="457200" cy="457200"/>
            <a:chOff x="480" y="2112"/>
            <a:chExt cx="288" cy="288"/>
          </a:xfrm>
        </p:grpSpPr>
        <p:sp>
          <p:nvSpPr>
            <p:cNvPr id="46106"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endParaRPr lang="en-US"/>
            </a:p>
          </p:txBody>
        </p:sp>
        <p:sp>
          <p:nvSpPr>
            <p:cNvPr id="46107"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endParaRPr lang="en-US"/>
            </a:p>
          </p:txBody>
        </p:sp>
      </p:grpSp>
      <p:sp>
        <p:nvSpPr>
          <p:cNvPr id="46108"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6109"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6110" name="Rectangle 30"/>
          <p:cNvSpPr>
            <a:spLocks noGrp="1" noChangeArrowheads="1"/>
          </p:cNvSpPr>
          <p:nvPr>
            <p:ph type="dt" sz="quarter" idx="2"/>
          </p:nvPr>
        </p:nvSpPr>
        <p:spPr>
          <a:xfrm>
            <a:off x="685800" y="6342063"/>
            <a:ext cx="1905000" cy="457200"/>
          </a:xfrm>
        </p:spPr>
        <p:txBody>
          <a:bodyPr/>
          <a:lstStyle>
            <a:lvl1pPr>
              <a:defRPr/>
            </a:lvl1pPr>
          </a:lstStyle>
          <a:p>
            <a:endParaRPr lang="en-US"/>
          </a:p>
        </p:txBody>
      </p:sp>
      <p:sp>
        <p:nvSpPr>
          <p:cNvPr id="46111" name="Rectangle 31"/>
          <p:cNvSpPr>
            <a:spLocks noGrp="1" noChangeArrowheads="1"/>
          </p:cNvSpPr>
          <p:nvPr>
            <p:ph type="ftr" sz="quarter" idx="3"/>
          </p:nvPr>
        </p:nvSpPr>
        <p:spPr>
          <a:xfrm>
            <a:off x="3124200" y="6342063"/>
            <a:ext cx="2895600" cy="457200"/>
          </a:xfrm>
        </p:spPr>
        <p:txBody>
          <a:bodyPr/>
          <a:lstStyle>
            <a:lvl1pPr>
              <a:defRPr/>
            </a:lvl1pPr>
          </a:lstStyle>
          <a:p>
            <a:r>
              <a:rPr lang="en-US"/>
              <a:t>Interpreting Imagery</a:t>
            </a:r>
          </a:p>
        </p:txBody>
      </p:sp>
      <p:sp>
        <p:nvSpPr>
          <p:cNvPr id="46112" name="Rectangle 32"/>
          <p:cNvSpPr>
            <a:spLocks noGrp="1" noChangeArrowheads="1"/>
          </p:cNvSpPr>
          <p:nvPr>
            <p:ph type="sldNum" sz="quarter" idx="4"/>
          </p:nvPr>
        </p:nvSpPr>
        <p:spPr>
          <a:xfrm>
            <a:off x="7086600" y="6342063"/>
            <a:ext cx="1905000" cy="457200"/>
          </a:xfrm>
        </p:spPr>
        <p:txBody>
          <a:bodyPr/>
          <a:lstStyle>
            <a:lvl1pPr>
              <a:defRPr/>
            </a:lvl1pPr>
          </a:lstStyle>
          <a:p>
            <a:fld id="{5B6620AA-A8F8-4622-8A1C-4309358ADE31}" type="slidenum">
              <a:rPr lang="en-US"/>
              <a:pPr/>
              <a:t>‹#›</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104"/>
                                        </p:tgtEl>
                                        <p:attrNameLst>
                                          <p:attrName>style.visibility</p:attrName>
                                        </p:attrNameLst>
                                      </p:cBhvr>
                                      <p:to>
                                        <p:strVal val="visible"/>
                                      </p:to>
                                    </p:set>
                                    <p:animEffect transition="in" filter="wipe(left)">
                                      <p:cBhvr>
                                        <p:cTn id="7" dur="500"/>
                                        <p:tgtEl>
                                          <p:spTgt spid="46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Interpreting Imagery</a:t>
            </a:r>
          </a:p>
        </p:txBody>
      </p:sp>
      <p:sp>
        <p:nvSpPr>
          <p:cNvPr id="6" name="Slide Number Placeholder 5"/>
          <p:cNvSpPr>
            <a:spLocks noGrp="1"/>
          </p:cNvSpPr>
          <p:nvPr>
            <p:ph type="sldNum" sz="quarter" idx="12"/>
          </p:nvPr>
        </p:nvSpPr>
        <p:spPr/>
        <p:txBody>
          <a:bodyPr/>
          <a:lstStyle>
            <a:lvl1pPr>
              <a:defRPr/>
            </a:lvl1pPr>
          </a:lstStyle>
          <a:p>
            <a:fld id="{2D45AE8C-8DBF-4FD4-99CE-2EFA8B46E77D}"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Interpreting Imagery</a:t>
            </a:r>
          </a:p>
        </p:txBody>
      </p:sp>
      <p:sp>
        <p:nvSpPr>
          <p:cNvPr id="6" name="Slide Number Placeholder 5"/>
          <p:cNvSpPr>
            <a:spLocks noGrp="1"/>
          </p:cNvSpPr>
          <p:nvPr>
            <p:ph type="sldNum" sz="quarter" idx="12"/>
          </p:nvPr>
        </p:nvSpPr>
        <p:spPr/>
        <p:txBody>
          <a:bodyPr/>
          <a:lstStyle>
            <a:lvl1pPr>
              <a:defRPr/>
            </a:lvl1pPr>
          </a:lstStyle>
          <a:p>
            <a:fld id="{DA6513E8-9E10-4751-A825-76D7B6916329}"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72B85-667E-4C2D-B1C2-8C2F64FA2D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9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58A7BD-61A1-4AED-AAE2-6D11D116DC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87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7FF79F-217C-43E7-A1DC-91245842B0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699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85084B-2A85-43E3-A7FC-11DA62F4BA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125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82ED9-A073-4E27-A07A-CCF1A11D0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489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6745C7-057D-4962-B12A-D60E401D4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19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EA767F-9293-4846-888E-9287B78EC6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040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C56947-C962-4F1A-8FD9-9B95777133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51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D42B86-F135-4082-A68F-59B4A0652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71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678E50-705B-462F-B1F4-FCF56C0F90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906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3E0C24-98C3-4656-AFC4-5C89D2D36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87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Interpreting Imagery</a:t>
            </a:r>
          </a:p>
        </p:txBody>
      </p:sp>
      <p:sp>
        <p:nvSpPr>
          <p:cNvPr id="6" name="Slide Number Placeholder 5"/>
          <p:cNvSpPr>
            <a:spLocks noGrp="1"/>
          </p:cNvSpPr>
          <p:nvPr>
            <p:ph type="sldNum" sz="quarter" idx="12"/>
          </p:nvPr>
        </p:nvSpPr>
        <p:spPr/>
        <p:txBody>
          <a:bodyPr/>
          <a:lstStyle>
            <a:lvl1pPr>
              <a:defRPr/>
            </a:lvl1pPr>
          </a:lstStyle>
          <a:p>
            <a:fld id="{C9443758-D978-432A-A307-10B0878816AE}"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Interpreting Imagery</a:t>
            </a:r>
          </a:p>
        </p:txBody>
      </p:sp>
      <p:sp>
        <p:nvSpPr>
          <p:cNvPr id="7" name="Slide Number Placeholder 6"/>
          <p:cNvSpPr>
            <a:spLocks noGrp="1"/>
          </p:cNvSpPr>
          <p:nvPr>
            <p:ph type="sldNum" sz="quarter" idx="12"/>
          </p:nvPr>
        </p:nvSpPr>
        <p:spPr/>
        <p:txBody>
          <a:bodyPr/>
          <a:lstStyle>
            <a:lvl1pPr>
              <a:defRPr/>
            </a:lvl1pPr>
          </a:lstStyle>
          <a:p>
            <a:fld id="{86D9DE74-3A70-4685-AE1C-FF82ABAD300F}"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Interpreting Imagery</a:t>
            </a:r>
          </a:p>
        </p:txBody>
      </p:sp>
      <p:sp>
        <p:nvSpPr>
          <p:cNvPr id="9" name="Slide Number Placeholder 8"/>
          <p:cNvSpPr>
            <a:spLocks noGrp="1"/>
          </p:cNvSpPr>
          <p:nvPr>
            <p:ph type="sldNum" sz="quarter" idx="12"/>
          </p:nvPr>
        </p:nvSpPr>
        <p:spPr/>
        <p:txBody>
          <a:bodyPr/>
          <a:lstStyle>
            <a:lvl1pPr>
              <a:defRPr/>
            </a:lvl1pPr>
          </a:lstStyle>
          <a:p>
            <a:fld id="{92CC382D-A3BA-4FA4-88B1-B5F7A4B99E04}"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Interpreting Imagery</a:t>
            </a:r>
          </a:p>
        </p:txBody>
      </p:sp>
      <p:sp>
        <p:nvSpPr>
          <p:cNvPr id="5" name="Slide Number Placeholder 4"/>
          <p:cNvSpPr>
            <a:spLocks noGrp="1"/>
          </p:cNvSpPr>
          <p:nvPr>
            <p:ph type="sldNum" sz="quarter" idx="12"/>
          </p:nvPr>
        </p:nvSpPr>
        <p:spPr/>
        <p:txBody>
          <a:bodyPr/>
          <a:lstStyle>
            <a:lvl1pPr>
              <a:defRPr/>
            </a:lvl1pPr>
          </a:lstStyle>
          <a:p>
            <a:fld id="{B1168709-ADA4-484E-AF72-14861B55A45F}"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Interpreting Imagery</a:t>
            </a:r>
          </a:p>
        </p:txBody>
      </p:sp>
      <p:sp>
        <p:nvSpPr>
          <p:cNvPr id="4" name="Slide Number Placeholder 3"/>
          <p:cNvSpPr>
            <a:spLocks noGrp="1"/>
          </p:cNvSpPr>
          <p:nvPr>
            <p:ph type="sldNum" sz="quarter" idx="12"/>
          </p:nvPr>
        </p:nvSpPr>
        <p:spPr/>
        <p:txBody>
          <a:bodyPr/>
          <a:lstStyle>
            <a:lvl1pPr>
              <a:defRPr/>
            </a:lvl1pPr>
          </a:lstStyle>
          <a:p>
            <a:fld id="{C32343C2-D818-445E-881B-5AB6032D9022}"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Interpreting Imagery</a:t>
            </a:r>
          </a:p>
        </p:txBody>
      </p:sp>
      <p:sp>
        <p:nvSpPr>
          <p:cNvPr id="7" name="Slide Number Placeholder 6"/>
          <p:cNvSpPr>
            <a:spLocks noGrp="1"/>
          </p:cNvSpPr>
          <p:nvPr>
            <p:ph type="sldNum" sz="quarter" idx="12"/>
          </p:nvPr>
        </p:nvSpPr>
        <p:spPr/>
        <p:txBody>
          <a:bodyPr/>
          <a:lstStyle>
            <a:lvl1pPr>
              <a:defRPr/>
            </a:lvl1pPr>
          </a:lstStyle>
          <a:p>
            <a:fld id="{8DA140D7-C44C-4DE1-B5A8-30CE2861B482}"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Interpreting Imagery</a:t>
            </a:r>
          </a:p>
        </p:txBody>
      </p:sp>
      <p:sp>
        <p:nvSpPr>
          <p:cNvPr id="7" name="Slide Number Placeholder 6"/>
          <p:cNvSpPr>
            <a:spLocks noGrp="1"/>
          </p:cNvSpPr>
          <p:nvPr>
            <p:ph type="sldNum" sz="quarter" idx="12"/>
          </p:nvPr>
        </p:nvSpPr>
        <p:spPr/>
        <p:txBody>
          <a:bodyPr/>
          <a:lstStyle>
            <a:lvl1pPr>
              <a:defRPr/>
            </a:lvl1pPr>
          </a:lstStyle>
          <a:p>
            <a:fld id="{3BC4E0AB-5FA2-4C91-B9D6-1E3BF7A23A35}"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C3CEAE">
                <a:gamma/>
                <a:shade val="76078"/>
                <a:invGamma/>
              </a:srgbClr>
            </a:gs>
            <a:gs pos="50000">
              <a:srgbClr val="C3CEAE"/>
            </a:gs>
            <a:gs pos="100000">
              <a:srgbClr val="C3CEAE">
                <a:gamma/>
                <a:shade val="76078"/>
                <a:invGamma/>
              </a:srgbClr>
            </a:gs>
          </a:gsLst>
          <a:lin ang="2700000" scaled="1"/>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85800" y="10287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685800" y="21717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0" name="Rectangle 4"/>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endParaRPr lang="en-US"/>
          </a:p>
        </p:txBody>
      </p:sp>
      <p:sp>
        <p:nvSpPr>
          <p:cNvPr id="45061" name="Rectangle 5"/>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r>
              <a:rPr lang="en-US"/>
              <a:t>Interpreting Imagery</a:t>
            </a:r>
          </a:p>
        </p:txBody>
      </p:sp>
      <p:sp>
        <p:nvSpPr>
          <p:cNvPr id="45062" name="Rectangle 6"/>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fld id="{1D15181F-0860-4B27-BDE1-9050BA90A6DA}" type="slidenum">
              <a:rPr lang="en-US"/>
              <a:pPr/>
              <a:t>‹#›</a:t>
            </a:fld>
            <a:endParaRPr lang="en-US"/>
          </a:p>
        </p:txBody>
      </p:sp>
      <p:pic>
        <p:nvPicPr>
          <p:cNvPr id="45063" name="Picture 7" descr="ir_banner"/>
          <p:cNvPicPr>
            <a:picLocks noChangeAspect="1" noChangeArrowheads="1"/>
          </p:cNvPicPr>
          <p:nvPr/>
        </p:nvPicPr>
        <p:blipFill>
          <a:blip r:embed="rId13" cstate="print">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45064" name="Picture 8" descr="NIRLogo"/>
          <p:cNvPicPr>
            <a:picLocks noChangeAspect="1" noChangeArrowheads="1"/>
          </p:cNvPicPr>
          <p:nvPr/>
        </p:nvPicPr>
        <p:blipFill>
          <a:blip r:embed="rId14" cstate="print"/>
          <a:srcRect/>
          <a:stretch>
            <a:fillRect/>
          </a:stretch>
        </p:blipFill>
        <p:spPr bwMode="auto">
          <a:xfrm>
            <a:off x="7669213" y="0"/>
            <a:ext cx="1474787" cy="914400"/>
          </a:xfrm>
          <a:prstGeom prst="rect">
            <a:avLst/>
          </a:prstGeom>
          <a:noFill/>
        </p:spPr>
      </p:pic>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hf sldNum="0" hdr="0" dt="0"/>
  <p:txStyles>
    <p:titleStyle>
      <a:lvl1pPr algn="l" rtl="0" fontAlgn="base">
        <a:spcBef>
          <a:spcPct val="0"/>
        </a:spcBef>
        <a:spcAft>
          <a:spcPct val="0"/>
        </a:spcAft>
        <a:defRPr sz="4400">
          <a:solidFill>
            <a:srgbClr val="003300"/>
          </a:solidFill>
          <a:latin typeface="+mj-lt"/>
          <a:ea typeface="+mj-ea"/>
          <a:cs typeface="+mj-cs"/>
        </a:defRPr>
      </a:lvl1pPr>
      <a:lvl2pPr algn="l" rtl="0" fontAlgn="base">
        <a:spcBef>
          <a:spcPct val="0"/>
        </a:spcBef>
        <a:spcAft>
          <a:spcPct val="0"/>
        </a:spcAft>
        <a:defRPr sz="4400">
          <a:solidFill>
            <a:srgbClr val="003300"/>
          </a:solidFill>
          <a:latin typeface="Times New Roman" pitchFamily="18" charset="0"/>
        </a:defRPr>
      </a:lvl2pPr>
      <a:lvl3pPr algn="l" rtl="0" fontAlgn="base">
        <a:spcBef>
          <a:spcPct val="0"/>
        </a:spcBef>
        <a:spcAft>
          <a:spcPct val="0"/>
        </a:spcAft>
        <a:defRPr sz="4400">
          <a:solidFill>
            <a:srgbClr val="003300"/>
          </a:solidFill>
          <a:latin typeface="Times New Roman" pitchFamily="18" charset="0"/>
        </a:defRPr>
      </a:lvl3pPr>
      <a:lvl4pPr algn="l" rtl="0" fontAlgn="base">
        <a:spcBef>
          <a:spcPct val="0"/>
        </a:spcBef>
        <a:spcAft>
          <a:spcPct val="0"/>
        </a:spcAft>
        <a:defRPr sz="4400">
          <a:solidFill>
            <a:srgbClr val="003300"/>
          </a:solidFill>
          <a:latin typeface="Times New Roman" pitchFamily="18" charset="0"/>
        </a:defRPr>
      </a:lvl4pPr>
      <a:lvl5pPr algn="l" rtl="0" fontAlgn="base">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fontAlgn="base">
        <a:spcBef>
          <a:spcPct val="20000"/>
        </a:spcBef>
        <a:spcAft>
          <a:spcPct val="0"/>
        </a:spcAft>
        <a:buClr>
          <a:schemeClr val="accent2"/>
        </a:buClr>
        <a:buSzPct val="80000"/>
        <a:buFont typeface="Wingdings" pitchFamily="2" charset="2"/>
        <a:buBlip>
          <a:blip r:embed="rId15"/>
        </a:buBlip>
        <a:defRPr sz="3200">
          <a:solidFill>
            <a:schemeClr val="bg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16"/>
        </a:buBlip>
        <a:defRPr sz="2800">
          <a:solidFill>
            <a:schemeClr val="bg2"/>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fontAlgn="base">
        <a:spcBef>
          <a:spcPct val="20000"/>
        </a:spcBef>
        <a:spcAft>
          <a:spcPct val="0"/>
        </a:spcAft>
        <a:buChar char="•"/>
        <a:defRPr sz="2000">
          <a:solidFill>
            <a:schemeClr val="bg2"/>
          </a:solidFill>
          <a:latin typeface="+mn-lt"/>
        </a:defRPr>
      </a:lvl4pPr>
      <a:lvl5pPr marL="2057400" indent="-228600" algn="l" rtl="0" fontAlgn="base">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A5F51"/>
            </a:gs>
            <a:gs pos="50000">
              <a:srgbClr val="C3CEAE"/>
            </a:gs>
            <a:gs pos="100000">
              <a:srgbClr val="5A5F51"/>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550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5550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a:solidFill>
                <a:srgbClr val="000000"/>
              </a:solidFill>
            </a:endParaRPr>
          </a:p>
        </p:txBody>
      </p:sp>
      <p:sp>
        <p:nvSpPr>
          <p:cNvPr id="5550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250DADD0-F477-4850-A896-45ABBB588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5297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362200" y="2362200"/>
            <a:ext cx="6553200" cy="2514600"/>
          </a:xfrm>
          <a:prstGeom prst="rect">
            <a:avLst/>
          </a:prstGeom>
          <a:noFill/>
          <a:ln w="9525">
            <a:noFill/>
            <a:miter lim="800000"/>
            <a:headEnd/>
            <a:tailEnd/>
          </a:ln>
          <a:effectLst/>
        </p:spPr>
        <p:txBody>
          <a:bodyPr anchor="ctr"/>
          <a:lstStyle/>
          <a:p>
            <a:pPr algn="ctr"/>
            <a:r>
              <a:rPr lang="en-US" sz="4400" dirty="0">
                <a:solidFill>
                  <a:srgbClr val="003300"/>
                </a:solidFill>
              </a:rPr>
              <a:t>Unit 9</a:t>
            </a:r>
          </a:p>
          <a:p>
            <a:pPr algn="ctr"/>
            <a:r>
              <a:rPr lang="en-US" sz="4400" dirty="0" smtClean="0">
                <a:solidFill>
                  <a:srgbClr val="003300"/>
                </a:solidFill>
              </a:rPr>
              <a:t>Infrared Product Generation</a:t>
            </a:r>
          </a:p>
          <a:p>
            <a:endParaRPr lang="en-US" sz="4400" dirty="0">
              <a:solidFill>
                <a:srgbClr val="003300"/>
              </a:solidFill>
            </a:endParaRPr>
          </a:p>
        </p:txBody>
      </p:sp>
      <p:sp>
        <p:nvSpPr>
          <p:cNvPr id="49156" name="Text Box 4"/>
          <p:cNvSpPr txBox="1">
            <a:spLocks noChangeArrowheads="1"/>
          </p:cNvSpPr>
          <p:nvPr/>
        </p:nvSpPr>
        <p:spPr bwMode="auto">
          <a:xfrm>
            <a:off x="2155825" y="3087688"/>
            <a:ext cx="1098550" cy="823912"/>
          </a:xfrm>
          <a:prstGeom prst="rect">
            <a:avLst/>
          </a:prstGeom>
          <a:noFill/>
          <a:ln w="9525">
            <a:noFill/>
            <a:miter lim="800000"/>
            <a:headEnd/>
            <a:tailEnd/>
          </a:ln>
          <a:effectLst/>
        </p:spPr>
        <p:txBody>
          <a:bodyPr wrap="none">
            <a:spAutoFit/>
          </a:bodyPr>
          <a:lstStyle/>
          <a:p>
            <a:r>
              <a:rPr lang="en-US" sz="2000">
                <a:solidFill>
                  <a:srgbClr val="9900CC"/>
                </a:solidFill>
              </a:rPr>
              <a:t>	</a:t>
            </a:r>
          </a:p>
          <a:p>
            <a:endParaRPr lang="en-US" sz="2800"/>
          </a:p>
        </p:txBody>
      </p:sp>
      <p:pic>
        <p:nvPicPr>
          <p:cNvPr id="5" name="Picture 2057" descr="ftcarson08_cr"/>
          <p:cNvPicPr>
            <a:picLocks noChangeAspect="1" noChangeArrowheads="1"/>
          </p:cNvPicPr>
          <p:nvPr/>
        </p:nvPicPr>
        <p:blipFill>
          <a:blip r:embed="rId3" cstate="print"/>
          <a:srcRect l="-200" r="5077"/>
          <a:stretch>
            <a:fillRect/>
          </a:stretch>
        </p:blipFill>
        <p:spPr bwMode="auto">
          <a:xfrm>
            <a:off x="1" y="889000"/>
            <a:ext cx="1836828" cy="59690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76300"/>
          </a:xfrm>
        </p:spPr>
        <p:txBody>
          <a:bodyPr/>
          <a:lstStyle/>
          <a:p>
            <a:r>
              <a:rPr lang="en-US" dirty="0" smtClean="0"/>
              <a:t>Example Image Packet</a:t>
            </a:r>
            <a:endParaRPr lang="en-US" dirty="0"/>
          </a:p>
        </p:txBody>
      </p:sp>
      <p:pic>
        <p:nvPicPr>
          <p:cNvPr id="4" name="Picture 3"/>
          <p:cNvPicPr>
            <a:picLocks noChangeAspect="1"/>
          </p:cNvPicPr>
          <p:nvPr/>
        </p:nvPicPr>
        <p:blipFill>
          <a:blip r:embed="rId2"/>
          <a:stretch>
            <a:fillRect/>
          </a:stretch>
        </p:blipFill>
        <p:spPr>
          <a:xfrm>
            <a:off x="457200" y="3276600"/>
            <a:ext cx="2523809" cy="1295238"/>
          </a:xfrm>
          <a:prstGeom prst="rect">
            <a:avLst/>
          </a:prstGeom>
        </p:spPr>
      </p:pic>
      <p:pic>
        <p:nvPicPr>
          <p:cNvPr id="5" name="Picture 4"/>
          <p:cNvPicPr>
            <a:picLocks noChangeAspect="1"/>
          </p:cNvPicPr>
          <p:nvPr/>
        </p:nvPicPr>
        <p:blipFill>
          <a:blip r:embed="rId3"/>
          <a:stretch>
            <a:fillRect/>
          </a:stretch>
        </p:blipFill>
        <p:spPr>
          <a:xfrm>
            <a:off x="4038600" y="2371752"/>
            <a:ext cx="2628571" cy="438095"/>
          </a:xfrm>
          <a:prstGeom prst="rect">
            <a:avLst/>
          </a:prstGeom>
        </p:spPr>
      </p:pic>
      <p:pic>
        <p:nvPicPr>
          <p:cNvPr id="6" name="Picture 5"/>
          <p:cNvPicPr>
            <a:picLocks noChangeAspect="1"/>
          </p:cNvPicPr>
          <p:nvPr/>
        </p:nvPicPr>
        <p:blipFill>
          <a:blip r:embed="rId4"/>
          <a:stretch>
            <a:fillRect/>
          </a:stretch>
        </p:blipFill>
        <p:spPr>
          <a:xfrm>
            <a:off x="4038600" y="3462905"/>
            <a:ext cx="2571429" cy="466667"/>
          </a:xfrm>
          <a:prstGeom prst="rect">
            <a:avLst/>
          </a:prstGeom>
        </p:spPr>
      </p:pic>
      <p:pic>
        <p:nvPicPr>
          <p:cNvPr id="7" name="Picture 6"/>
          <p:cNvPicPr>
            <a:picLocks noChangeAspect="1"/>
          </p:cNvPicPr>
          <p:nvPr/>
        </p:nvPicPr>
        <p:blipFill>
          <a:blip r:embed="rId5"/>
          <a:stretch>
            <a:fillRect/>
          </a:stretch>
        </p:blipFill>
        <p:spPr>
          <a:xfrm>
            <a:off x="4047978" y="4571838"/>
            <a:ext cx="3000000" cy="1295238"/>
          </a:xfrm>
          <a:prstGeom prst="rect">
            <a:avLst/>
          </a:prstGeom>
        </p:spPr>
      </p:pic>
      <p:cxnSp>
        <p:nvCxnSpPr>
          <p:cNvPr id="9" name="Straight Arrow Connector 8"/>
          <p:cNvCxnSpPr>
            <a:endCxn id="5" idx="1"/>
          </p:cNvCxnSpPr>
          <p:nvPr/>
        </p:nvCxnSpPr>
        <p:spPr bwMode="auto">
          <a:xfrm flipV="1">
            <a:off x="2514600" y="2590800"/>
            <a:ext cx="1524000" cy="84068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a:off x="2514600" y="3664821"/>
            <a:ext cx="1600200" cy="3141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4" name="Straight Arrow Connector 13"/>
          <p:cNvCxnSpPr/>
          <p:nvPr/>
        </p:nvCxnSpPr>
        <p:spPr bwMode="auto">
          <a:xfrm>
            <a:off x="2590800" y="3879277"/>
            <a:ext cx="1447800" cy="79390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0093856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00100"/>
          </a:xfrm>
        </p:spPr>
        <p:txBody>
          <a:bodyPr/>
          <a:lstStyle/>
          <a:p>
            <a:r>
              <a:rPr lang="en-US" dirty="0" smtClean="0"/>
              <a:t>Ortho vs Color </a:t>
            </a:r>
            <a:r>
              <a:rPr lang="en-US" dirty="0" err="1" smtClean="0"/>
              <a:t>tif</a:t>
            </a:r>
            <a:endParaRPr lang="en-US" dirty="0"/>
          </a:p>
        </p:txBody>
      </p:sp>
      <p:sp>
        <p:nvSpPr>
          <p:cNvPr id="3" name="Content Placeholder 2"/>
          <p:cNvSpPr>
            <a:spLocks noGrp="1"/>
          </p:cNvSpPr>
          <p:nvPr>
            <p:ph idx="1"/>
          </p:nvPr>
        </p:nvSpPr>
        <p:spPr>
          <a:xfrm>
            <a:off x="685800" y="1828800"/>
            <a:ext cx="7772400" cy="4114800"/>
          </a:xfrm>
        </p:spPr>
        <p:txBody>
          <a:bodyPr/>
          <a:lstStyle/>
          <a:p>
            <a:pPr eaLnBrk="1" hangingPunct="1">
              <a:lnSpc>
                <a:spcPct val="90000"/>
              </a:lnSpc>
            </a:pPr>
            <a:r>
              <a:rPr lang="en-US" altLang="en-US" sz="2400" dirty="0"/>
              <a:t>Two channel thermal IR line scanner</a:t>
            </a:r>
          </a:p>
          <a:p>
            <a:pPr lvl="1" eaLnBrk="1" hangingPunct="1">
              <a:lnSpc>
                <a:spcPct val="90000"/>
              </a:lnSpc>
            </a:pPr>
            <a:r>
              <a:rPr lang="en-US" altLang="en-US" sz="2000" dirty="0"/>
              <a:t>3-5 </a:t>
            </a:r>
            <a:r>
              <a:rPr lang="el-GR" altLang="en-US" sz="2000" dirty="0">
                <a:cs typeface="Arial" panose="020B0604020202020204" pitchFamily="34" charset="0"/>
              </a:rPr>
              <a:t>μ</a:t>
            </a:r>
            <a:r>
              <a:rPr lang="en-US" altLang="en-US" sz="2000" dirty="0"/>
              <a:t>m band for intense </a:t>
            </a:r>
            <a:r>
              <a:rPr lang="en-US" altLang="en-US" sz="2000" dirty="0" smtClean="0"/>
              <a:t>heat/fire detection</a:t>
            </a:r>
            <a:endParaRPr lang="en-US" altLang="en-US" sz="2000" dirty="0"/>
          </a:p>
          <a:p>
            <a:pPr lvl="1" eaLnBrk="1" hangingPunct="1">
              <a:lnSpc>
                <a:spcPct val="90000"/>
              </a:lnSpc>
            </a:pPr>
            <a:r>
              <a:rPr lang="en-US" altLang="en-US" sz="2000" dirty="0"/>
              <a:t>8-12 </a:t>
            </a:r>
            <a:r>
              <a:rPr lang="el-GR" altLang="en-US" sz="2000" dirty="0">
                <a:cs typeface="Arial" panose="020B0604020202020204" pitchFamily="34" charset="0"/>
              </a:rPr>
              <a:t>μ</a:t>
            </a:r>
            <a:r>
              <a:rPr lang="en-US" altLang="en-US" sz="2000" dirty="0"/>
              <a:t>m band for background terrain</a:t>
            </a:r>
          </a:p>
          <a:p>
            <a:r>
              <a:rPr lang="en-US" sz="2400" dirty="0" smtClean="0"/>
              <a:t>Ortho </a:t>
            </a:r>
            <a:r>
              <a:rPr lang="en-US" sz="2400" dirty="0" err="1" smtClean="0"/>
              <a:t>tif</a:t>
            </a:r>
            <a:r>
              <a:rPr lang="en-US" sz="2400" dirty="0" smtClean="0"/>
              <a:t> </a:t>
            </a:r>
            <a:r>
              <a:rPr lang="en-US" sz="2400" smtClean="0"/>
              <a:t>(gray-scale </a:t>
            </a:r>
            <a:r>
              <a:rPr lang="en-US" sz="2400" dirty="0" smtClean="0"/>
              <a:t>image)</a:t>
            </a:r>
          </a:p>
          <a:p>
            <a:pPr lvl="1"/>
            <a:r>
              <a:rPr lang="en-US" sz="2000" dirty="0" smtClean="0"/>
              <a:t>8-12 </a:t>
            </a:r>
            <a:r>
              <a:rPr lang="el-GR" altLang="en-US" sz="2000" dirty="0">
                <a:cs typeface="Arial" panose="020B0604020202020204" pitchFamily="34" charset="0"/>
              </a:rPr>
              <a:t>μ</a:t>
            </a:r>
            <a:r>
              <a:rPr lang="en-US" altLang="en-US" sz="2000" dirty="0"/>
              <a:t>m </a:t>
            </a:r>
            <a:r>
              <a:rPr lang="en-US" altLang="en-US" sz="2000" dirty="0" smtClean="0"/>
              <a:t>shown along with red pixels represented trips from fire detection algorithm and post processing</a:t>
            </a:r>
          </a:p>
          <a:p>
            <a:r>
              <a:rPr lang="en-US" sz="2400" dirty="0" smtClean="0"/>
              <a:t>Color </a:t>
            </a:r>
            <a:r>
              <a:rPr lang="en-US" sz="2400" dirty="0" err="1" smtClean="0"/>
              <a:t>tif</a:t>
            </a:r>
            <a:endParaRPr lang="en-US" sz="2400" dirty="0" smtClean="0"/>
          </a:p>
          <a:p>
            <a:pPr lvl="1"/>
            <a:r>
              <a:rPr lang="en-US" sz="2000" dirty="0"/>
              <a:t>8-12 </a:t>
            </a:r>
            <a:r>
              <a:rPr lang="el-GR" altLang="en-US" sz="2000" dirty="0">
                <a:cs typeface="Arial" panose="020B0604020202020204" pitchFamily="34" charset="0"/>
              </a:rPr>
              <a:t>μ</a:t>
            </a:r>
            <a:r>
              <a:rPr lang="en-US" altLang="en-US" sz="2000" dirty="0" smtClean="0"/>
              <a:t>m background terrain assigned to green</a:t>
            </a:r>
          </a:p>
          <a:p>
            <a:pPr lvl="1"/>
            <a:r>
              <a:rPr lang="en-US" altLang="en-US" sz="2000" dirty="0"/>
              <a:t>3-5 </a:t>
            </a:r>
            <a:r>
              <a:rPr lang="el-GR" altLang="en-US" sz="2000" dirty="0">
                <a:cs typeface="Arial" panose="020B0604020202020204" pitchFamily="34" charset="0"/>
              </a:rPr>
              <a:t>μ</a:t>
            </a:r>
            <a:r>
              <a:rPr lang="en-US" altLang="en-US" sz="2000" dirty="0" smtClean="0"/>
              <a:t>m assigned to red</a:t>
            </a:r>
          </a:p>
          <a:p>
            <a:pPr lvl="1"/>
            <a:r>
              <a:rPr lang="en-US" altLang="en-US" sz="2000" dirty="0" smtClean="0"/>
              <a:t>Non-fire/cooler areas appear green</a:t>
            </a:r>
          </a:p>
          <a:p>
            <a:pPr lvl="1"/>
            <a:r>
              <a:rPr lang="en-US" sz="2000" dirty="0" smtClean="0"/>
              <a:t>Hotter/fire areas appear orange/yellow</a:t>
            </a:r>
            <a:endParaRPr lang="en-US" sz="2000" dirty="0"/>
          </a:p>
        </p:txBody>
      </p:sp>
    </p:spTree>
    <p:extLst>
      <p:ext uri="{BB962C8B-B14F-4D97-AF65-F5344CB8AC3E}">
        <p14:creationId xmlns:p14="http://schemas.microsoft.com/office/powerpoint/2010/main" val="18980010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4381" y="71857"/>
            <a:ext cx="8695238" cy="6714286"/>
          </a:xfrm>
          <a:prstGeom prst="rect">
            <a:avLst/>
          </a:prstGeom>
        </p:spPr>
      </p:pic>
      <p:pic>
        <p:nvPicPr>
          <p:cNvPr id="6" name="Picture 5"/>
          <p:cNvPicPr>
            <a:picLocks noChangeAspect="1"/>
          </p:cNvPicPr>
          <p:nvPr/>
        </p:nvPicPr>
        <p:blipFill>
          <a:blip r:embed="rId4"/>
          <a:stretch>
            <a:fillRect/>
          </a:stretch>
        </p:blipFill>
        <p:spPr>
          <a:xfrm>
            <a:off x="224381" y="71857"/>
            <a:ext cx="8695238" cy="6714286"/>
          </a:xfrm>
          <a:prstGeom prst="rect">
            <a:avLst/>
          </a:prstGeom>
        </p:spPr>
      </p:pic>
    </p:spTree>
    <p:extLst>
      <p:ext uri="{BB962C8B-B14F-4D97-AF65-F5344CB8AC3E}">
        <p14:creationId xmlns:p14="http://schemas.microsoft.com/office/powerpoint/2010/main" val="2280439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028700"/>
            <a:ext cx="7772400" cy="876300"/>
          </a:xfrm>
        </p:spPr>
        <p:txBody>
          <a:bodyPr/>
          <a:lstStyle/>
          <a:p>
            <a:pPr algn="ctr"/>
            <a:r>
              <a:rPr lang="en-US" sz="4000" dirty="0"/>
              <a:t>Image Orientation</a:t>
            </a:r>
          </a:p>
        </p:txBody>
      </p:sp>
      <p:sp>
        <p:nvSpPr>
          <p:cNvPr id="2" name="Content Placeholder 1"/>
          <p:cNvSpPr>
            <a:spLocks noGrp="1"/>
          </p:cNvSpPr>
          <p:nvPr>
            <p:ph idx="1"/>
          </p:nvPr>
        </p:nvSpPr>
        <p:spPr>
          <a:xfrm>
            <a:off x="685800" y="2171700"/>
            <a:ext cx="8153400" cy="4114800"/>
          </a:xfrm>
        </p:spPr>
        <p:txBody>
          <a:bodyPr/>
          <a:lstStyle/>
          <a:p>
            <a:r>
              <a:rPr lang="en-US" dirty="0" err="1" smtClean="0"/>
              <a:t>Ortho.tif</a:t>
            </a:r>
            <a:r>
              <a:rPr lang="en-US" dirty="0" smtClean="0"/>
              <a:t> and </a:t>
            </a:r>
            <a:r>
              <a:rPr lang="en-US" dirty="0" err="1" smtClean="0"/>
              <a:t>color.tif</a:t>
            </a:r>
            <a:r>
              <a:rPr lang="en-US" dirty="0" smtClean="0"/>
              <a:t> will line up correctly in ArcMap</a:t>
            </a:r>
          </a:p>
          <a:p>
            <a:r>
              <a:rPr lang="en-US" dirty="0" smtClean="0"/>
              <a:t>Not the case in other software like Windows </a:t>
            </a:r>
            <a:r>
              <a:rPr lang="en-US" dirty="0" err="1" smtClean="0"/>
              <a:t>PhotoViewer</a:t>
            </a:r>
            <a:endParaRPr lang="en-US" dirty="0" smtClean="0"/>
          </a:p>
          <a:p>
            <a:pPr lvl="1"/>
            <a:r>
              <a:rPr lang="en-US" dirty="0" smtClean="0"/>
              <a:t>Don’t rotate in other viewers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dirty="0" smtClean="0"/>
              <a:t>IR </a:t>
            </a:r>
            <a:r>
              <a:rPr lang="en-US" dirty="0"/>
              <a:t>S</a:t>
            </a:r>
            <a:r>
              <a:rPr lang="en-US" dirty="0" smtClean="0"/>
              <a:t>hapefile </a:t>
            </a:r>
            <a:r>
              <a:rPr lang="en-US" dirty="0"/>
              <a:t>S</a:t>
            </a:r>
            <a:r>
              <a:rPr lang="en-US" dirty="0" smtClean="0"/>
              <a:t>ymbology</a:t>
            </a:r>
            <a:endParaRPr lang="en-US" dirty="0"/>
          </a:p>
        </p:txBody>
      </p:sp>
      <p:sp>
        <p:nvSpPr>
          <p:cNvPr id="3" name="Content Placeholder 2"/>
          <p:cNvSpPr>
            <a:spLocks noGrp="1"/>
          </p:cNvSpPr>
          <p:nvPr>
            <p:ph idx="1"/>
          </p:nvPr>
        </p:nvSpPr>
        <p:spPr/>
        <p:txBody>
          <a:bodyPr/>
          <a:lstStyle/>
          <a:p>
            <a:r>
              <a:rPr lang="en-US" dirty="0" smtClean="0"/>
              <a:t>Symbology is in the GSTOP</a:t>
            </a:r>
          </a:p>
          <a:p>
            <a:r>
              <a:rPr lang="en-US" dirty="0" smtClean="0"/>
              <a:t>Make perimeter outline thicker than intense and scattered heat</a:t>
            </a:r>
          </a:p>
          <a:p>
            <a:r>
              <a:rPr lang="en-US" dirty="0" smtClean="0"/>
              <a:t>Rename shapefiles in </a:t>
            </a:r>
          </a:p>
          <a:p>
            <a:pPr marL="0" indent="0">
              <a:buNone/>
            </a:pPr>
            <a:r>
              <a:rPr lang="en-US" dirty="0"/>
              <a:t> </a:t>
            </a:r>
            <a:r>
              <a:rPr lang="en-US" dirty="0" smtClean="0"/>
              <a:t>  layout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00600"/>
            <a:ext cx="22098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6172201" y="3352800"/>
            <a:ext cx="2667000" cy="3407568"/>
            <a:chOff x="6172200" y="3074193"/>
            <a:chExt cx="2962275" cy="3686175"/>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074193"/>
              <a:ext cx="296227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7729537" y="4386263"/>
              <a:ext cx="728663" cy="719137"/>
            </a:xfrm>
            <a:prstGeom prst="ellipse">
              <a:avLst/>
            </a:prstGeom>
            <a:noFill/>
            <a:ln w="158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Times New Roman" pitchFamily="18" charset="0"/>
              </a:endParaRPr>
            </a:p>
          </p:txBody>
        </p:sp>
        <p:sp>
          <p:nvSpPr>
            <p:cNvPr id="8" name="Oval 7"/>
            <p:cNvSpPr/>
            <p:nvPr/>
          </p:nvSpPr>
          <p:spPr bwMode="auto">
            <a:xfrm>
              <a:off x="6967537" y="5148263"/>
              <a:ext cx="728663" cy="719137"/>
            </a:xfrm>
            <a:prstGeom prst="ellipse">
              <a:avLst/>
            </a:prstGeom>
            <a:noFill/>
            <a:ln w="158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Times New Roman" pitchFamily="18" charset="0"/>
              </a:endParaRPr>
            </a:p>
          </p:txBody>
        </p:sp>
      </p:grpSp>
    </p:spTree>
    <p:extLst>
      <p:ext uri="{BB962C8B-B14F-4D97-AF65-F5344CB8AC3E}">
        <p14:creationId xmlns:p14="http://schemas.microsoft.com/office/powerpoint/2010/main" val="53155141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44500" y="1028700"/>
            <a:ext cx="8699500" cy="1143000"/>
          </a:xfrm>
        </p:spPr>
        <p:txBody>
          <a:bodyPr/>
          <a:lstStyle/>
          <a:p>
            <a:pPr eaLnBrk="1" hangingPunct="1"/>
            <a:r>
              <a:rPr lang="en-US" dirty="0" smtClean="0"/>
              <a:t>IR GIS Products– </a:t>
            </a:r>
            <a:r>
              <a:rPr lang="en-US" sz="2800" dirty="0" smtClean="0"/>
              <a:t>in order of priority</a:t>
            </a:r>
            <a:endParaRPr lang="en-US" dirty="0" smtClean="0"/>
          </a:p>
        </p:txBody>
      </p:sp>
      <p:sp>
        <p:nvSpPr>
          <p:cNvPr id="8195" name="Rectangle 3"/>
          <p:cNvSpPr>
            <a:spLocks noGrp="1" noChangeArrowheads="1"/>
          </p:cNvSpPr>
          <p:nvPr>
            <p:ph type="body" idx="1"/>
          </p:nvPr>
        </p:nvSpPr>
        <p:spPr>
          <a:xfrm>
            <a:off x="471948" y="2447926"/>
            <a:ext cx="8436079" cy="4114800"/>
          </a:xfrm>
        </p:spPr>
        <p:txBody>
          <a:bodyPr/>
          <a:lstStyle/>
          <a:p>
            <a:pPr eaLnBrk="1" hangingPunct="1"/>
            <a:r>
              <a:rPr lang="en-US" sz="2800" dirty="0" smtClean="0"/>
              <a:t>Heat Perimeter (polygon)</a:t>
            </a:r>
          </a:p>
          <a:p>
            <a:pPr eaLnBrk="1" hangingPunct="1"/>
            <a:r>
              <a:rPr lang="en-US" sz="2800" dirty="0" smtClean="0"/>
              <a:t>Isolated Heat Sources </a:t>
            </a:r>
            <a:r>
              <a:rPr lang="en-US" sz="2800" u="sng" dirty="0" smtClean="0"/>
              <a:t>Outside</a:t>
            </a:r>
            <a:r>
              <a:rPr lang="en-US" sz="2800" dirty="0" smtClean="0"/>
              <a:t> Perimeter (points)</a:t>
            </a:r>
            <a:r>
              <a:rPr lang="en-US" sz="2800" dirty="0" smtClean="0">
                <a:solidFill>
                  <a:srgbClr val="FF0000"/>
                </a:solidFill>
              </a:rPr>
              <a:t>*</a:t>
            </a:r>
          </a:p>
          <a:p>
            <a:pPr eaLnBrk="1" hangingPunct="1"/>
            <a:r>
              <a:rPr lang="en-US" sz="2800" dirty="0" smtClean="0"/>
              <a:t>Intense Heat (polygon)</a:t>
            </a:r>
          </a:p>
          <a:p>
            <a:pPr eaLnBrk="1" hangingPunct="1"/>
            <a:r>
              <a:rPr lang="en-US" sz="2800" dirty="0" smtClean="0"/>
              <a:t>Isolated Heat Sources </a:t>
            </a:r>
            <a:r>
              <a:rPr lang="en-US" sz="2800" u="sng" dirty="0" smtClean="0"/>
              <a:t>Inside</a:t>
            </a:r>
            <a:r>
              <a:rPr lang="en-US" sz="2800" dirty="0" smtClean="0"/>
              <a:t> Perimeter (points)</a:t>
            </a:r>
            <a:r>
              <a:rPr lang="en-US" sz="2800" dirty="0" smtClean="0">
                <a:solidFill>
                  <a:srgbClr val="FF0000"/>
                </a:solidFill>
              </a:rPr>
              <a:t>*</a:t>
            </a:r>
          </a:p>
          <a:p>
            <a:pPr eaLnBrk="1" hangingPunct="1"/>
            <a:r>
              <a:rPr lang="en-US" sz="2800" dirty="0" smtClean="0"/>
              <a:t>Scattered Heat (polygon)</a:t>
            </a:r>
          </a:p>
          <a:p>
            <a:pPr eaLnBrk="1" hangingPunct="1"/>
            <a:endParaRPr lang="en-US" dirty="0" smtClean="0"/>
          </a:p>
        </p:txBody>
      </p:sp>
      <p:sp>
        <p:nvSpPr>
          <p:cNvPr id="8196" name="Text Box 4"/>
          <p:cNvSpPr txBox="1">
            <a:spLocks noChangeArrowheads="1"/>
          </p:cNvSpPr>
          <p:nvPr/>
        </p:nvSpPr>
        <p:spPr bwMode="auto">
          <a:xfrm>
            <a:off x="1485900" y="5524500"/>
            <a:ext cx="5181600" cy="519113"/>
          </a:xfrm>
          <a:prstGeom prst="rect">
            <a:avLst/>
          </a:prstGeom>
          <a:noFill/>
          <a:ln w="9525">
            <a:noFill/>
            <a:miter lim="800000"/>
            <a:headEnd/>
            <a:tailEnd/>
          </a:ln>
        </p:spPr>
        <p:txBody>
          <a:bodyPr>
            <a:spAutoFit/>
          </a:bodyPr>
          <a:lstStyle/>
          <a:p>
            <a:pPr>
              <a:spcBef>
                <a:spcPct val="50000"/>
              </a:spcBef>
            </a:pPr>
            <a:r>
              <a:rPr lang="en-US" sz="2800" dirty="0">
                <a:solidFill>
                  <a:srgbClr val="FF0000"/>
                </a:solidFill>
                <a:latin typeface="Arial Unicode MS" pitchFamily="34" charset="-128"/>
              </a:rPr>
              <a:t>*Should be in same file</a:t>
            </a:r>
          </a:p>
        </p:txBody>
      </p:sp>
    </p:spTree>
    <p:extLst>
      <p:ext uri="{BB962C8B-B14F-4D97-AF65-F5344CB8AC3E}">
        <p14:creationId xmlns:p14="http://schemas.microsoft.com/office/powerpoint/2010/main" val="9211197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00100"/>
          </a:xfrm>
        </p:spPr>
        <p:txBody>
          <a:bodyPr/>
          <a:lstStyle/>
          <a:p>
            <a:r>
              <a:rPr lang="en-US" dirty="0" smtClean="0"/>
              <a:t>Projections</a:t>
            </a:r>
            <a:endParaRPr lang="en-US" dirty="0"/>
          </a:p>
        </p:txBody>
      </p:sp>
      <p:sp>
        <p:nvSpPr>
          <p:cNvPr id="3" name="Content Placeholder 2"/>
          <p:cNvSpPr>
            <a:spLocks noGrp="1"/>
          </p:cNvSpPr>
          <p:nvPr>
            <p:ph idx="1"/>
          </p:nvPr>
        </p:nvSpPr>
        <p:spPr>
          <a:xfrm>
            <a:off x="685800" y="1815193"/>
            <a:ext cx="7772400" cy="4114800"/>
          </a:xfrm>
        </p:spPr>
        <p:txBody>
          <a:bodyPr/>
          <a:lstStyle/>
          <a:p>
            <a:r>
              <a:rPr lang="en-US" sz="2800" dirty="0" smtClean="0"/>
              <a:t>Use whatever the incident is using</a:t>
            </a:r>
          </a:p>
          <a:p>
            <a:pPr lvl="1"/>
            <a:r>
              <a:rPr lang="en-US" sz="2400" dirty="0" smtClean="0"/>
              <a:t>e.g. NAD83 Calif Teale Albers, </a:t>
            </a:r>
          </a:p>
          <a:p>
            <a:r>
              <a:rPr lang="en-US" sz="2800" dirty="0" smtClean="0"/>
              <a:t>When in doubt use UTM NAD83</a:t>
            </a:r>
          </a:p>
          <a:p>
            <a:pPr lvl="1"/>
            <a:r>
              <a:rPr lang="en-US" sz="2400" dirty="0" smtClean="0"/>
              <a:t>First night of a fire, no previous perimeter, no GISS support, etc.</a:t>
            </a:r>
          </a:p>
          <a:p>
            <a:r>
              <a:rPr lang="en-US" sz="2800" i="1" dirty="0" smtClean="0"/>
              <a:t>Never</a:t>
            </a:r>
            <a:r>
              <a:rPr lang="en-US" sz="2800" dirty="0" smtClean="0"/>
              <a:t> calculate acres in Web Mercator Auxiliary Sphere (doubles UTM acres)</a:t>
            </a:r>
          </a:p>
        </p:txBody>
      </p:sp>
    </p:spTree>
    <p:extLst>
      <p:ext uri="{BB962C8B-B14F-4D97-AF65-F5344CB8AC3E}">
        <p14:creationId xmlns:p14="http://schemas.microsoft.com/office/powerpoint/2010/main" val="28927790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00100"/>
          </a:xfrm>
        </p:spPr>
        <p:txBody>
          <a:bodyPr/>
          <a:lstStyle/>
          <a:p>
            <a:r>
              <a:rPr lang="en-US" dirty="0" smtClean="0"/>
              <a:t>Projections (cont.)</a:t>
            </a:r>
            <a:endParaRPr lang="en-US" dirty="0"/>
          </a:p>
        </p:txBody>
      </p:sp>
      <p:sp>
        <p:nvSpPr>
          <p:cNvPr id="3" name="Content Placeholder 2"/>
          <p:cNvSpPr>
            <a:spLocks noGrp="1"/>
          </p:cNvSpPr>
          <p:nvPr>
            <p:ph idx="1"/>
          </p:nvPr>
        </p:nvSpPr>
        <p:spPr>
          <a:xfrm>
            <a:off x="685800" y="1752600"/>
            <a:ext cx="7772400" cy="4114800"/>
          </a:xfrm>
        </p:spPr>
        <p:txBody>
          <a:bodyPr/>
          <a:lstStyle/>
          <a:p>
            <a:r>
              <a:rPr lang="en-US" sz="2800" dirty="0"/>
              <a:t>NIFS* perimeters are GCS WGS84</a:t>
            </a:r>
          </a:p>
          <a:p>
            <a:r>
              <a:rPr lang="en-US" sz="2800" dirty="0"/>
              <a:t>Not a projection so can’t calculate acres</a:t>
            </a:r>
          </a:p>
          <a:p>
            <a:r>
              <a:rPr lang="en-US" sz="2800" dirty="0"/>
              <a:t>Calculate acres from data frame </a:t>
            </a:r>
            <a:r>
              <a:rPr lang="en-US" sz="2800" dirty="0" smtClean="0"/>
              <a:t>projection</a:t>
            </a:r>
          </a:p>
          <a:p>
            <a:r>
              <a:rPr lang="en-US" sz="2800" dirty="0" smtClean="0"/>
              <a:t>Do not </a:t>
            </a:r>
            <a:r>
              <a:rPr lang="en-US" sz="2800" dirty="0" err="1" smtClean="0"/>
              <a:t>reproject</a:t>
            </a:r>
            <a:r>
              <a:rPr lang="en-US" sz="2800" dirty="0" smtClean="0"/>
              <a:t> – leads to “sliver” issues</a:t>
            </a:r>
            <a:endParaRPr lang="en-US" sz="2800" dirty="0"/>
          </a:p>
          <a:p>
            <a:endParaRPr lang="en-US" dirty="0"/>
          </a:p>
        </p:txBody>
      </p:sp>
      <p:pic>
        <p:nvPicPr>
          <p:cNvPr id="4" name="Picture 3"/>
          <p:cNvPicPr>
            <a:picLocks noChangeAspect="1"/>
          </p:cNvPicPr>
          <p:nvPr/>
        </p:nvPicPr>
        <p:blipFill>
          <a:blip r:embed="rId2"/>
          <a:stretch>
            <a:fillRect/>
          </a:stretch>
        </p:blipFill>
        <p:spPr>
          <a:xfrm>
            <a:off x="381000" y="3962400"/>
            <a:ext cx="3352800" cy="2379153"/>
          </a:xfrm>
          <a:prstGeom prst="rect">
            <a:avLst/>
          </a:prstGeom>
        </p:spPr>
      </p:pic>
      <p:pic>
        <p:nvPicPr>
          <p:cNvPr id="5" name="Picture 4"/>
          <p:cNvPicPr>
            <a:picLocks noChangeAspect="1"/>
          </p:cNvPicPr>
          <p:nvPr/>
        </p:nvPicPr>
        <p:blipFill>
          <a:blip r:embed="rId3"/>
          <a:stretch>
            <a:fillRect/>
          </a:stretch>
        </p:blipFill>
        <p:spPr>
          <a:xfrm>
            <a:off x="4800600" y="3962400"/>
            <a:ext cx="3403654" cy="2415239"/>
          </a:xfrm>
          <a:prstGeom prst="rect">
            <a:avLst/>
          </a:prstGeom>
        </p:spPr>
      </p:pic>
      <p:sp>
        <p:nvSpPr>
          <p:cNvPr id="6" name="TextBox 5"/>
          <p:cNvSpPr txBox="1"/>
          <p:nvPr/>
        </p:nvSpPr>
        <p:spPr>
          <a:xfrm>
            <a:off x="685800" y="6377639"/>
            <a:ext cx="3296095" cy="338554"/>
          </a:xfrm>
          <a:prstGeom prst="rect">
            <a:avLst/>
          </a:prstGeom>
          <a:noFill/>
        </p:spPr>
        <p:txBody>
          <a:bodyPr wrap="none" rtlCol="0">
            <a:spAutoFit/>
          </a:bodyPr>
          <a:lstStyle/>
          <a:p>
            <a:r>
              <a:rPr lang="en-US" dirty="0" smtClean="0">
                <a:solidFill>
                  <a:schemeClr val="bg2"/>
                </a:solidFill>
                <a:latin typeface="+mn-lt"/>
              </a:rPr>
              <a:t>*National Incident Feature Service</a:t>
            </a:r>
            <a:endParaRPr lang="en-US" dirty="0">
              <a:solidFill>
                <a:schemeClr val="bg2"/>
              </a:solidFill>
              <a:latin typeface="+mn-lt"/>
            </a:endParaRPr>
          </a:p>
        </p:txBody>
      </p:sp>
    </p:spTree>
    <p:extLst>
      <p:ext uri="{BB962C8B-B14F-4D97-AF65-F5344CB8AC3E}">
        <p14:creationId xmlns:p14="http://schemas.microsoft.com/office/powerpoint/2010/main" val="20110302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028700"/>
            <a:ext cx="7772400" cy="723900"/>
          </a:xfrm>
        </p:spPr>
        <p:txBody>
          <a:bodyPr/>
          <a:lstStyle/>
          <a:p>
            <a:r>
              <a:rPr lang="en-US" dirty="0" smtClean="0"/>
              <a:t>Late Flights</a:t>
            </a:r>
            <a:endParaRPr lang="en-US" dirty="0"/>
          </a:p>
        </p:txBody>
      </p:sp>
      <p:sp>
        <p:nvSpPr>
          <p:cNvPr id="22531" name="Rectangle 3"/>
          <p:cNvSpPr>
            <a:spLocks noGrp="1" noChangeArrowheads="1"/>
          </p:cNvSpPr>
          <p:nvPr>
            <p:ph type="body" idx="1"/>
          </p:nvPr>
        </p:nvSpPr>
        <p:spPr>
          <a:xfrm>
            <a:off x="457200" y="1981200"/>
            <a:ext cx="8458200" cy="4114800"/>
          </a:xfrm>
        </p:spPr>
        <p:txBody>
          <a:bodyPr/>
          <a:lstStyle/>
          <a:p>
            <a:r>
              <a:rPr lang="en-US" dirty="0" smtClean="0"/>
              <a:t>Inform SITL/GISS of schedule</a:t>
            </a:r>
          </a:p>
          <a:p>
            <a:r>
              <a:rPr lang="en-US" dirty="0" smtClean="0"/>
              <a:t>Discuss strategy</a:t>
            </a:r>
            <a:endParaRPr lang="en-US" dirty="0"/>
          </a:p>
          <a:p>
            <a:r>
              <a:rPr lang="en-US" dirty="0" smtClean="0"/>
              <a:t>Post rough perimeter first, focused on areas of greatest growth and concern </a:t>
            </a:r>
          </a:p>
          <a:p>
            <a:r>
              <a:rPr lang="en-US" dirty="0" smtClean="0"/>
              <a:t>Follow up with more detailed products</a:t>
            </a:r>
          </a:p>
          <a:p>
            <a:r>
              <a:rPr lang="en-US" dirty="0" smtClean="0"/>
              <a:t>On Type 1 &amp; 2 fires, looking for the IR products by 0430</a:t>
            </a: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2945493"/>
            <a:ext cx="322897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838200"/>
            <a:ext cx="7772400" cy="952500"/>
          </a:xfrm>
        </p:spPr>
        <p:txBody>
          <a:bodyPr/>
          <a:lstStyle/>
          <a:p>
            <a:r>
              <a:rPr lang="en-US" dirty="0" smtClean="0"/>
              <a:t>Interpretation</a:t>
            </a:r>
            <a:endParaRPr lang="en-US" dirty="0"/>
          </a:p>
        </p:txBody>
      </p:sp>
      <p:sp>
        <p:nvSpPr>
          <p:cNvPr id="3" name="Content Placeholder 2"/>
          <p:cNvSpPr>
            <a:spLocks noGrp="1"/>
          </p:cNvSpPr>
          <p:nvPr>
            <p:ph idx="1"/>
          </p:nvPr>
        </p:nvSpPr>
        <p:spPr>
          <a:xfrm>
            <a:off x="228600" y="1828800"/>
            <a:ext cx="7772400" cy="4114800"/>
          </a:xfrm>
        </p:spPr>
        <p:txBody>
          <a:bodyPr/>
          <a:lstStyle/>
          <a:p>
            <a:r>
              <a:rPr lang="en-US" dirty="0" smtClean="0"/>
              <a:t>Scattered/intense/isolated?</a:t>
            </a:r>
          </a:p>
          <a:p>
            <a:pPr lvl="1"/>
            <a:r>
              <a:rPr lang="en-US" dirty="0" smtClean="0"/>
              <a:t>Geographic concentration of heat </a:t>
            </a:r>
          </a:p>
          <a:p>
            <a:pPr lvl="1"/>
            <a:r>
              <a:rPr lang="en-US" dirty="0" smtClean="0"/>
              <a:t>Polygon or point?</a:t>
            </a:r>
          </a:p>
          <a:p>
            <a:pPr lvl="1"/>
            <a:r>
              <a:rPr lang="en-US" dirty="0" smtClean="0"/>
              <a:t>Consider scale of map</a:t>
            </a:r>
          </a:p>
          <a:p>
            <a:pPr lvl="1"/>
            <a:r>
              <a:rPr lang="en-US" dirty="0" smtClean="0"/>
              <a:t>How much time you have</a:t>
            </a:r>
          </a:p>
          <a:p>
            <a:r>
              <a:rPr lang="en-US" dirty="0" smtClean="0"/>
              <a:t>Greater detail at leading edge</a:t>
            </a:r>
          </a:p>
          <a:p>
            <a:r>
              <a:rPr lang="en-US" dirty="0" smtClean="0"/>
              <a:t>Remember priorities</a:t>
            </a:r>
            <a:endParaRPr lang="en-US" dirty="0"/>
          </a:p>
        </p:txBody>
      </p:sp>
    </p:spTree>
    <p:extLst>
      <p:ext uri="{BB962C8B-B14F-4D97-AF65-F5344CB8AC3E}">
        <p14:creationId xmlns:p14="http://schemas.microsoft.com/office/powerpoint/2010/main" val="35634319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1371600"/>
            <a:ext cx="7772400" cy="723900"/>
          </a:xfrm>
        </p:spPr>
        <p:txBody>
          <a:bodyPr/>
          <a:lstStyle/>
          <a:p>
            <a:pPr algn="ctr"/>
            <a:r>
              <a:rPr lang="en-US" dirty="0"/>
              <a:t>Objectives</a:t>
            </a:r>
          </a:p>
        </p:txBody>
      </p:sp>
      <p:sp>
        <p:nvSpPr>
          <p:cNvPr id="3075" name="Rectangle 3"/>
          <p:cNvSpPr>
            <a:spLocks noGrp="1" noChangeArrowheads="1"/>
          </p:cNvSpPr>
          <p:nvPr>
            <p:ph type="body" idx="1"/>
          </p:nvPr>
        </p:nvSpPr>
        <p:spPr>
          <a:xfrm>
            <a:off x="685800" y="2438400"/>
            <a:ext cx="7772400" cy="3619500"/>
          </a:xfrm>
        </p:spPr>
        <p:txBody>
          <a:bodyPr/>
          <a:lstStyle/>
          <a:p>
            <a:pPr>
              <a:lnSpc>
                <a:spcPct val="125000"/>
              </a:lnSpc>
            </a:pPr>
            <a:r>
              <a:rPr lang="en-US" dirty="0" smtClean="0"/>
              <a:t>Discuss exercises</a:t>
            </a:r>
          </a:p>
          <a:p>
            <a:pPr>
              <a:lnSpc>
                <a:spcPct val="125000"/>
              </a:lnSpc>
            </a:pPr>
            <a:r>
              <a:rPr lang="en-US" dirty="0" smtClean="0"/>
              <a:t>Identify nightly workflow for IRIN</a:t>
            </a:r>
          </a:p>
          <a:p>
            <a:pPr>
              <a:lnSpc>
                <a:spcPct val="125000"/>
              </a:lnSpc>
            </a:pPr>
            <a:r>
              <a:rPr lang="en-US" dirty="0" smtClean="0"/>
              <a:t>Discuss IR imagery packet</a:t>
            </a:r>
          </a:p>
          <a:p>
            <a:pPr>
              <a:lnSpc>
                <a:spcPct val="125000"/>
              </a:lnSpc>
            </a:pPr>
            <a:r>
              <a:rPr lang="en-US" dirty="0" smtClean="0"/>
              <a:t>Identify correct symbology</a:t>
            </a:r>
          </a:p>
          <a:p>
            <a:pPr>
              <a:lnSpc>
                <a:spcPct val="125000"/>
              </a:lnSpc>
            </a:pPr>
            <a:r>
              <a:rPr lang="en-US" dirty="0" smtClean="0"/>
              <a:t>Interpret </a:t>
            </a:r>
            <a:r>
              <a:rPr lang="en-US" dirty="0"/>
              <a:t>infrared </a:t>
            </a:r>
            <a:r>
              <a:rPr lang="en-US" dirty="0" smtClean="0"/>
              <a:t>imagery</a:t>
            </a: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go_image_image.jpg"/>
          <p:cNvPicPr>
            <a:picLocks noChangeAspect="1"/>
          </p:cNvPicPr>
          <p:nvPr/>
        </p:nvPicPr>
        <p:blipFill>
          <a:blip r:embed="rId2" cstate="print"/>
          <a:stretch>
            <a:fillRect/>
          </a:stretch>
        </p:blipFill>
        <p:spPr>
          <a:xfrm>
            <a:off x="0" y="914400"/>
            <a:ext cx="9144000" cy="6091223"/>
          </a:xfrm>
          <a:prstGeom prst="rect">
            <a:avLst/>
          </a:prstGeom>
        </p:spPr>
      </p:pic>
      <p:sp>
        <p:nvSpPr>
          <p:cNvPr id="2" name="Title 1"/>
          <p:cNvSpPr>
            <a:spLocks noGrp="1"/>
          </p:cNvSpPr>
          <p:nvPr>
            <p:ph type="title"/>
          </p:nvPr>
        </p:nvSpPr>
        <p:spPr>
          <a:xfrm>
            <a:off x="0" y="914400"/>
            <a:ext cx="7772400" cy="1143000"/>
          </a:xfrm>
        </p:spPr>
        <p:txBody>
          <a:bodyPr/>
          <a:lstStyle/>
          <a:p>
            <a:r>
              <a:rPr lang="en-US" dirty="0" smtClean="0"/>
              <a:t>Image Only</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go_image_perim.jpg"/>
          <p:cNvPicPr>
            <a:picLocks noChangeAspect="1"/>
          </p:cNvPicPr>
          <p:nvPr/>
        </p:nvPicPr>
        <p:blipFill>
          <a:blip r:embed="rId3" cstate="print"/>
          <a:stretch>
            <a:fillRect/>
          </a:stretch>
        </p:blipFill>
        <p:spPr>
          <a:xfrm>
            <a:off x="0" y="900023"/>
            <a:ext cx="9144000" cy="6110377"/>
          </a:xfrm>
          <a:prstGeom prst="rect">
            <a:avLst/>
          </a:prstGeom>
        </p:spPr>
      </p:pic>
      <p:sp>
        <p:nvSpPr>
          <p:cNvPr id="2" name="Title 1"/>
          <p:cNvSpPr>
            <a:spLocks noGrp="1"/>
          </p:cNvSpPr>
          <p:nvPr>
            <p:ph type="title"/>
          </p:nvPr>
        </p:nvSpPr>
        <p:spPr>
          <a:xfrm>
            <a:off x="0" y="914400"/>
            <a:ext cx="7772400" cy="1143000"/>
          </a:xfrm>
        </p:spPr>
        <p:txBody>
          <a:bodyPr/>
          <a:lstStyle/>
          <a:p>
            <a:r>
              <a:rPr lang="en-US" dirty="0" smtClean="0"/>
              <a:t>Perimeter Added</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igo_image_intspotscat.jpg"/>
          <p:cNvPicPr>
            <a:picLocks noChangeAspect="1"/>
          </p:cNvPicPr>
          <p:nvPr/>
        </p:nvPicPr>
        <p:blipFill>
          <a:blip r:embed="rId3" cstate="print"/>
          <a:stretch>
            <a:fillRect/>
          </a:stretch>
        </p:blipFill>
        <p:spPr>
          <a:xfrm>
            <a:off x="6927" y="914400"/>
            <a:ext cx="9144000" cy="6100785"/>
          </a:xfrm>
          <a:prstGeom prst="rect">
            <a:avLst/>
          </a:prstGeom>
        </p:spPr>
      </p:pic>
      <p:sp>
        <p:nvSpPr>
          <p:cNvPr id="2" name="Title 1"/>
          <p:cNvSpPr>
            <a:spLocks noGrp="1"/>
          </p:cNvSpPr>
          <p:nvPr>
            <p:ph type="title"/>
          </p:nvPr>
        </p:nvSpPr>
        <p:spPr>
          <a:xfrm>
            <a:off x="0" y="1066800"/>
            <a:ext cx="7772400" cy="1143000"/>
          </a:xfrm>
        </p:spPr>
        <p:txBody>
          <a:bodyPr/>
          <a:lstStyle/>
          <a:p>
            <a:r>
              <a:rPr lang="en-US" dirty="0" smtClean="0"/>
              <a:t>Isolated, Intense,</a:t>
            </a:r>
            <a:br>
              <a:rPr lang="en-US" dirty="0" smtClean="0"/>
            </a:br>
            <a:r>
              <a:rPr lang="en-US" dirty="0" smtClean="0"/>
              <a:t>and Scattered</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igo_image_map.jpg"/>
          <p:cNvPicPr>
            <a:picLocks noChangeAspect="1"/>
          </p:cNvPicPr>
          <p:nvPr/>
        </p:nvPicPr>
        <p:blipFill>
          <a:blip r:embed="rId2" cstate="print"/>
          <a:stretch>
            <a:fillRect/>
          </a:stretch>
        </p:blipFill>
        <p:spPr>
          <a:xfrm>
            <a:off x="0" y="914400"/>
            <a:ext cx="9144000" cy="6086430"/>
          </a:xfrm>
          <a:prstGeom prst="rect">
            <a:avLst/>
          </a:prstGeom>
        </p:spPr>
      </p:pic>
      <p:sp>
        <p:nvSpPr>
          <p:cNvPr id="2" name="Title 1"/>
          <p:cNvSpPr>
            <a:spLocks noGrp="1"/>
          </p:cNvSpPr>
          <p:nvPr>
            <p:ph type="title"/>
          </p:nvPr>
        </p:nvSpPr>
        <p:spPr>
          <a:xfrm>
            <a:off x="152400" y="914400"/>
            <a:ext cx="7772400" cy="1143000"/>
          </a:xfrm>
        </p:spPr>
        <p:txBody>
          <a:bodyPr/>
          <a:lstStyle/>
          <a:p>
            <a:r>
              <a:rPr lang="en-US" dirty="0" smtClean="0"/>
              <a:t>Map</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90" y="0"/>
            <a:ext cx="8293510" cy="688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82664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88" y="-1"/>
            <a:ext cx="8293512" cy="688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
            <a:ext cx="8305800" cy="689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490" y="7257"/>
            <a:ext cx="8297139" cy="688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422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352425"/>
            <a:ext cx="7418387"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3" y="381000"/>
            <a:ext cx="7418387"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012" y="352425"/>
            <a:ext cx="7418387"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359682"/>
            <a:ext cx="7418387"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013" y="381000"/>
            <a:ext cx="7418387"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274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3" name="Picture 2"/>
          <p:cNvPicPr>
            <a:picLocks noChangeAspect="1"/>
          </p:cNvPicPr>
          <p:nvPr/>
        </p:nvPicPr>
        <p:blipFill>
          <a:blip r:embed="rId3"/>
          <a:stretch>
            <a:fillRect/>
          </a:stretch>
        </p:blipFill>
        <p:spPr>
          <a:xfrm>
            <a:off x="539909" y="-5536"/>
            <a:ext cx="8070691" cy="6863536"/>
          </a:xfrm>
          <a:prstGeom prst="rect">
            <a:avLst/>
          </a:prstGeom>
        </p:spPr>
      </p:pic>
    </p:spTree>
    <p:extLst>
      <p:ext uri="{BB962C8B-B14F-4D97-AF65-F5344CB8AC3E}">
        <p14:creationId xmlns:p14="http://schemas.microsoft.com/office/powerpoint/2010/main" val="355727363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3" name="Picture 2"/>
          <p:cNvPicPr>
            <a:picLocks noChangeAspect="1"/>
          </p:cNvPicPr>
          <p:nvPr/>
        </p:nvPicPr>
        <p:blipFill>
          <a:blip r:embed="rId3"/>
          <a:stretch>
            <a:fillRect/>
          </a:stretch>
        </p:blipFill>
        <p:spPr>
          <a:xfrm>
            <a:off x="533400" y="-5536"/>
            <a:ext cx="8077200" cy="6869072"/>
          </a:xfrm>
          <a:prstGeom prst="rect">
            <a:avLst/>
          </a:prstGeom>
        </p:spPr>
      </p:pic>
    </p:spTree>
    <p:extLst>
      <p:ext uri="{BB962C8B-B14F-4D97-AF65-F5344CB8AC3E}">
        <p14:creationId xmlns:p14="http://schemas.microsoft.com/office/powerpoint/2010/main" val="5050566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3" name="Picture 2"/>
          <p:cNvPicPr>
            <a:picLocks noChangeAspect="1"/>
          </p:cNvPicPr>
          <p:nvPr/>
        </p:nvPicPr>
        <p:blipFill>
          <a:blip r:embed="rId2"/>
          <a:stretch>
            <a:fillRect/>
          </a:stretch>
        </p:blipFill>
        <p:spPr>
          <a:xfrm>
            <a:off x="533400" y="-5536"/>
            <a:ext cx="8077200" cy="6869072"/>
          </a:xfrm>
          <a:prstGeom prst="rect">
            <a:avLst/>
          </a:prstGeom>
        </p:spPr>
      </p:pic>
    </p:spTree>
    <p:extLst>
      <p:ext uri="{BB962C8B-B14F-4D97-AF65-F5344CB8AC3E}">
        <p14:creationId xmlns:p14="http://schemas.microsoft.com/office/powerpoint/2010/main" val="415179008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3" name="Picture 2"/>
          <p:cNvPicPr>
            <a:picLocks noChangeAspect="1"/>
          </p:cNvPicPr>
          <p:nvPr/>
        </p:nvPicPr>
        <p:blipFill>
          <a:blip r:embed="rId2"/>
          <a:stretch>
            <a:fillRect/>
          </a:stretch>
        </p:blipFill>
        <p:spPr>
          <a:xfrm>
            <a:off x="533400" y="-5536"/>
            <a:ext cx="8077200" cy="6869072"/>
          </a:xfrm>
          <a:prstGeom prst="rect">
            <a:avLst/>
          </a:prstGeom>
        </p:spPr>
      </p:pic>
    </p:spTree>
    <p:extLst>
      <p:ext uri="{BB962C8B-B14F-4D97-AF65-F5344CB8AC3E}">
        <p14:creationId xmlns:p14="http://schemas.microsoft.com/office/powerpoint/2010/main" val="9637804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1066800"/>
            <a:ext cx="7772400" cy="609600"/>
          </a:xfrm>
        </p:spPr>
        <p:txBody>
          <a:bodyPr/>
          <a:lstStyle/>
          <a:p>
            <a:pPr algn="ctr"/>
            <a:r>
              <a:rPr lang="en-US" sz="4000"/>
              <a:t>Class Exercises</a:t>
            </a:r>
          </a:p>
        </p:txBody>
      </p:sp>
      <p:sp>
        <p:nvSpPr>
          <p:cNvPr id="43011" name="Rectangle 3"/>
          <p:cNvSpPr>
            <a:spLocks noGrp="1" noChangeArrowheads="1"/>
          </p:cNvSpPr>
          <p:nvPr>
            <p:ph type="body" idx="1"/>
          </p:nvPr>
        </p:nvSpPr>
        <p:spPr>
          <a:xfrm>
            <a:off x="533400" y="1676400"/>
            <a:ext cx="7772400" cy="4419600"/>
          </a:xfrm>
        </p:spPr>
        <p:txBody>
          <a:bodyPr/>
          <a:lstStyle/>
          <a:p>
            <a:pPr>
              <a:lnSpc>
                <a:spcPct val="150000"/>
              </a:lnSpc>
            </a:pPr>
            <a:r>
              <a:rPr lang="en-US" sz="2800" dirty="0" smtClean="0"/>
              <a:t>Cold Springs, CO 2016 </a:t>
            </a:r>
            <a:r>
              <a:rPr lang="en-US" sz="2000" dirty="0" smtClean="0"/>
              <a:t>(hardcopy)</a:t>
            </a:r>
            <a:endParaRPr lang="en-US" sz="2000" dirty="0"/>
          </a:p>
          <a:p>
            <a:pPr>
              <a:lnSpc>
                <a:spcPct val="150000"/>
              </a:lnSpc>
            </a:pPr>
            <a:r>
              <a:rPr lang="en-US" sz="2800" dirty="0" smtClean="0"/>
              <a:t>Berry, WY 2016 </a:t>
            </a:r>
            <a:r>
              <a:rPr lang="en-US" sz="2000" dirty="0" smtClean="0"/>
              <a:t>(hardcopy &amp; digital)</a:t>
            </a:r>
            <a:endParaRPr lang="en-US" sz="2000" dirty="0"/>
          </a:p>
          <a:p>
            <a:pPr>
              <a:lnSpc>
                <a:spcPct val="150000"/>
              </a:lnSpc>
            </a:pPr>
            <a:r>
              <a:rPr lang="en-US" sz="2800" dirty="0" smtClean="0"/>
              <a:t>Dog Head, NM 2016</a:t>
            </a:r>
            <a:endParaRPr lang="en-US" sz="2800" dirty="0"/>
          </a:p>
          <a:p>
            <a:pPr>
              <a:lnSpc>
                <a:spcPct val="150000"/>
              </a:lnSpc>
            </a:pPr>
            <a:r>
              <a:rPr lang="en-US" sz="2800" dirty="0" smtClean="0"/>
              <a:t>Rock Mountain, GA/NC </a:t>
            </a:r>
            <a:r>
              <a:rPr lang="en-US" sz="2800" dirty="0" smtClean="0"/>
              <a:t>2016</a:t>
            </a:r>
          </a:p>
          <a:p>
            <a:pPr>
              <a:lnSpc>
                <a:spcPct val="150000"/>
              </a:lnSpc>
            </a:pPr>
            <a:r>
              <a:rPr lang="en-US" sz="2800" dirty="0" smtClean="0"/>
              <a:t>Camp, CA 2018</a:t>
            </a:r>
          </a:p>
          <a:p>
            <a:pPr>
              <a:lnSpc>
                <a:spcPct val="150000"/>
              </a:lnSpc>
            </a:pPr>
            <a:r>
              <a:rPr lang="en-US" sz="2800" dirty="0" err="1" smtClean="0"/>
              <a:t>Assayii</a:t>
            </a:r>
            <a:r>
              <a:rPr lang="en-US" sz="2800" dirty="0" smtClean="0"/>
              <a:t> Lake, NM 2014</a:t>
            </a:r>
            <a:endParaRPr lang="en-US" sz="2800" dirty="0" smtClean="0"/>
          </a:p>
          <a:p>
            <a:pPr>
              <a:lnSpc>
                <a:spcPct val="150000"/>
              </a:lnSpc>
            </a:pPr>
            <a:r>
              <a:rPr lang="en-US" sz="2800" dirty="0" smtClean="0"/>
              <a:t>Final, ? 2018</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3" name="Picture 2"/>
          <p:cNvPicPr>
            <a:picLocks noChangeAspect="1"/>
          </p:cNvPicPr>
          <p:nvPr/>
        </p:nvPicPr>
        <p:blipFill>
          <a:blip r:embed="rId2"/>
          <a:stretch>
            <a:fillRect/>
          </a:stretch>
        </p:blipFill>
        <p:spPr>
          <a:xfrm>
            <a:off x="533400" y="-5536"/>
            <a:ext cx="8077200" cy="6869072"/>
          </a:xfrm>
          <a:prstGeom prst="rect">
            <a:avLst/>
          </a:prstGeom>
        </p:spPr>
      </p:pic>
    </p:spTree>
    <p:extLst>
      <p:ext uri="{BB962C8B-B14F-4D97-AF65-F5344CB8AC3E}">
        <p14:creationId xmlns:p14="http://schemas.microsoft.com/office/powerpoint/2010/main" val="40052938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Interpreting Imagery</a:t>
            </a:r>
            <a:endParaRPr lang="en-US"/>
          </a:p>
        </p:txBody>
      </p:sp>
      <p:pic>
        <p:nvPicPr>
          <p:cNvPr id="3" name="Picture 2"/>
          <p:cNvPicPr>
            <a:picLocks noChangeAspect="1"/>
          </p:cNvPicPr>
          <p:nvPr/>
        </p:nvPicPr>
        <p:blipFill>
          <a:blip r:embed="rId3"/>
          <a:stretch>
            <a:fillRect/>
          </a:stretch>
        </p:blipFill>
        <p:spPr>
          <a:xfrm>
            <a:off x="533400" y="-5536"/>
            <a:ext cx="8077200" cy="6869072"/>
          </a:xfrm>
          <a:prstGeom prst="rect">
            <a:avLst/>
          </a:prstGeom>
        </p:spPr>
      </p:pic>
    </p:spTree>
    <p:extLst>
      <p:ext uri="{BB962C8B-B14F-4D97-AF65-F5344CB8AC3E}">
        <p14:creationId xmlns:p14="http://schemas.microsoft.com/office/powerpoint/2010/main" val="252657054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87"/>
            <a:ext cx="9144000" cy="597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71600" y="6112517"/>
            <a:ext cx="7162799" cy="461665"/>
          </a:xfrm>
          <a:prstGeom prst="rect">
            <a:avLst/>
          </a:prstGeom>
          <a:noFill/>
        </p:spPr>
        <p:txBody>
          <a:bodyPr wrap="square" rtlCol="0">
            <a:spAutoFit/>
          </a:bodyPr>
          <a:lstStyle/>
          <a:p>
            <a:r>
              <a:rPr lang="en-US" sz="2400" dirty="0" smtClean="0">
                <a:solidFill>
                  <a:schemeClr val="bg2"/>
                </a:solidFill>
              </a:rPr>
              <a:t>Note: Any polygon should be included in perimeter file</a:t>
            </a:r>
            <a:endParaRPr lang="en-US" sz="2400" dirty="0">
              <a:solidFill>
                <a:schemeClr val="bg2"/>
              </a:solidFill>
            </a:endParaRPr>
          </a:p>
        </p:txBody>
      </p:sp>
      <p:cxnSp>
        <p:nvCxnSpPr>
          <p:cNvPr id="3" name="Straight Arrow Connector 2"/>
          <p:cNvCxnSpPr/>
          <p:nvPr/>
        </p:nvCxnSpPr>
        <p:spPr bwMode="auto">
          <a:xfrm flipH="1" flipV="1">
            <a:off x="6248400" y="1371600"/>
            <a:ext cx="685800" cy="228600"/>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cxnSp>
        <p:nvCxnSpPr>
          <p:cNvPr id="7" name="Straight Arrow Connector 6"/>
          <p:cNvCxnSpPr/>
          <p:nvPr/>
        </p:nvCxnSpPr>
        <p:spPr bwMode="auto">
          <a:xfrm>
            <a:off x="7239000" y="2015698"/>
            <a:ext cx="76200" cy="651302"/>
          </a:xfrm>
          <a:prstGeom prst="straightConnector1">
            <a:avLst/>
          </a:prstGeom>
          <a:solidFill>
            <a:schemeClr val="accent1"/>
          </a:solidFill>
          <a:ln w="44450" cap="flat" cmpd="sng" algn="ctr">
            <a:solidFill>
              <a:srgbClr val="00B0F0"/>
            </a:solidFill>
            <a:prstDash val="solid"/>
            <a:round/>
            <a:headEnd type="none" w="med" len="med"/>
            <a:tailEnd type="triangle"/>
          </a:ln>
          <a:effectLst/>
        </p:spPr>
      </p:cxnSp>
      <p:sp>
        <p:nvSpPr>
          <p:cNvPr id="8" name="TextBox 7"/>
          <p:cNvSpPr txBox="1"/>
          <p:nvPr/>
        </p:nvSpPr>
        <p:spPr>
          <a:xfrm>
            <a:off x="6934200" y="1184701"/>
            <a:ext cx="1447800" cy="830997"/>
          </a:xfrm>
          <a:prstGeom prst="rect">
            <a:avLst/>
          </a:prstGeom>
          <a:noFill/>
        </p:spPr>
        <p:txBody>
          <a:bodyPr wrap="square" rtlCol="0">
            <a:spAutoFit/>
          </a:bodyPr>
          <a:lstStyle/>
          <a:p>
            <a:r>
              <a:rPr lang="en-US" b="1" dirty="0" smtClean="0">
                <a:solidFill>
                  <a:schemeClr val="bg2"/>
                </a:solidFill>
                <a:latin typeface="+mn-lt"/>
              </a:rPr>
              <a:t>Need to be in perimeter file</a:t>
            </a:r>
            <a:endParaRPr lang="en-US" b="1" dirty="0">
              <a:solidFill>
                <a:schemeClr val="bg2"/>
              </a:solidFill>
              <a:latin typeface="+mn-lt"/>
            </a:endParaRPr>
          </a:p>
        </p:txBody>
      </p:sp>
    </p:spTree>
    <p:extLst>
      <p:ext uri="{BB962C8B-B14F-4D97-AF65-F5344CB8AC3E}">
        <p14:creationId xmlns:p14="http://schemas.microsoft.com/office/powerpoint/2010/main" val="422305520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1371600"/>
            <a:ext cx="7772400" cy="723900"/>
          </a:xfrm>
        </p:spPr>
        <p:txBody>
          <a:bodyPr/>
          <a:lstStyle/>
          <a:p>
            <a:pPr algn="ctr"/>
            <a:r>
              <a:rPr lang="en-US" dirty="0"/>
              <a:t>Objectives</a:t>
            </a:r>
          </a:p>
        </p:txBody>
      </p:sp>
      <p:sp>
        <p:nvSpPr>
          <p:cNvPr id="3075" name="Rectangle 3"/>
          <p:cNvSpPr>
            <a:spLocks noGrp="1" noChangeArrowheads="1"/>
          </p:cNvSpPr>
          <p:nvPr>
            <p:ph type="body" idx="1"/>
          </p:nvPr>
        </p:nvSpPr>
        <p:spPr>
          <a:xfrm>
            <a:off x="685800" y="2438400"/>
            <a:ext cx="7772400" cy="3619500"/>
          </a:xfrm>
        </p:spPr>
        <p:txBody>
          <a:bodyPr/>
          <a:lstStyle/>
          <a:p>
            <a:pPr>
              <a:lnSpc>
                <a:spcPct val="125000"/>
              </a:lnSpc>
            </a:pPr>
            <a:r>
              <a:rPr lang="en-US" dirty="0" smtClean="0"/>
              <a:t>Discuss exercises</a:t>
            </a:r>
          </a:p>
          <a:p>
            <a:pPr>
              <a:lnSpc>
                <a:spcPct val="125000"/>
              </a:lnSpc>
            </a:pPr>
            <a:r>
              <a:rPr lang="en-US" dirty="0" smtClean="0"/>
              <a:t>Identify nightly workflow for IRIN</a:t>
            </a:r>
          </a:p>
          <a:p>
            <a:pPr>
              <a:lnSpc>
                <a:spcPct val="125000"/>
              </a:lnSpc>
            </a:pPr>
            <a:r>
              <a:rPr lang="en-US" dirty="0" smtClean="0"/>
              <a:t>Discuss IR imagery packet</a:t>
            </a:r>
          </a:p>
          <a:p>
            <a:pPr>
              <a:lnSpc>
                <a:spcPct val="125000"/>
              </a:lnSpc>
            </a:pPr>
            <a:r>
              <a:rPr lang="en-US" dirty="0" smtClean="0"/>
              <a:t>Identify correct symbology</a:t>
            </a:r>
          </a:p>
          <a:p>
            <a:pPr>
              <a:lnSpc>
                <a:spcPct val="125000"/>
              </a:lnSpc>
            </a:pPr>
            <a:r>
              <a:rPr lang="en-US" dirty="0" smtClean="0"/>
              <a:t>Interpret </a:t>
            </a:r>
            <a:r>
              <a:rPr lang="en-US" dirty="0"/>
              <a:t>infrared </a:t>
            </a:r>
            <a:r>
              <a:rPr lang="en-US" dirty="0" smtClean="0"/>
              <a:t>imagery</a:t>
            </a:r>
            <a:endParaRPr lang="en-US" dirty="0"/>
          </a:p>
        </p:txBody>
      </p:sp>
    </p:spTree>
    <p:extLst>
      <p:ext uri="{BB962C8B-B14F-4D97-AF65-F5344CB8AC3E}">
        <p14:creationId xmlns:p14="http://schemas.microsoft.com/office/powerpoint/2010/main" val="243943778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590800"/>
            <a:ext cx="4038600" cy="1143000"/>
          </a:xfrm>
        </p:spPr>
        <p:txBody>
          <a:bodyPr/>
          <a:lstStyle/>
          <a:p>
            <a:r>
              <a:rPr lang="en-US" dirty="0" smtClean="0"/>
              <a:t>QUESTIONS?</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723900"/>
          </a:xfrm>
        </p:spPr>
        <p:txBody>
          <a:bodyPr/>
          <a:lstStyle/>
          <a:p>
            <a:r>
              <a:rPr lang="en-US" dirty="0" smtClean="0"/>
              <a:t>Exercises</a:t>
            </a:r>
            <a:endParaRPr lang="en-US" dirty="0"/>
          </a:p>
        </p:txBody>
      </p:sp>
      <p:sp>
        <p:nvSpPr>
          <p:cNvPr id="3" name="Content Placeholder 2"/>
          <p:cNvSpPr>
            <a:spLocks noGrp="1"/>
          </p:cNvSpPr>
          <p:nvPr>
            <p:ph idx="1"/>
          </p:nvPr>
        </p:nvSpPr>
        <p:spPr>
          <a:xfrm>
            <a:off x="685800" y="1752600"/>
            <a:ext cx="7772400" cy="4114800"/>
          </a:xfrm>
        </p:spPr>
        <p:txBody>
          <a:bodyPr/>
          <a:lstStyle/>
          <a:p>
            <a:r>
              <a:rPr lang="en-US" sz="2800" dirty="0" smtClean="0"/>
              <a:t>Raise hand as you have questions</a:t>
            </a:r>
          </a:p>
          <a:p>
            <a:r>
              <a:rPr lang="en-US" sz="2800" dirty="0" smtClean="0"/>
              <a:t>“Solution” is provided for checking</a:t>
            </a:r>
          </a:p>
          <a:p>
            <a:pPr lvl="1"/>
            <a:r>
              <a:rPr lang="en-US" sz="2400" dirty="0" smtClean="0"/>
              <a:t>May be more than one solution</a:t>
            </a:r>
          </a:p>
          <a:p>
            <a:pPr lvl="1"/>
            <a:r>
              <a:rPr lang="en-US" sz="2400" dirty="0" smtClean="0"/>
              <a:t>Key is to map all valid heat sources</a:t>
            </a:r>
          </a:p>
          <a:p>
            <a:r>
              <a:rPr lang="en-US" sz="2800" dirty="0" smtClean="0"/>
              <a:t>Scale for digitizing should be in the range of 1:10,000 to 1:20,000</a:t>
            </a:r>
          </a:p>
          <a:p>
            <a:pPr lvl="1"/>
            <a:r>
              <a:rPr lang="en-US" sz="2400" dirty="0" smtClean="0"/>
              <a:t>Will vary with size of fire and how much time you have</a:t>
            </a:r>
          </a:p>
          <a:p>
            <a:pPr lvl="1"/>
            <a:r>
              <a:rPr lang="en-US" sz="2400" dirty="0" smtClean="0"/>
              <a:t>Digitize areas or points of heat, not pixels</a:t>
            </a:r>
            <a:endParaRPr lang="en-US" sz="2400" dirty="0"/>
          </a:p>
        </p:txBody>
      </p:sp>
    </p:spTree>
    <p:extLst>
      <p:ext uri="{BB962C8B-B14F-4D97-AF65-F5344CB8AC3E}">
        <p14:creationId xmlns:p14="http://schemas.microsoft.com/office/powerpoint/2010/main" val="34001258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endParaRPr lang="en-US">
              <a:solidFill>
                <a:srgbClr val="FFFFFF"/>
              </a:solidFill>
            </a:endParaRPr>
          </a:p>
        </p:txBody>
      </p:sp>
      <p:sp>
        <p:nvSpPr>
          <p:cNvPr id="13315" name="Text Box 3"/>
          <p:cNvSpPr txBox="1">
            <a:spLocks noChangeArrowheads="1"/>
          </p:cNvSpPr>
          <p:nvPr/>
        </p:nvSpPr>
        <p:spPr bwMode="auto">
          <a:xfrm>
            <a:off x="80963" y="61913"/>
            <a:ext cx="5270500" cy="549275"/>
          </a:xfrm>
          <a:prstGeom prst="rect">
            <a:avLst/>
          </a:prstGeom>
          <a:noFill/>
          <a:ln w="9525">
            <a:noFill/>
            <a:miter lim="800000"/>
            <a:headEnd/>
            <a:tailEnd/>
          </a:ln>
        </p:spPr>
        <p:txBody>
          <a:bodyPr wrap="none" lIns="0" tIns="0" rIns="0" bIns="0">
            <a:spAutoFit/>
          </a:bodyPr>
          <a:lstStyle/>
          <a:p>
            <a:pPr defTabSz="820738">
              <a:buClr>
                <a:srgbClr val="FF3300"/>
              </a:buClr>
              <a:buSzPct val="90000"/>
              <a:buFont typeface="Wingdings" pitchFamily="2" charset="2"/>
              <a:buNone/>
            </a:pPr>
            <a:r>
              <a:rPr lang="en-US" sz="3600">
                <a:solidFill>
                  <a:srgbClr val="003300"/>
                </a:solidFill>
              </a:rPr>
              <a:t>The Work Cycle of an IRIN:</a:t>
            </a:r>
          </a:p>
        </p:txBody>
      </p:sp>
      <p:sp>
        <p:nvSpPr>
          <p:cNvPr id="557060" name="Text Box 4"/>
          <p:cNvSpPr txBox="1">
            <a:spLocks noChangeArrowheads="1"/>
          </p:cNvSpPr>
          <p:nvPr/>
        </p:nvSpPr>
        <p:spPr bwMode="auto">
          <a:xfrm>
            <a:off x="4699000" y="623888"/>
            <a:ext cx="2417763" cy="733425"/>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Scanner Request Submitted</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By SITL or IRIN using</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Online Ordering</a:t>
            </a:r>
          </a:p>
        </p:txBody>
      </p:sp>
      <p:cxnSp>
        <p:nvCxnSpPr>
          <p:cNvPr id="13317" name="AutoShape 5"/>
          <p:cNvCxnSpPr>
            <a:cxnSpLocks noChangeShapeType="1"/>
            <a:stCxn id="557084" idx="0"/>
            <a:endCxn id="557060" idx="1"/>
          </p:cNvCxnSpPr>
          <p:nvPr/>
        </p:nvCxnSpPr>
        <p:spPr bwMode="auto">
          <a:xfrm rot="-5400000">
            <a:off x="3569494" y="642144"/>
            <a:ext cx="781050" cy="1477962"/>
          </a:xfrm>
          <a:prstGeom prst="curvedConnector2">
            <a:avLst/>
          </a:prstGeom>
          <a:noFill/>
          <a:ln w="34925">
            <a:solidFill>
              <a:srgbClr val="EBF107"/>
            </a:solidFill>
            <a:prstDash val="dash"/>
            <a:round/>
            <a:headEnd/>
            <a:tailEnd type="triangle" w="med" len="med"/>
          </a:ln>
        </p:spPr>
      </p:cxnSp>
      <p:sp>
        <p:nvSpPr>
          <p:cNvPr id="557063" name="Text Box 7"/>
          <p:cNvSpPr txBox="1">
            <a:spLocks noChangeArrowheads="1"/>
          </p:cNvSpPr>
          <p:nvPr/>
        </p:nvSpPr>
        <p:spPr bwMode="auto">
          <a:xfrm>
            <a:off x="6883400" y="1882775"/>
            <a:ext cx="2025650" cy="549275"/>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Go to bed</a:t>
            </a:r>
          </a:p>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(ROSS A# assigned) </a:t>
            </a:r>
          </a:p>
        </p:txBody>
      </p:sp>
      <p:cxnSp>
        <p:nvCxnSpPr>
          <p:cNvPr id="13319" name="AutoShape 8"/>
          <p:cNvCxnSpPr>
            <a:cxnSpLocks noChangeShapeType="1"/>
            <a:stCxn id="557060" idx="3"/>
            <a:endCxn id="557063" idx="0"/>
          </p:cNvCxnSpPr>
          <p:nvPr/>
        </p:nvCxnSpPr>
        <p:spPr bwMode="auto">
          <a:xfrm>
            <a:off x="7116763" y="990600"/>
            <a:ext cx="779462" cy="892175"/>
          </a:xfrm>
          <a:prstGeom prst="curvedConnector2">
            <a:avLst/>
          </a:prstGeom>
          <a:noFill/>
          <a:ln w="34925">
            <a:solidFill>
              <a:srgbClr val="FFFF00"/>
            </a:solidFill>
            <a:prstDash val="dash"/>
            <a:round/>
            <a:headEnd/>
            <a:tailEnd type="triangle" w="med" len="med"/>
          </a:ln>
        </p:spPr>
      </p:cxnSp>
      <p:sp>
        <p:nvSpPr>
          <p:cNvPr id="557066" name="Text Box 10"/>
          <p:cNvSpPr txBox="1">
            <a:spLocks noChangeArrowheads="1"/>
          </p:cNvSpPr>
          <p:nvPr/>
        </p:nvSpPr>
        <p:spPr bwMode="auto">
          <a:xfrm>
            <a:off x="6172200" y="3294063"/>
            <a:ext cx="1676400" cy="274637"/>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ZZZZZZZZZZZ</a:t>
            </a:r>
          </a:p>
        </p:txBody>
      </p:sp>
      <p:cxnSp>
        <p:nvCxnSpPr>
          <p:cNvPr id="13321" name="AutoShape 11"/>
          <p:cNvCxnSpPr>
            <a:cxnSpLocks noChangeShapeType="1"/>
            <a:stCxn id="557063" idx="2"/>
            <a:endCxn id="557066" idx="0"/>
          </p:cNvCxnSpPr>
          <p:nvPr/>
        </p:nvCxnSpPr>
        <p:spPr bwMode="auto">
          <a:xfrm rot="5400000">
            <a:off x="7151688" y="2549525"/>
            <a:ext cx="604838" cy="884237"/>
          </a:xfrm>
          <a:prstGeom prst="curvedConnector3">
            <a:avLst>
              <a:gd name="adj1" fmla="val 50000"/>
            </a:avLst>
          </a:prstGeom>
          <a:noFill/>
          <a:ln w="34925">
            <a:solidFill>
              <a:srgbClr val="FFFF00"/>
            </a:solidFill>
            <a:prstDash val="dash"/>
            <a:round/>
            <a:headEnd/>
            <a:tailEnd type="triangle" w="med" len="med"/>
          </a:ln>
        </p:spPr>
      </p:cxnSp>
      <p:sp>
        <p:nvSpPr>
          <p:cNvPr id="557069" name="Text Box 13"/>
          <p:cNvSpPr txBox="1">
            <a:spLocks noChangeArrowheads="1"/>
          </p:cNvSpPr>
          <p:nvPr/>
        </p:nvSpPr>
        <p:spPr bwMode="auto">
          <a:xfrm>
            <a:off x="7064375" y="4651375"/>
            <a:ext cx="1733550" cy="553998"/>
          </a:xfrm>
          <a:prstGeom prst="rect">
            <a:avLst/>
          </a:prstGeom>
          <a:noFill/>
          <a:ln w="9525">
            <a:noFill/>
            <a:miter lim="800000"/>
            <a:headEnd/>
            <a:tailEnd/>
          </a:ln>
          <a:effectLst/>
        </p:spPr>
        <p:txBody>
          <a:bodyPr lIns="0" tIns="0" rIns="0" bIns="0">
            <a:spAutoFit/>
          </a:bodyPr>
          <a:lstStyle/>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Wake up</a:t>
            </a:r>
          </a:p>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Check on flight</a:t>
            </a:r>
          </a:p>
        </p:txBody>
      </p:sp>
      <p:cxnSp>
        <p:nvCxnSpPr>
          <p:cNvPr id="13323" name="AutoShape 14"/>
          <p:cNvCxnSpPr>
            <a:cxnSpLocks noChangeShapeType="1"/>
            <a:stCxn id="557066" idx="2"/>
            <a:endCxn id="557069" idx="0"/>
          </p:cNvCxnSpPr>
          <p:nvPr/>
        </p:nvCxnSpPr>
        <p:spPr bwMode="auto">
          <a:xfrm rot="16200000" flipH="1">
            <a:off x="6929438" y="3649662"/>
            <a:ext cx="1082675" cy="920750"/>
          </a:xfrm>
          <a:prstGeom prst="curvedConnector3">
            <a:avLst>
              <a:gd name="adj1" fmla="val 50000"/>
            </a:avLst>
          </a:prstGeom>
          <a:noFill/>
          <a:ln w="34925">
            <a:solidFill>
              <a:srgbClr val="FFFF00"/>
            </a:solidFill>
            <a:prstDash val="dash"/>
            <a:round/>
            <a:headEnd/>
            <a:tailEnd type="triangle" w="med" len="med"/>
          </a:ln>
        </p:spPr>
      </p:cxnSp>
      <p:sp>
        <p:nvSpPr>
          <p:cNvPr id="557072" name="Text Box 16"/>
          <p:cNvSpPr txBox="1">
            <a:spLocks noChangeArrowheads="1"/>
          </p:cNvSpPr>
          <p:nvPr/>
        </p:nvSpPr>
        <p:spPr bwMode="auto">
          <a:xfrm>
            <a:off x="5650810" y="5670550"/>
            <a:ext cx="1784143" cy="492443"/>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Expanded dispatch, </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AFF, IRCN, IRCR</a:t>
            </a:r>
          </a:p>
        </p:txBody>
      </p:sp>
      <p:cxnSp>
        <p:nvCxnSpPr>
          <p:cNvPr id="13325" name="AutoShape 17"/>
          <p:cNvCxnSpPr>
            <a:cxnSpLocks noChangeShapeType="1"/>
            <a:stCxn id="557069" idx="2"/>
            <a:endCxn id="557072" idx="3"/>
          </p:cNvCxnSpPr>
          <p:nvPr/>
        </p:nvCxnSpPr>
        <p:spPr bwMode="auto">
          <a:xfrm rot="5400000">
            <a:off x="7327353" y="5312974"/>
            <a:ext cx="711399" cy="496197"/>
          </a:xfrm>
          <a:prstGeom prst="curvedConnector2">
            <a:avLst/>
          </a:prstGeom>
          <a:noFill/>
          <a:ln w="34925">
            <a:solidFill>
              <a:srgbClr val="FFFF00"/>
            </a:solidFill>
            <a:prstDash val="dash"/>
            <a:round/>
            <a:headEnd/>
            <a:tailEnd type="triangle" w="med" len="med"/>
          </a:ln>
        </p:spPr>
      </p:cxnSp>
      <p:sp>
        <p:nvSpPr>
          <p:cNvPr id="557075" name="Text Box 19"/>
          <p:cNvSpPr txBox="1">
            <a:spLocks noChangeArrowheads="1"/>
          </p:cNvSpPr>
          <p:nvPr/>
        </p:nvSpPr>
        <p:spPr bwMode="auto">
          <a:xfrm>
            <a:off x="1887492" y="5873750"/>
            <a:ext cx="1703480" cy="492443"/>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Imagery Delivered:</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Upload to FTP </a:t>
            </a:r>
            <a:r>
              <a:rPr lang="en-US" b="1" dirty="0" smtClean="0">
                <a:solidFill>
                  <a:srgbClr val="000000"/>
                </a:solidFill>
                <a:effectLst>
                  <a:outerShdw blurRad="38100" dist="38100" dir="2700000" sx="1000" sy="1000" algn="tl">
                    <a:srgbClr val="000000"/>
                  </a:outerShdw>
                </a:effectLst>
              </a:rPr>
              <a:t>site</a:t>
            </a:r>
            <a:endParaRPr lang="en-US" b="1" dirty="0">
              <a:solidFill>
                <a:srgbClr val="000000"/>
              </a:solidFill>
              <a:effectLst>
                <a:outerShdw blurRad="38100" dist="38100" dir="2700000" sx="1000" sy="1000" algn="tl">
                  <a:srgbClr val="000000"/>
                </a:outerShdw>
              </a:effectLst>
            </a:endParaRPr>
          </a:p>
        </p:txBody>
      </p:sp>
      <p:cxnSp>
        <p:nvCxnSpPr>
          <p:cNvPr id="13327" name="AutoShape 20"/>
          <p:cNvCxnSpPr>
            <a:cxnSpLocks noChangeShapeType="1"/>
            <a:stCxn id="557087" idx="1"/>
            <a:endCxn id="557075" idx="3"/>
          </p:cNvCxnSpPr>
          <p:nvPr/>
        </p:nvCxnSpPr>
        <p:spPr bwMode="auto">
          <a:xfrm rot="10800000" flipV="1">
            <a:off x="3590972" y="5608638"/>
            <a:ext cx="447628" cy="511334"/>
          </a:xfrm>
          <a:prstGeom prst="curvedConnector3">
            <a:avLst>
              <a:gd name="adj1" fmla="val 50000"/>
            </a:avLst>
          </a:prstGeom>
          <a:noFill/>
          <a:ln w="34925">
            <a:solidFill>
              <a:srgbClr val="FFFF00"/>
            </a:solidFill>
            <a:prstDash val="dash"/>
            <a:round/>
            <a:headEnd/>
            <a:tailEnd type="triangle" w="med" len="med"/>
          </a:ln>
        </p:spPr>
      </p:cxnSp>
      <p:sp>
        <p:nvSpPr>
          <p:cNvPr id="557078" name="Text Box 22"/>
          <p:cNvSpPr txBox="1">
            <a:spLocks noChangeArrowheads="1"/>
          </p:cNvSpPr>
          <p:nvPr/>
        </p:nvSpPr>
        <p:spPr bwMode="auto">
          <a:xfrm>
            <a:off x="2044700" y="4572000"/>
            <a:ext cx="1593850" cy="549275"/>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Interpretation:</a:t>
            </a:r>
          </a:p>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Create Products</a:t>
            </a:r>
          </a:p>
        </p:txBody>
      </p:sp>
      <p:cxnSp>
        <p:nvCxnSpPr>
          <p:cNvPr id="13329" name="AutoShape 23"/>
          <p:cNvCxnSpPr>
            <a:cxnSpLocks noChangeShapeType="1"/>
            <a:stCxn id="557075" idx="1"/>
            <a:endCxn id="557078" idx="2"/>
          </p:cNvCxnSpPr>
          <p:nvPr/>
        </p:nvCxnSpPr>
        <p:spPr bwMode="auto">
          <a:xfrm rot="10800000" flipH="1">
            <a:off x="1887491" y="5121276"/>
            <a:ext cx="954133" cy="998697"/>
          </a:xfrm>
          <a:prstGeom prst="curvedConnector4">
            <a:avLst>
              <a:gd name="adj1" fmla="val -23959"/>
              <a:gd name="adj2" fmla="val 62327"/>
            </a:avLst>
          </a:prstGeom>
          <a:noFill/>
          <a:ln w="34925">
            <a:solidFill>
              <a:srgbClr val="FFFF00"/>
            </a:solidFill>
            <a:prstDash val="dash"/>
            <a:round/>
            <a:headEnd/>
            <a:tailEnd type="triangle" w="med" len="med"/>
          </a:ln>
        </p:spPr>
      </p:cxnSp>
      <p:sp>
        <p:nvSpPr>
          <p:cNvPr id="557081" name="Text Box 25"/>
          <p:cNvSpPr txBox="1">
            <a:spLocks noChangeArrowheads="1"/>
          </p:cNvSpPr>
          <p:nvPr/>
        </p:nvSpPr>
        <p:spPr bwMode="auto">
          <a:xfrm>
            <a:off x="80963" y="2909888"/>
            <a:ext cx="3379510" cy="738664"/>
          </a:xfrm>
          <a:prstGeom prst="rect">
            <a:avLst/>
          </a:prstGeom>
          <a:noFill/>
          <a:ln w="9525">
            <a:noFill/>
            <a:miter lim="800000"/>
            <a:headEnd/>
            <a:tailEnd/>
          </a:ln>
          <a:effectLst/>
        </p:spPr>
        <p:txBody>
          <a:bodyPr wrap="square" lIns="0" tIns="0" rIns="0" bIns="0">
            <a:spAutoFit/>
          </a:bodyPr>
          <a:lstStyle/>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Accurate Shapefiles / </a:t>
            </a:r>
            <a:r>
              <a:rPr lang="en-US" b="1" dirty="0" smtClean="0">
                <a:solidFill>
                  <a:srgbClr val="000000"/>
                </a:solidFill>
                <a:effectLst>
                  <a:outerShdw blurRad="38100" dist="38100" dir="2700000" sx="1000" sy="1000" algn="tl">
                    <a:srgbClr val="000000"/>
                  </a:outerShdw>
                </a:effectLst>
              </a:rPr>
              <a:t>Maps/Log/KMZ</a:t>
            </a:r>
            <a:endParaRPr lang="en-US" b="1" dirty="0">
              <a:solidFill>
                <a:srgbClr val="000000"/>
              </a:solidFill>
              <a:effectLst>
                <a:outerShdw blurRad="38100" dist="38100" dir="2700000" sx="1000" sy="1000" algn="tl">
                  <a:srgbClr val="000000"/>
                </a:outerShdw>
              </a:effectLst>
            </a:endParaRP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Delivered to IMT Before</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Morning Briefing</a:t>
            </a:r>
          </a:p>
        </p:txBody>
      </p:sp>
      <p:cxnSp>
        <p:nvCxnSpPr>
          <p:cNvPr id="13331" name="AutoShape 26"/>
          <p:cNvCxnSpPr>
            <a:cxnSpLocks noChangeShapeType="1"/>
            <a:stCxn id="557078" idx="0"/>
            <a:endCxn id="557081" idx="2"/>
          </p:cNvCxnSpPr>
          <p:nvPr/>
        </p:nvCxnSpPr>
        <p:spPr bwMode="auto">
          <a:xfrm rot="16200000" flipV="1">
            <a:off x="1844448" y="3574822"/>
            <a:ext cx="923448" cy="1070907"/>
          </a:xfrm>
          <a:prstGeom prst="curvedConnector3">
            <a:avLst>
              <a:gd name="adj1" fmla="val 50000"/>
            </a:avLst>
          </a:prstGeom>
          <a:noFill/>
          <a:ln w="34925">
            <a:solidFill>
              <a:srgbClr val="FFFF00"/>
            </a:solidFill>
            <a:prstDash val="dash"/>
            <a:round/>
            <a:headEnd/>
            <a:tailEnd type="triangle" w="med" len="med"/>
          </a:ln>
        </p:spPr>
      </p:cxnSp>
      <p:sp>
        <p:nvSpPr>
          <p:cNvPr id="557084" name="Text Box 28"/>
          <p:cNvSpPr txBox="1">
            <a:spLocks noChangeArrowheads="1"/>
          </p:cNvSpPr>
          <p:nvPr/>
        </p:nvSpPr>
        <p:spPr bwMode="auto">
          <a:xfrm>
            <a:off x="2471738" y="1771650"/>
            <a:ext cx="1498600" cy="733425"/>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IRIN Determines</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w/ SITL</a:t>
            </a:r>
          </a:p>
          <a:p>
            <a:pPr algn="ctr" defTabSz="820738">
              <a:buClr>
                <a:srgbClr val="FF3300"/>
              </a:buClr>
              <a:buSzPct val="90000"/>
              <a:buFont typeface="Wingdings" pitchFamily="2" charset="2"/>
              <a:buNone/>
              <a:defRPr/>
            </a:pPr>
            <a:r>
              <a:rPr lang="en-US" b="1" dirty="0">
                <a:solidFill>
                  <a:srgbClr val="000000"/>
                </a:solidFill>
                <a:effectLst>
                  <a:outerShdw blurRad="38100" dist="38100" dir="2700000" sx="1000" sy="1000" algn="tl">
                    <a:srgbClr val="000000"/>
                  </a:outerShdw>
                </a:effectLst>
              </a:rPr>
              <a:t>Additional Flight</a:t>
            </a:r>
          </a:p>
        </p:txBody>
      </p:sp>
      <p:cxnSp>
        <p:nvCxnSpPr>
          <p:cNvPr id="13333" name="AutoShape 29"/>
          <p:cNvCxnSpPr>
            <a:cxnSpLocks noChangeShapeType="1"/>
            <a:stCxn id="557081" idx="0"/>
            <a:endCxn id="557084" idx="2"/>
          </p:cNvCxnSpPr>
          <p:nvPr/>
        </p:nvCxnSpPr>
        <p:spPr bwMode="auto">
          <a:xfrm rot="5400000" flipH="1" flipV="1">
            <a:off x="2293472" y="1982322"/>
            <a:ext cx="404813" cy="1450320"/>
          </a:xfrm>
          <a:prstGeom prst="curvedConnector3">
            <a:avLst>
              <a:gd name="adj1" fmla="val 50000"/>
            </a:avLst>
          </a:prstGeom>
          <a:noFill/>
          <a:ln w="34925">
            <a:solidFill>
              <a:srgbClr val="FFFF00"/>
            </a:solidFill>
            <a:prstDash val="dash"/>
            <a:round/>
            <a:headEnd/>
            <a:tailEnd type="triangle" w="med" len="med"/>
          </a:ln>
        </p:spPr>
      </p:cxnSp>
      <p:sp>
        <p:nvSpPr>
          <p:cNvPr id="557087" name="Text Box 31"/>
          <p:cNvSpPr txBox="1">
            <a:spLocks noChangeArrowheads="1"/>
          </p:cNvSpPr>
          <p:nvPr/>
        </p:nvSpPr>
        <p:spPr bwMode="auto">
          <a:xfrm>
            <a:off x="4038600" y="5334000"/>
            <a:ext cx="1365250" cy="549275"/>
          </a:xfrm>
          <a:prstGeom prst="rect">
            <a:avLst/>
          </a:prstGeom>
          <a:noFill/>
          <a:ln w="9525">
            <a:noFill/>
            <a:miter lim="800000"/>
            <a:headEnd/>
            <a:tailEnd/>
          </a:ln>
          <a:effectLst/>
        </p:spPr>
        <p:txBody>
          <a:bodyPr wrap="none" lIns="0" tIns="0" rIns="0" bIns="0">
            <a:spAutoFit/>
          </a:bodyPr>
          <a:lstStyle/>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Eat, get ready</a:t>
            </a:r>
          </a:p>
          <a:p>
            <a:pPr algn="ctr" defTabSz="820738">
              <a:buClr>
                <a:srgbClr val="FF3300"/>
              </a:buClr>
              <a:buSzPct val="90000"/>
              <a:buFont typeface="Wingdings" pitchFamily="2" charset="2"/>
              <a:buNone/>
              <a:defRPr/>
            </a:pPr>
            <a:r>
              <a:rPr lang="en-US" sz="1800" b="1" dirty="0">
                <a:solidFill>
                  <a:srgbClr val="000000"/>
                </a:solidFill>
                <a:effectLst>
                  <a:outerShdw blurRad="38100" dist="38100" dir="2700000" sx="1000" sy="1000" algn="tl">
                    <a:srgbClr val="000000"/>
                  </a:outerShdw>
                </a:effectLst>
              </a:rPr>
              <a:t>FLIGHT</a:t>
            </a:r>
          </a:p>
        </p:txBody>
      </p:sp>
      <p:cxnSp>
        <p:nvCxnSpPr>
          <p:cNvPr id="13335" name="AutoShape 32"/>
          <p:cNvCxnSpPr>
            <a:cxnSpLocks noChangeShapeType="1"/>
            <a:stCxn id="557072" idx="1"/>
            <a:endCxn id="557087" idx="3"/>
          </p:cNvCxnSpPr>
          <p:nvPr/>
        </p:nvCxnSpPr>
        <p:spPr bwMode="auto">
          <a:xfrm rot="10800000">
            <a:off x="5403850" y="5608638"/>
            <a:ext cx="246960" cy="308134"/>
          </a:xfrm>
          <a:prstGeom prst="curvedConnector3">
            <a:avLst>
              <a:gd name="adj1" fmla="val 50000"/>
            </a:avLst>
          </a:prstGeom>
          <a:noFill/>
          <a:ln w="25400">
            <a:solidFill>
              <a:srgbClr val="FFFF00"/>
            </a:solidFill>
            <a:prstDash val="dash"/>
            <a:round/>
            <a:headEnd/>
            <a:tailEnd type="triangle" w="med" len="med"/>
          </a:ln>
        </p:spPr>
      </p:cxnSp>
      <p:grpSp>
        <p:nvGrpSpPr>
          <p:cNvPr id="116" name="Group 115"/>
          <p:cNvGrpSpPr/>
          <p:nvPr/>
        </p:nvGrpSpPr>
        <p:grpSpPr>
          <a:xfrm>
            <a:off x="3381883" y="3227388"/>
            <a:ext cx="2217738" cy="604837"/>
            <a:chOff x="3381883" y="3227388"/>
            <a:chExt cx="2217738" cy="604837"/>
          </a:xfrm>
        </p:grpSpPr>
        <p:sp>
          <p:nvSpPr>
            <p:cNvPr id="13336" name="Freeform 34"/>
            <p:cNvSpPr>
              <a:spLocks/>
            </p:cNvSpPr>
            <p:nvPr/>
          </p:nvSpPr>
          <p:spPr bwMode="auto">
            <a:xfrm>
              <a:off x="4316921" y="3468688"/>
              <a:ext cx="363537" cy="339725"/>
            </a:xfrm>
            <a:custGeom>
              <a:avLst/>
              <a:gdLst>
                <a:gd name="T0" fmla="*/ 0 w 149"/>
                <a:gd name="T1" fmla="*/ 351814595 h 162"/>
                <a:gd name="T2" fmla="*/ 0 w 149"/>
                <a:gd name="T3" fmla="*/ 277054152 h 162"/>
                <a:gd name="T4" fmla="*/ 35716895 w 149"/>
                <a:gd name="T5" fmla="*/ 202293644 h 162"/>
                <a:gd name="T6" fmla="*/ 71433790 w 149"/>
                <a:gd name="T7" fmla="*/ 145123401 h 162"/>
                <a:gd name="T8" fmla="*/ 130963579 w 149"/>
                <a:gd name="T9" fmla="*/ 92350674 h 162"/>
                <a:gd name="T10" fmla="*/ 196444167 w 149"/>
                <a:gd name="T11" fmla="*/ 52772710 h 162"/>
                <a:gd name="T12" fmla="*/ 273831160 w 149"/>
                <a:gd name="T13" fmla="*/ 26385307 h 162"/>
                <a:gd name="T14" fmla="*/ 357171449 w 149"/>
                <a:gd name="T15" fmla="*/ 8795104 h 162"/>
                <a:gd name="T16" fmla="*/ 434558441 w 149"/>
                <a:gd name="T17" fmla="*/ 0 h 162"/>
                <a:gd name="T18" fmla="*/ 517898654 w 149"/>
                <a:gd name="T19" fmla="*/ 8795104 h 162"/>
                <a:gd name="T20" fmla="*/ 595285647 w 149"/>
                <a:gd name="T21" fmla="*/ 26385307 h 162"/>
                <a:gd name="T22" fmla="*/ 666719570 w 149"/>
                <a:gd name="T23" fmla="*/ 52772710 h 162"/>
                <a:gd name="T24" fmla="*/ 738153342 w 149"/>
                <a:gd name="T25" fmla="*/ 92350674 h 162"/>
                <a:gd name="T26" fmla="*/ 791727450 w 149"/>
                <a:gd name="T27" fmla="*/ 145123401 h 162"/>
                <a:gd name="T28" fmla="*/ 839350778 w 149"/>
                <a:gd name="T29" fmla="*/ 202293644 h 162"/>
                <a:gd name="T30" fmla="*/ 869114442 w 149"/>
                <a:gd name="T31" fmla="*/ 277054152 h 162"/>
                <a:gd name="T32" fmla="*/ 881020884 w 149"/>
                <a:gd name="T33" fmla="*/ 351814595 h 162"/>
                <a:gd name="T34" fmla="*/ 869114442 w 149"/>
                <a:gd name="T35" fmla="*/ 439769784 h 162"/>
                <a:gd name="T36" fmla="*/ 839350778 w 149"/>
                <a:gd name="T37" fmla="*/ 514530226 h 162"/>
                <a:gd name="T38" fmla="*/ 791727450 w 149"/>
                <a:gd name="T39" fmla="*/ 576098151 h 162"/>
                <a:gd name="T40" fmla="*/ 738153342 w 149"/>
                <a:gd name="T41" fmla="*/ 620075745 h 162"/>
                <a:gd name="T42" fmla="*/ 666719570 w 149"/>
                <a:gd name="T43" fmla="*/ 664051242 h 162"/>
                <a:gd name="T44" fmla="*/ 595285647 w 149"/>
                <a:gd name="T45" fmla="*/ 690438638 h 162"/>
                <a:gd name="T46" fmla="*/ 517898654 w 149"/>
                <a:gd name="T47" fmla="*/ 703631287 h 162"/>
                <a:gd name="T48" fmla="*/ 434558441 w 149"/>
                <a:gd name="T49" fmla="*/ 708028837 h 162"/>
                <a:gd name="T50" fmla="*/ 357171449 w 149"/>
                <a:gd name="T51" fmla="*/ 703631287 h 162"/>
                <a:gd name="T52" fmla="*/ 273831160 w 149"/>
                <a:gd name="T53" fmla="*/ 690438638 h 162"/>
                <a:gd name="T54" fmla="*/ 196444167 w 149"/>
                <a:gd name="T55" fmla="*/ 664051242 h 162"/>
                <a:gd name="T56" fmla="*/ 130963579 w 149"/>
                <a:gd name="T57" fmla="*/ 620075745 h 162"/>
                <a:gd name="T58" fmla="*/ 71433790 w 149"/>
                <a:gd name="T59" fmla="*/ 576098151 h 162"/>
                <a:gd name="T60" fmla="*/ 35716895 w 149"/>
                <a:gd name="T61" fmla="*/ 514530226 h 162"/>
                <a:gd name="T62" fmla="*/ 0 w 149"/>
                <a:gd name="T63" fmla="*/ 439769784 h 162"/>
                <a:gd name="T64" fmla="*/ 0 w 149"/>
                <a:gd name="T65" fmla="*/ 351814595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
                <a:gd name="T100" fmla="*/ 0 h 162"/>
                <a:gd name="T101" fmla="*/ 149 w 14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 h="162">
                  <a:moveTo>
                    <a:pt x="0" y="80"/>
                  </a:moveTo>
                  <a:lnTo>
                    <a:pt x="0" y="63"/>
                  </a:lnTo>
                  <a:lnTo>
                    <a:pt x="6" y="46"/>
                  </a:lnTo>
                  <a:lnTo>
                    <a:pt x="12" y="33"/>
                  </a:lnTo>
                  <a:lnTo>
                    <a:pt x="22" y="21"/>
                  </a:lnTo>
                  <a:lnTo>
                    <a:pt x="33" y="12"/>
                  </a:lnTo>
                  <a:lnTo>
                    <a:pt x="46" y="6"/>
                  </a:lnTo>
                  <a:lnTo>
                    <a:pt x="60" y="2"/>
                  </a:lnTo>
                  <a:lnTo>
                    <a:pt x="73" y="0"/>
                  </a:lnTo>
                  <a:lnTo>
                    <a:pt x="87" y="2"/>
                  </a:lnTo>
                  <a:lnTo>
                    <a:pt x="100" y="6"/>
                  </a:lnTo>
                  <a:lnTo>
                    <a:pt x="112" y="12"/>
                  </a:lnTo>
                  <a:lnTo>
                    <a:pt x="124" y="21"/>
                  </a:lnTo>
                  <a:lnTo>
                    <a:pt x="133" y="33"/>
                  </a:lnTo>
                  <a:lnTo>
                    <a:pt x="141" y="46"/>
                  </a:lnTo>
                  <a:lnTo>
                    <a:pt x="146" y="63"/>
                  </a:lnTo>
                  <a:lnTo>
                    <a:pt x="148" y="80"/>
                  </a:lnTo>
                  <a:lnTo>
                    <a:pt x="146" y="100"/>
                  </a:lnTo>
                  <a:lnTo>
                    <a:pt x="141" y="117"/>
                  </a:lnTo>
                  <a:lnTo>
                    <a:pt x="133" y="131"/>
                  </a:lnTo>
                  <a:lnTo>
                    <a:pt x="124" y="141"/>
                  </a:lnTo>
                  <a:lnTo>
                    <a:pt x="112" y="151"/>
                  </a:lnTo>
                  <a:lnTo>
                    <a:pt x="100" y="157"/>
                  </a:lnTo>
                  <a:lnTo>
                    <a:pt x="87" y="160"/>
                  </a:lnTo>
                  <a:lnTo>
                    <a:pt x="73" y="161"/>
                  </a:lnTo>
                  <a:lnTo>
                    <a:pt x="60" y="160"/>
                  </a:lnTo>
                  <a:lnTo>
                    <a:pt x="46" y="157"/>
                  </a:lnTo>
                  <a:lnTo>
                    <a:pt x="33" y="151"/>
                  </a:lnTo>
                  <a:lnTo>
                    <a:pt x="22" y="141"/>
                  </a:lnTo>
                  <a:lnTo>
                    <a:pt x="12" y="131"/>
                  </a:lnTo>
                  <a:lnTo>
                    <a:pt x="6" y="117"/>
                  </a:lnTo>
                  <a:lnTo>
                    <a:pt x="0" y="100"/>
                  </a:lnTo>
                  <a:lnTo>
                    <a:pt x="0" y="80"/>
                  </a:lnTo>
                </a:path>
              </a:pathLst>
            </a:custGeom>
            <a:gradFill rotWithShape="0">
              <a:gsLst>
                <a:gs pos="0">
                  <a:srgbClr val="8F8F8F"/>
                </a:gs>
                <a:gs pos="50000">
                  <a:srgbClr val="000000"/>
                </a:gs>
                <a:gs pos="100000">
                  <a:srgbClr val="8F8F8F"/>
                </a:gs>
              </a:gsLst>
              <a:lin ang="0" scaled="1"/>
            </a:gradFill>
            <a:ln w="12700" cap="rnd" cmpd="sng">
              <a:solidFill>
                <a:srgbClr val="808080"/>
              </a:solidFill>
              <a:prstDash val="solid"/>
              <a:round/>
              <a:headEnd type="none" w="sm" len="sm"/>
              <a:tailEnd type="none" w="sm" len="sm"/>
            </a:ln>
          </p:spPr>
          <p:txBody>
            <a:bodyPr/>
            <a:lstStyle/>
            <a:p>
              <a:endParaRPr lang="en-US">
                <a:solidFill>
                  <a:srgbClr val="FFFFFF"/>
                </a:solidFill>
              </a:endParaRPr>
            </a:p>
          </p:txBody>
        </p:sp>
        <p:sp>
          <p:nvSpPr>
            <p:cNvPr id="13337" name="Rectangle 35"/>
            <p:cNvSpPr>
              <a:spLocks noChangeArrowheads="1"/>
            </p:cNvSpPr>
            <p:nvPr/>
          </p:nvSpPr>
          <p:spPr bwMode="auto">
            <a:xfrm>
              <a:off x="4397883" y="3521075"/>
              <a:ext cx="209550" cy="238125"/>
            </a:xfrm>
            <a:prstGeom prst="rect">
              <a:avLst/>
            </a:prstGeom>
            <a:noFill/>
            <a:ln w="9525">
              <a:noFill/>
              <a:miter lim="800000"/>
              <a:headEnd/>
              <a:tailEnd/>
            </a:ln>
          </p:spPr>
          <p:txBody>
            <a:bodyPr lIns="0" tIns="0" rIns="0" bIns="0" anchor="ctr"/>
            <a:lstStyle/>
            <a:p>
              <a:pPr algn="ctr" defTabSz="433388"/>
              <a:r>
                <a:rPr lang="en-US" sz="300">
                  <a:solidFill>
                    <a:srgbClr val="FFFFFF"/>
                  </a:solidFill>
                  <a:latin typeface="Arial" charset="0"/>
                </a:rPr>
                <a:t> </a:t>
              </a:r>
            </a:p>
          </p:txBody>
        </p:sp>
        <p:sp>
          <p:nvSpPr>
            <p:cNvPr id="13338" name="Freeform 36"/>
            <p:cNvSpPr>
              <a:spLocks/>
            </p:cNvSpPr>
            <p:nvPr/>
          </p:nvSpPr>
          <p:spPr bwMode="auto">
            <a:xfrm>
              <a:off x="4377246" y="3487738"/>
              <a:ext cx="244475" cy="90487"/>
            </a:xfrm>
            <a:custGeom>
              <a:avLst/>
              <a:gdLst>
                <a:gd name="T0" fmla="*/ 0 w 100"/>
                <a:gd name="T1" fmla="*/ 185988663 h 43"/>
                <a:gd name="T2" fmla="*/ 591702815 w 100"/>
                <a:gd name="T3" fmla="*/ 185988663 h 43"/>
                <a:gd name="T4" fmla="*/ 502051415 w 100"/>
                <a:gd name="T5" fmla="*/ 0 h 43"/>
                <a:gd name="T6" fmla="*/ 77699040 w 100"/>
                <a:gd name="T7" fmla="*/ 0 h 43"/>
                <a:gd name="T8" fmla="*/ 0 w 100"/>
                <a:gd name="T9" fmla="*/ 185988663 h 43"/>
                <a:gd name="T10" fmla="*/ 0 60000 65536"/>
                <a:gd name="T11" fmla="*/ 0 60000 65536"/>
                <a:gd name="T12" fmla="*/ 0 60000 65536"/>
                <a:gd name="T13" fmla="*/ 0 60000 65536"/>
                <a:gd name="T14" fmla="*/ 0 60000 65536"/>
                <a:gd name="T15" fmla="*/ 0 w 100"/>
                <a:gd name="T16" fmla="*/ 0 h 43"/>
                <a:gd name="T17" fmla="*/ 100 w 100"/>
                <a:gd name="T18" fmla="*/ 43 h 43"/>
              </a:gdLst>
              <a:ahLst/>
              <a:cxnLst>
                <a:cxn ang="T10">
                  <a:pos x="T0" y="T1"/>
                </a:cxn>
                <a:cxn ang="T11">
                  <a:pos x="T2" y="T3"/>
                </a:cxn>
                <a:cxn ang="T12">
                  <a:pos x="T4" y="T5"/>
                </a:cxn>
                <a:cxn ang="T13">
                  <a:pos x="T6" y="T7"/>
                </a:cxn>
                <a:cxn ang="T14">
                  <a:pos x="T8" y="T9"/>
                </a:cxn>
              </a:cxnLst>
              <a:rect l="T15" t="T16" r="T17" b="T18"/>
              <a:pathLst>
                <a:path w="100" h="43">
                  <a:moveTo>
                    <a:pt x="0" y="42"/>
                  </a:moveTo>
                  <a:lnTo>
                    <a:pt x="99" y="42"/>
                  </a:lnTo>
                  <a:lnTo>
                    <a:pt x="84" y="0"/>
                  </a:lnTo>
                  <a:lnTo>
                    <a:pt x="13" y="0"/>
                  </a:lnTo>
                  <a:lnTo>
                    <a:pt x="0" y="42"/>
                  </a:lnTo>
                </a:path>
              </a:pathLst>
            </a:custGeom>
            <a:gradFill rotWithShape="0">
              <a:gsLst>
                <a:gs pos="0">
                  <a:srgbClr val="00FE00"/>
                </a:gs>
                <a:gs pos="100000">
                  <a:srgbClr val="007600"/>
                </a:gs>
              </a:gsLst>
              <a:lin ang="5400000" scaled="1"/>
            </a:gradFill>
            <a:ln w="12700" cap="rnd" cmpd="sng">
              <a:solidFill>
                <a:srgbClr val="000000"/>
              </a:solidFill>
              <a:prstDash val="solid"/>
              <a:round/>
              <a:headEnd type="none" w="sm" len="sm"/>
              <a:tailEnd type="none" w="sm" len="sm"/>
            </a:ln>
          </p:spPr>
          <p:txBody>
            <a:bodyPr/>
            <a:lstStyle/>
            <a:p>
              <a:endParaRPr lang="en-US">
                <a:solidFill>
                  <a:srgbClr val="FFFFFF"/>
                </a:solidFill>
              </a:endParaRPr>
            </a:p>
          </p:txBody>
        </p:sp>
        <p:sp>
          <p:nvSpPr>
            <p:cNvPr id="13339" name="Rectangle 37"/>
            <p:cNvSpPr>
              <a:spLocks noChangeArrowheads="1"/>
            </p:cNvSpPr>
            <p:nvPr/>
          </p:nvSpPr>
          <p:spPr bwMode="auto">
            <a:xfrm>
              <a:off x="4408996" y="3495675"/>
              <a:ext cx="185737" cy="76200"/>
            </a:xfrm>
            <a:prstGeom prst="rect">
              <a:avLst/>
            </a:prstGeom>
            <a:noFill/>
            <a:ln w="9525">
              <a:noFill/>
              <a:miter lim="800000"/>
              <a:headEnd/>
              <a:tailEnd/>
            </a:ln>
          </p:spPr>
          <p:txBody>
            <a:bodyPr lIns="0" tIns="0" rIns="0" bIns="0" anchor="ctr"/>
            <a:lstStyle/>
            <a:p>
              <a:pPr algn="ctr" defTabSz="433388"/>
              <a:r>
                <a:rPr lang="en-US" sz="300">
                  <a:solidFill>
                    <a:srgbClr val="FFFFFF"/>
                  </a:solidFill>
                  <a:latin typeface="Arial" charset="0"/>
                </a:rPr>
                <a:t> </a:t>
              </a:r>
            </a:p>
          </p:txBody>
        </p:sp>
        <p:grpSp>
          <p:nvGrpSpPr>
            <p:cNvPr id="13340" name="Group 38"/>
            <p:cNvGrpSpPr>
              <a:grpSpLocks/>
            </p:cNvGrpSpPr>
            <p:nvPr/>
          </p:nvGrpSpPr>
          <p:grpSpPr bwMode="auto">
            <a:xfrm>
              <a:off x="3381883" y="3227388"/>
              <a:ext cx="2217738" cy="407987"/>
              <a:chOff x="2880" y="672"/>
              <a:chExt cx="927" cy="194"/>
            </a:xfrm>
          </p:grpSpPr>
          <p:sp>
            <p:nvSpPr>
              <p:cNvPr id="13397" name="Line 39"/>
              <p:cNvSpPr>
                <a:spLocks noChangeShapeType="1"/>
              </p:cNvSpPr>
              <p:nvPr/>
            </p:nvSpPr>
            <p:spPr bwMode="auto">
              <a:xfrm>
                <a:off x="3347" y="784"/>
                <a:ext cx="0" cy="54"/>
              </a:xfrm>
              <a:prstGeom prst="line">
                <a:avLst/>
              </a:prstGeom>
              <a:noFill/>
              <a:ln w="25400">
                <a:solidFill>
                  <a:srgbClr val="969696"/>
                </a:solidFill>
                <a:round/>
                <a:headEnd type="none" w="sm" len="sm"/>
                <a:tailEnd type="none" w="sm" len="sm"/>
              </a:ln>
            </p:spPr>
            <p:txBody>
              <a:bodyPr/>
              <a:lstStyle/>
              <a:p>
                <a:endParaRPr lang="en-US">
                  <a:solidFill>
                    <a:srgbClr val="FFFFFF"/>
                  </a:solidFill>
                </a:endParaRPr>
              </a:p>
            </p:txBody>
          </p:sp>
          <p:sp>
            <p:nvSpPr>
              <p:cNvPr id="13398" name="Line 40"/>
              <p:cNvSpPr>
                <a:spLocks noChangeShapeType="1"/>
              </p:cNvSpPr>
              <p:nvPr/>
            </p:nvSpPr>
            <p:spPr bwMode="auto">
              <a:xfrm>
                <a:off x="3347" y="672"/>
                <a:ext cx="0" cy="118"/>
              </a:xfrm>
              <a:prstGeom prst="line">
                <a:avLst/>
              </a:prstGeom>
              <a:noFill/>
              <a:ln w="25400">
                <a:solidFill>
                  <a:srgbClr val="969696"/>
                </a:solidFill>
                <a:round/>
                <a:headEnd type="none" w="sm" len="sm"/>
                <a:tailEnd type="none" w="sm" len="sm"/>
              </a:ln>
            </p:spPr>
            <p:txBody>
              <a:bodyPr/>
              <a:lstStyle/>
              <a:p>
                <a:endParaRPr lang="en-US">
                  <a:solidFill>
                    <a:srgbClr val="FFFFFF"/>
                  </a:solidFill>
                </a:endParaRPr>
              </a:p>
            </p:txBody>
          </p:sp>
          <p:sp>
            <p:nvSpPr>
              <p:cNvPr id="13399" name="Line 41"/>
              <p:cNvSpPr>
                <a:spLocks noChangeShapeType="1"/>
              </p:cNvSpPr>
              <p:nvPr/>
            </p:nvSpPr>
            <p:spPr bwMode="auto">
              <a:xfrm flipV="1">
                <a:off x="3263" y="686"/>
                <a:ext cx="161" cy="2"/>
              </a:xfrm>
              <a:prstGeom prst="line">
                <a:avLst/>
              </a:prstGeom>
              <a:noFill/>
              <a:ln w="25400">
                <a:solidFill>
                  <a:srgbClr val="969696"/>
                </a:solidFill>
                <a:round/>
                <a:headEnd type="none" w="sm" len="sm"/>
                <a:tailEnd type="none" w="sm" len="sm"/>
              </a:ln>
            </p:spPr>
            <p:txBody>
              <a:bodyPr/>
              <a:lstStyle/>
              <a:p>
                <a:endParaRPr lang="en-US">
                  <a:solidFill>
                    <a:srgbClr val="FFFFFF"/>
                  </a:solidFill>
                </a:endParaRPr>
              </a:p>
            </p:txBody>
          </p:sp>
          <p:sp>
            <p:nvSpPr>
              <p:cNvPr id="13400" name="Line 42"/>
              <p:cNvSpPr>
                <a:spLocks noChangeShapeType="1"/>
              </p:cNvSpPr>
              <p:nvPr/>
            </p:nvSpPr>
            <p:spPr bwMode="auto">
              <a:xfrm flipH="1" flipV="1">
                <a:off x="2880" y="843"/>
                <a:ext cx="386" cy="23"/>
              </a:xfrm>
              <a:prstGeom prst="line">
                <a:avLst/>
              </a:prstGeom>
              <a:noFill/>
              <a:ln w="25400">
                <a:solidFill>
                  <a:srgbClr val="969696"/>
                </a:solidFill>
                <a:round/>
                <a:headEnd type="none" w="sm" len="sm"/>
                <a:tailEnd type="none" w="sm" len="sm"/>
              </a:ln>
            </p:spPr>
            <p:txBody>
              <a:bodyPr/>
              <a:lstStyle/>
              <a:p>
                <a:endParaRPr lang="en-US">
                  <a:solidFill>
                    <a:srgbClr val="FFFFFF"/>
                  </a:solidFill>
                </a:endParaRPr>
              </a:p>
            </p:txBody>
          </p:sp>
          <p:sp>
            <p:nvSpPr>
              <p:cNvPr id="13401" name="Line 43"/>
              <p:cNvSpPr>
                <a:spLocks noChangeShapeType="1"/>
              </p:cNvSpPr>
              <p:nvPr/>
            </p:nvSpPr>
            <p:spPr bwMode="auto">
              <a:xfrm flipV="1">
                <a:off x="3422" y="843"/>
                <a:ext cx="385" cy="23"/>
              </a:xfrm>
              <a:prstGeom prst="line">
                <a:avLst/>
              </a:prstGeom>
              <a:noFill/>
              <a:ln w="25400">
                <a:solidFill>
                  <a:srgbClr val="969696"/>
                </a:solidFill>
                <a:round/>
                <a:headEnd type="none" w="sm" len="sm"/>
                <a:tailEnd type="none" w="sm" len="sm"/>
              </a:ln>
            </p:spPr>
            <p:txBody>
              <a:bodyPr/>
              <a:lstStyle/>
              <a:p>
                <a:endParaRPr lang="en-US">
                  <a:solidFill>
                    <a:srgbClr val="FFFFFF"/>
                  </a:solidFill>
                </a:endParaRPr>
              </a:p>
            </p:txBody>
          </p:sp>
        </p:grpSp>
        <p:grpSp>
          <p:nvGrpSpPr>
            <p:cNvPr id="13341" name="Group 44"/>
            <p:cNvGrpSpPr>
              <a:grpSpLocks/>
            </p:cNvGrpSpPr>
            <p:nvPr/>
          </p:nvGrpSpPr>
          <p:grpSpPr bwMode="auto">
            <a:xfrm>
              <a:off x="4874133" y="3429000"/>
              <a:ext cx="460375" cy="403225"/>
              <a:chOff x="3633" y="655"/>
              <a:chExt cx="192" cy="192"/>
            </a:xfrm>
          </p:grpSpPr>
          <p:sp>
            <p:nvSpPr>
              <p:cNvPr id="13395" name="Oval 45"/>
              <p:cNvSpPr>
                <a:spLocks noChangeArrowheads="1"/>
              </p:cNvSpPr>
              <p:nvPr/>
            </p:nvSpPr>
            <p:spPr bwMode="auto">
              <a:xfrm>
                <a:off x="3633" y="655"/>
                <a:ext cx="192" cy="192"/>
              </a:xfrm>
              <a:prstGeom prst="ellipse">
                <a:avLst/>
              </a:prstGeom>
              <a:gradFill rotWithShape="0">
                <a:gsLst>
                  <a:gs pos="0">
                    <a:srgbClr val="FFFFFF"/>
                  </a:gs>
                  <a:gs pos="50000">
                    <a:srgbClr val="767676"/>
                  </a:gs>
                  <a:gs pos="100000">
                    <a:srgbClr val="FFFFFF"/>
                  </a:gs>
                </a:gsLst>
                <a:lin ang="18900000" scaled="1"/>
              </a:gradFill>
              <a:ln w="9525">
                <a:noFill/>
                <a:round/>
                <a:headEnd/>
                <a:tailEnd/>
              </a:ln>
            </p:spPr>
            <p:txBody>
              <a:bodyPr wrap="none" lIns="0" tIns="0" rIns="0" bIns="0" anchor="ctr"/>
              <a:lstStyle/>
              <a:p>
                <a:endParaRPr lang="en-US">
                  <a:solidFill>
                    <a:srgbClr val="FFFFFF"/>
                  </a:solidFill>
                </a:endParaRPr>
              </a:p>
            </p:txBody>
          </p:sp>
          <p:sp>
            <p:nvSpPr>
              <p:cNvPr id="557102" name="Freeform 46"/>
              <p:cNvSpPr>
                <a:spLocks/>
              </p:cNvSpPr>
              <p:nvPr/>
            </p:nvSpPr>
            <p:spPr bwMode="auto">
              <a:xfrm>
                <a:off x="3707" y="724"/>
                <a:ext cx="46" cy="52"/>
              </a:xfrm>
              <a:custGeom>
                <a:avLst/>
                <a:gdLst/>
                <a:ahLst/>
                <a:cxnLst>
                  <a:cxn ang="0">
                    <a:pos x="0" y="25"/>
                  </a:cxn>
                  <a:cxn ang="0">
                    <a:pos x="0" y="21"/>
                  </a:cxn>
                  <a:cxn ang="0">
                    <a:pos x="1" y="15"/>
                  </a:cxn>
                  <a:cxn ang="0">
                    <a:pos x="3" y="11"/>
                  </a:cxn>
                  <a:cxn ang="0">
                    <a:pos x="6" y="7"/>
                  </a:cxn>
                  <a:cxn ang="0">
                    <a:pos x="9" y="5"/>
                  </a:cxn>
                  <a:cxn ang="0">
                    <a:pos x="13" y="2"/>
                  </a:cxn>
                  <a:cxn ang="0">
                    <a:pos x="17" y="1"/>
                  </a:cxn>
                  <a:cxn ang="0">
                    <a:pos x="22" y="0"/>
                  </a:cxn>
                  <a:cxn ang="0">
                    <a:pos x="25" y="1"/>
                  </a:cxn>
                  <a:cxn ang="0">
                    <a:pos x="29" y="2"/>
                  </a:cxn>
                  <a:cxn ang="0">
                    <a:pos x="33" y="5"/>
                  </a:cxn>
                  <a:cxn ang="0">
                    <a:pos x="36" y="7"/>
                  </a:cxn>
                  <a:cxn ang="0">
                    <a:pos x="39" y="11"/>
                  </a:cxn>
                  <a:cxn ang="0">
                    <a:pos x="42" y="15"/>
                  </a:cxn>
                  <a:cxn ang="0">
                    <a:pos x="43" y="21"/>
                  </a:cxn>
                  <a:cxn ang="0">
                    <a:pos x="44" y="25"/>
                  </a:cxn>
                  <a:cxn ang="0">
                    <a:pos x="43" y="32"/>
                  </a:cxn>
                  <a:cxn ang="0">
                    <a:pos x="42" y="37"/>
                  </a:cxn>
                  <a:cxn ang="0">
                    <a:pos x="39" y="42"/>
                  </a:cxn>
                  <a:cxn ang="0">
                    <a:pos x="36" y="45"/>
                  </a:cxn>
                  <a:cxn ang="0">
                    <a:pos x="33" y="49"/>
                  </a:cxn>
                  <a:cxn ang="0">
                    <a:pos x="29" y="50"/>
                  </a:cxn>
                  <a:cxn ang="0">
                    <a:pos x="25" y="51"/>
                  </a:cxn>
                  <a:cxn ang="0">
                    <a:pos x="22" y="51"/>
                  </a:cxn>
                  <a:cxn ang="0">
                    <a:pos x="17" y="51"/>
                  </a:cxn>
                  <a:cxn ang="0">
                    <a:pos x="13" y="50"/>
                  </a:cxn>
                  <a:cxn ang="0">
                    <a:pos x="9" y="49"/>
                  </a:cxn>
                  <a:cxn ang="0">
                    <a:pos x="6" y="45"/>
                  </a:cxn>
                  <a:cxn ang="0">
                    <a:pos x="3" y="42"/>
                  </a:cxn>
                  <a:cxn ang="0">
                    <a:pos x="1" y="37"/>
                  </a:cxn>
                  <a:cxn ang="0">
                    <a:pos x="0" y="32"/>
                  </a:cxn>
                  <a:cxn ang="0">
                    <a:pos x="0" y="25"/>
                  </a:cxn>
                </a:cxnLst>
                <a:rect l="0" t="0" r="r" b="b"/>
                <a:pathLst>
                  <a:path w="45" h="52">
                    <a:moveTo>
                      <a:pt x="0" y="25"/>
                    </a:moveTo>
                    <a:lnTo>
                      <a:pt x="0" y="21"/>
                    </a:lnTo>
                    <a:lnTo>
                      <a:pt x="1" y="15"/>
                    </a:lnTo>
                    <a:lnTo>
                      <a:pt x="3" y="11"/>
                    </a:lnTo>
                    <a:lnTo>
                      <a:pt x="6" y="7"/>
                    </a:lnTo>
                    <a:lnTo>
                      <a:pt x="9" y="5"/>
                    </a:lnTo>
                    <a:lnTo>
                      <a:pt x="13" y="2"/>
                    </a:lnTo>
                    <a:lnTo>
                      <a:pt x="17" y="1"/>
                    </a:lnTo>
                    <a:lnTo>
                      <a:pt x="22" y="0"/>
                    </a:lnTo>
                    <a:lnTo>
                      <a:pt x="25" y="1"/>
                    </a:lnTo>
                    <a:lnTo>
                      <a:pt x="29" y="2"/>
                    </a:lnTo>
                    <a:lnTo>
                      <a:pt x="33" y="5"/>
                    </a:lnTo>
                    <a:lnTo>
                      <a:pt x="36" y="7"/>
                    </a:lnTo>
                    <a:lnTo>
                      <a:pt x="39" y="11"/>
                    </a:lnTo>
                    <a:lnTo>
                      <a:pt x="42" y="15"/>
                    </a:lnTo>
                    <a:lnTo>
                      <a:pt x="43" y="21"/>
                    </a:lnTo>
                    <a:lnTo>
                      <a:pt x="44" y="25"/>
                    </a:lnTo>
                    <a:lnTo>
                      <a:pt x="43" y="32"/>
                    </a:lnTo>
                    <a:lnTo>
                      <a:pt x="42" y="37"/>
                    </a:lnTo>
                    <a:lnTo>
                      <a:pt x="39" y="42"/>
                    </a:lnTo>
                    <a:lnTo>
                      <a:pt x="36" y="45"/>
                    </a:lnTo>
                    <a:lnTo>
                      <a:pt x="33" y="49"/>
                    </a:lnTo>
                    <a:lnTo>
                      <a:pt x="29" y="50"/>
                    </a:lnTo>
                    <a:lnTo>
                      <a:pt x="25" y="51"/>
                    </a:lnTo>
                    <a:lnTo>
                      <a:pt x="22" y="51"/>
                    </a:lnTo>
                    <a:lnTo>
                      <a:pt x="17" y="51"/>
                    </a:lnTo>
                    <a:lnTo>
                      <a:pt x="13" y="50"/>
                    </a:lnTo>
                    <a:lnTo>
                      <a:pt x="9" y="49"/>
                    </a:lnTo>
                    <a:lnTo>
                      <a:pt x="6" y="45"/>
                    </a:lnTo>
                    <a:lnTo>
                      <a:pt x="3" y="42"/>
                    </a:lnTo>
                    <a:lnTo>
                      <a:pt x="1" y="37"/>
                    </a:lnTo>
                    <a:lnTo>
                      <a:pt x="0" y="32"/>
                    </a:lnTo>
                    <a:lnTo>
                      <a:pt x="0" y="25"/>
                    </a:lnTo>
                  </a:path>
                </a:pathLst>
              </a:custGeom>
              <a:gradFill rotWithShape="0">
                <a:gsLst>
                  <a:gs pos="0">
                    <a:schemeClr val="tx1">
                      <a:gamma/>
                      <a:shade val="46275"/>
                      <a:invGamma/>
                    </a:schemeClr>
                  </a:gs>
                  <a:gs pos="100000">
                    <a:schemeClr val="tx1"/>
                  </a:gs>
                </a:gsLst>
                <a:path path="rect">
                  <a:fillToRect l="50000" t="50000" r="50000" b="50000"/>
                </a:path>
              </a:gradFill>
              <a:ln w="3175" cap="rnd" cmpd="sng">
                <a:solidFill>
                  <a:srgbClr val="FF0000"/>
                </a:solidFill>
                <a:prstDash val="solid"/>
                <a:round/>
                <a:headEnd type="none" w="sm" len="sm"/>
                <a:tailEnd type="none" w="sm" len="sm"/>
              </a:ln>
              <a:effectLst/>
            </p:spPr>
            <p:txBody>
              <a:bodyPr/>
              <a:lstStyle/>
              <a:p>
                <a:pPr>
                  <a:defRPr/>
                </a:pPr>
                <a:endParaRPr lang="en-US">
                  <a:solidFill>
                    <a:srgbClr val="FFFFFF"/>
                  </a:solidFill>
                </a:endParaRPr>
              </a:p>
            </p:txBody>
          </p:sp>
        </p:grpSp>
        <p:grpSp>
          <p:nvGrpSpPr>
            <p:cNvPr id="13342" name="Group 47"/>
            <p:cNvGrpSpPr>
              <a:grpSpLocks/>
            </p:cNvGrpSpPr>
            <p:nvPr/>
          </p:nvGrpSpPr>
          <p:grpSpPr bwMode="auto">
            <a:xfrm>
              <a:off x="3612071" y="3429000"/>
              <a:ext cx="458787" cy="403225"/>
              <a:chOff x="3633" y="655"/>
              <a:chExt cx="192" cy="192"/>
            </a:xfrm>
          </p:grpSpPr>
          <p:sp>
            <p:nvSpPr>
              <p:cNvPr id="13393" name="Oval 48"/>
              <p:cNvSpPr>
                <a:spLocks noChangeArrowheads="1"/>
              </p:cNvSpPr>
              <p:nvPr/>
            </p:nvSpPr>
            <p:spPr bwMode="auto">
              <a:xfrm>
                <a:off x="3633" y="655"/>
                <a:ext cx="192" cy="192"/>
              </a:xfrm>
              <a:prstGeom prst="ellipse">
                <a:avLst/>
              </a:prstGeom>
              <a:gradFill rotWithShape="0">
                <a:gsLst>
                  <a:gs pos="0">
                    <a:srgbClr val="FFFFFF"/>
                  </a:gs>
                  <a:gs pos="50000">
                    <a:srgbClr val="767676"/>
                  </a:gs>
                  <a:gs pos="100000">
                    <a:srgbClr val="FFFFFF"/>
                  </a:gs>
                </a:gsLst>
                <a:lin ang="18900000" scaled="1"/>
              </a:gradFill>
              <a:ln w="9525">
                <a:noFill/>
                <a:round/>
                <a:headEnd/>
                <a:tailEnd/>
              </a:ln>
            </p:spPr>
            <p:txBody>
              <a:bodyPr wrap="none" lIns="0" tIns="0" rIns="0" bIns="0" anchor="ctr"/>
              <a:lstStyle/>
              <a:p>
                <a:endParaRPr lang="en-US">
                  <a:solidFill>
                    <a:srgbClr val="FFFFFF"/>
                  </a:solidFill>
                </a:endParaRPr>
              </a:p>
            </p:txBody>
          </p:sp>
          <p:sp>
            <p:nvSpPr>
              <p:cNvPr id="557105" name="Freeform 49"/>
              <p:cNvSpPr>
                <a:spLocks/>
              </p:cNvSpPr>
              <p:nvPr/>
            </p:nvSpPr>
            <p:spPr bwMode="auto">
              <a:xfrm>
                <a:off x="3707" y="724"/>
                <a:ext cx="47" cy="52"/>
              </a:xfrm>
              <a:custGeom>
                <a:avLst/>
                <a:gdLst/>
                <a:ahLst/>
                <a:cxnLst>
                  <a:cxn ang="0">
                    <a:pos x="0" y="25"/>
                  </a:cxn>
                  <a:cxn ang="0">
                    <a:pos x="0" y="21"/>
                  </a:cxn>
                  <a:cxn ang="0">
                    <a:pos x="1" y="15"/>
                  </a:cxn>
                  <a:cxn ang="0">
                    <a:pos x="3" y="11"/>
                  </a:cxn>
                  <a:cxn ang="0">
                    <a:pos x="6" y="7"/>
                  </a:cxn>
                  <a:cxn ang="0">
                    <a:pos x="9" y="5"/>
                  </a:cxn>
                  <a:cxn ang="0">
                    <a:pos x="13" y="2"/>
                  </a:cxn>
                  <a:cxn ang="0">
                    <a:pos x="17" y="1"/>
                  </a:cxn>
                  <a:cxn ang="0">
                    <a:pos x="22" y="0"/>
                  </a:cxn>
                  <a:cxn ang="0">
                    <a:pos x="25" y="1"/>
                  </a:cxn>
                  <a:cxn ang="0">
                    <a:pos x="29" y="2"/>
                  </a:cxn>
                  <a:cxn ang="0">
                    <a:pos x="33" y="5"/>
                  </a:cxn>
                  <a:cxn ang="0">
                    <a:pos x="36" y="7"/>
                  </a:cxn>
                  <a:cxn ang="0">
                    <a:pos x="39" y="11"/>
                  </a:cxn>
                  <a:cxn ang="0">
                    <a:pos x="42" y="15"/>
                  </a:cxn>
                  <a:cxn ang="0">
                    <a:pos x="43" y="21"/>
                  </a:cxn>
                  <a:cxn ang="0">
                    <a:pos x="44" y="25"/>
                  </a:cxn>
                  <a:cxn ang="0">
                    <a:pos x="43" y="32"/>
                  </a:cxn>
                  <a:cxn ang="0">
                    <a:pos x="42" y="37"/>
                  </a:cxn>
                  <a:cxn ang="0">
                    <a:pos x="39" y="42"/>
                  </a:cxn>
                  <a:cxn ang="0">
                    <a:pos x="36" y="45"/>
                  </a:cxn>
                  <a:cxn ang="0">
                    <a:pos x="33" y="49"/>
                  </a:cxn>
                  <a:cxn ang="0">
                    <a:pos x="29" y="50"/>
                  </a:cxn>
                  <a:cxn ang="0">
                    <a:pos x="25" y="51"/>
                  </a:cxn>
                  <a:cxn ang="0">
                    <a:pos x="22" y="51"/>
                  </a:cxn>
                  <a:cxn ang="0">
                    <a:pos x="17" y="51"/>
                  </a:cxn>
                  <a:cxn ang="0">
                    <a:pos x="13" y="50"/>
                  </a:cxn>
                  <a:cxn ang="0">
                    <a:pos x="9" y="49"/>
                  </a:cxn>
                  <a:cxn ang="0">
                    <a:pos x="6" y="45"/>
                  </a:cxn>
                  <a:cxn ang="0">
                    <a:pos x="3" y="42"/>
                  </a:cxn>
                  <a:cxn ang="0">
                    <a:pos x="1" y="37"/>
                  </a:cxn>
                  <a:cxn ang="0">
                    <a:pos x="0" y="32"/>
                  </a:cxn>
                  <a:cxn ang="0">
                    <a:pos x="0" y="25"/>
                  </a:cxn>
                </a:cxnLst>
                <a:rect l="0" t="0" r="r" b="b"/>
                <a:pathLst>
                  <a:path w="45" h="52">
                    <a:moveTo>
                      <a:pt x="0" y="25"/>
                    </a:moveTo>
                    <a:lnTo>
                      <a:pt x="0" y="21"/>
                    </a:lnTo>
                    <a:lnTo>
                      <a:pt x="1" y="15"/>
                    </a:lnTo>
                    <a:lnTo>
                      <a:pt x="3" y="11"/>
                    </a:lnTo>
                    <a:lnTo>
                      <a:pt x="6" y="7"/>
                    </a:lnTo>
                    <a:lnTo>
                      <a:pt x="9" y="5"/>
                    </a:lnTo>
                    <a:lnTo>
                      <a:pt x="13" y="2"/>
                    </a:lnTo>
                    <a:lnTo>
                      <a:pt x="17" y="1"/>
                    </a:lnTo>
                    <a:lnTo>
                      <a:pt x="22" y="0"/>
                    </a:lnTo>
                    <a:lnTo>
                      <a:pt x="25" y="1"/>
                    </a:lnTo>
                    <a:lnTo>
                      <a:pt x="29" y="2"/>
                    </a:lnTo>
                    <a:lnTo>
                      <a:pt x="33" y="5"/>
                    </a:lnTo>
                    <a:lnTo>
                      <a:pt x="36" y="7"/>
                    </a:lnTo>
                    <a:lnTo>
                      <a:pt x="39" y="11"/>
                    </a:lnTo>
                    <a:lnTo>
                      <a:pt x="42" y="15"/>
                    </a:lnTo>
                    <a:lnTo>
                      <a:pt x="43" y="21"/>
                    </a:lnTo>
                    <a:lnTo>
                      <a:pt x="44" y="25"/>
                    </a:lnTo>
                    <a:lnTo>
                      <a:pt x="43" y="32"/>
                    </a:lnTo>
                    <a:lnTo>
                      <a:pt x="42" y="37"/>
                    </a:lnTo>
                    <a:lnTo>
                      <a:pt x="39" y="42"/>
                    </a:lnTo>
                    <a:lnTo>
                      <a:pt x="36" y="45"/>
                    </a:lnTo>
                    <a:lnTo>
                      <a:pt x="33" y="49"/>
                    </a:lnTo>
                    <a:lnTo>
                      <a:pt x="29" y="50"/>
                    </a:lnTo>
                    <a:lnTo>
                      <a:pt x="25" y="51"/>
                    </a:lnTo>
                    <a:lnTo>
                      <a:pt x="22" y="51"/>
                    </a:lnTo>
                    <a:lnTo>
                      <a:pt x="17" y="51"/>
                    </a:lnTo>
                    <a:lnTo>
                      <a:pt x="13" y="50"/>
                    </a:lnTo>
                    <a:lnTo>
                      <a:pt x="9" y="49"/>
                    </a:lnTo>
                    <a:lnTo>
                      <a:pt x="6" y="45"/>
                    </a:lnTo>
                    <a:lnTo>
                      <a:pt x="3" y="42"/>
                    </a:lnTo>
                    <a:lnTo>
                      <a:pt x="1" y="37"/>
                    </a:lnTo>
                    <a:lnTo>
                      <a:pt x="0" y="32"/>
                    </a:lnTo>
                    <a:lnTo>
                      <a:pt x="0" y="25"/>
                    </a:lnTo>
                  </a:path>
                </a:pathLst>
              </a:custGeom>
              <a:gradFill rotWithShape="0">
                <a:gsLst>
                  <a:gs pos="0">
                    <a:schemeClr val="tx1">
                      <a:gamma/>
                      <a:shade val="46275"/>
                      <a:invGamma/>
                    </a:schemeClr>
                  </a:gs>
                  <a:gs pos="100000">
                    <a:schemeClr val="tx1"/>
                  </a:gs>
                </a:gsLst>
                <a:path path="rect">
                  <a:fillToRect l="50000" t="50000" r="50000" b="50000"/>
                </a:path>
              </a:gradFill>
              <a:ln w="3175" cap="rnd" cmpd="sng">
                <a:solidFill>
                  <a:srgbClr val="FF0000"/>
                </a:solidFill>
                <a:prstDash val="solid"/>
                <a:round/>
                <a:headEnd type="none" w="sm" len="sm"/>
                <a:tailEnd type="none" w="sm" len="sm"/>
              </a:ln>
              <a:effectLst/>
            </p:spPr>
            <p:txBody>
              <a:bodyPr/>
              <a:lstStyle/>
              <a:p>
                <a:pPr>
                  <a:defRPr/>
                </a:pPr>
                <a:endParaRPr lang="en-US">
                  <a:solidFill>
                    <a:srgbClr val="FFFFFF"/>
                  </a:solidFill>
                </a:endParaRPr>
              </a:p>
            </p:txBody>
          </p:sp>
        </p:grpSp>
      </p:grpSp>
      <p:sp>
        <p:nvSpPr>
          <p:cNvPr id="13352" name="Oval 69"/>
          <p:cNvSpPr>
            <a:spLocks noChangeArrowheads="1"/>
          </p:cNvSpPr>
          <p:nvPr/>
        </p:nvSpPr>
        <p:spPr bwMode="auto">
          <a:xfrm>
            <a:off x="6096000" y="4648200"/>
            <a:ext cx="876300" cy="833438"/>
          </a:xfrm>
          <a:prstGeom prst="ellipse">
            <a:avLst/>
          </a:prstGeom>
          <a:gradFill rotWithShape="1">
            <a:gsLst>
              <a:gs pos="0">
                <a:srgbClr val="33CCFF"/>
              </a:gs>
              <a:gs pos="100000">
                <a:srgbClr val="1C1C1C"/>
              </a:gs>
            </a:gsLst>
            <a:lin ang="5400000" scaled="1"/>
          </a:gradFill>
          <a:ln w="127000">
            <a:solidFill>
              <a:srgbClr val="993300"/>
            </a:solidFill>
            <a:round/>
            <a:headEnd/>
            <a:tailEnd/>
          </a:ln>
        </p:spPr>
        <p:txBody>
          <a:bodyPr wrap="none" anchor="ctr"/>
          <a:lstStyle/>
          <a:p>
            <a:endParaRPr lang="en-US">
              <a:solidFill>
                <a:srgbClr val="FFFFFF"/>
              </a:solidFill>
            </a:endParaRPr>
          </a:p>
        </p:txBody>
      </p:sp>
      <p:sp>
        <p:nvSpPr>
          <p:cNvPr id="13353" name="Oval 70"/>
          <p:cNvSpPr>
            <a:spLocks noChangeArrowheads="1"/>
          </p:cNvSpPr>
          <p:nvPr/>
        </p:nvSpPr>
        <p:spPr bwMode="auto">
          <a:xfrm>
            <a:off x="6513513" y="4716463"/>
            <a:ext cx="41275" cy="36512"/>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54" name="Oval 71"/>
          <p:cNvSpPr>
            <a:spLocks noChangeArrowheads="1"/>
          </p:cNvSpPr>
          <p:nvPr/>
        </p:nvSpPr>
        <p:spPr bwMode="auto">
          <a:xfrm>
            <a:off x="6513513" y="5046663"/>
            <a:ext cx="41275" cy="36512"/>
          </a:xfrm>
          <a:prstGeom prst="ellipse">
            <a:avLst/>
          </a:prstGeom>
          <a:solidFill>
            <a:schemeClr val="bg2"/>
          </a:solidFill>
          <a:ln w="9525">
            <a:solidFill>
              <a:schemeClr val="tx1"/>
            </a:solidFill>
            <a:round/>
            <a:headEnd/>
            <a:tailEnd/>
          </a:ln>
        </p:spPr>
        <p:txBody>
          <a:bodyPr wrap="none" anchor="ctr"/>
          <a:lstStyle/>
          <a:p>
            <a:endParaRPr lang="en-US">
              <a:solidFill>
                <a:srgbClr val="FFFFFF"/>
              </a:solidFill>
            </a:endParaRPr>
          </a:p>
        </p:txBody>
      </p:sp>
      <p:sp>
        <p:nvSpPr>
          <p:cNvPr id="13355" name="Oval 72"/>
          <p:cNvSpPr>
            <a:spLocks noChangeArrowheads="1"/>
          </p:cNvSpPr>
          <p:nvPr/>
        </p:nvSpPr>
        <p:spPr bwMode="auto">
          <a:xfrm>
            <a:off x="6881813" y="5046663"/>
            <a:ext cx="39687" cy="36512"/>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56" name="Oval 73"/>
          <p:cNvSpPr>
            <a:spLocks noChangeArrowheads="1"/>
          </p:cNvSpPr>
          <p:nvPr/>
        </p:nvSpPr>
        <p:spPr bwMode="auto">
          <a:xfrm>
            <a:off x="6135688" y="5046663"/>
            <a:ext cx="39687" cy="36512"/>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57" name="Oval 74"/>
          <p:cNvSpPr>
            <a:spLocks noChangeArrowheads="1"/>
          </p:cNvSpPr>
          <p:nvPr/>
        </p:nvSpPr>
        <p:spPr bwMode="auto">
          <a:xfrm>
            <a:off x="6513513" y="5381625"/>
            <a:ext cx="41275" cy="36513"/>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58" name="Line 75"/>
          <p:cNvSpPr>
            <a:spLocks noChangeShapeType="1"/>
          </p:cNvSpPr>
          <p:nvPr/>
        </p:nvSpPr>
        <p:spPr bwMode="auto">
          <a:xfrm>
            <a:off x="6534150" y="5084763"/>
            <a:ext cx="96838" cy="169862"/>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3359" name="Line 76"/>
          <p:cNvSpPr>
            <a:spLocks noChangeShapeType="1"/>
          </p:cNvSpPr>
          <p:nvPr/>
        </p:nvSpPr>
        <p:spPr bwMode="auto">
          <a:xfrm flipH="1">
            <a:off x="6540500" y="5065713"/>
            <a:ext cx="0" cy="346075"/>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grpSp>
        <p:nvGrpSpPr>
          <p:cNvPr id="13360" name="Group 110"/>
          <p:cNvGrpSpPr>
            <a:grpSpLocks/>
          </p:cNvGrpSpPr>
          <p:nvPr/>
        </p:nvGrpSpPr>
        <p:grpSpPr bwMode="auto">
          <a:xfrm>
            <a:off x="571500" y="5486400"/>
            <a:ext cx="876300" cy="833438"/>
            <a:chOff x="360" y="3456"/>
            <a:chExt cx="552" cy="525"/>
          </a:xfrm>
        </p:grpSpPr>
        <p:sp>
          <p:nvSpPr>
            <p:cNvPr id="13377" name="Oval 78"/>
            <p:cNvSpPr>
              <a:spLocks noChangeArrowheads="1"/>
            </p:cNvSpPr>
            <p:nvPr/>
          </p:nvSpPr>
          <p:spPr bwMode="auto">
            <a:xfrm>
              <a:off x="360" y="3456"/>
              <a:ext cx="552" cy="525"/>
            </a:xfrm>
            <a:prstGeom prst="ellipse">
              <a:avLst/>
            </a:prstGeom>
            <a:solidFill>
              <a:srgbClr val="5F5F5F"/>
            </a:solidFill>
            <a:ln w="127000">
              <a:solidFill>
                <a:srgbClr val="993300"/>
              </a:solidFill>
              <a:round/>
              <a:headEnd/>
              <a:tailEnd/>
            </a:ln>
          </p:spPr>
          <p:txBody>
            <a:bodyPr wrap="none" anchor="ctr"/>
            <a:lstStyle/>
            <a:p>
              <a:endParaRPr lang="en-US">
                <a:solidFill>
                  <a:srgbClr val="FFFFFF"/>
                </a:solidFill>
              </a:endParaRPr>
            </a:p>
          </p:txBody>
        </p:sp>
        <p:sp>
          <p:nvSpPr>
            <p:cNvPr id="13378" name="Oval 79"/>
            <p:cNvSpPr>
              <a:spLocks noChangeArrowheads="1"/>
            </p:cNvSpPr>
            <p:nvPr/>
          </p:nvSpPr>
          <p:spPr bwMode="auto">
            <a:xfrm>
              <a:off x="623" y="3499"/>
              <a:ext cx="26" cy="23"/>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79" name="Oval 80"/>
            <p:cNvSpPr>
              <a:spLocks noChangeArrowheads="1"/>
            </p:cNvSpPr>
            <p:nvPr/>
          </p:nvSpPr>
          <p:spPr bwMode="auto">
            <a:xfrm>
              <a:off x="623" y="3707"/>
              <a:ext cx="26" cy="23"/>
            </a:xfrm>
            <a:prstGeom prst="ellipse">
              <a:avLst/>
            </a:prstGeom>
            <a:solidFill>
              <a:schemeClr val="bg2"/>
            </a:solidFill>
            <a:ln w="9525">
              <a:solidFill>
                <a:schemeClr val="tx1"/>
              </a:solidFill>
              <a:round/>
              <a:headEnd/>
              <a:tailEnd/>
            </a:ln>
          </p:spPr>
          <p:txBody>
            <a:bodyPr wrap="none" anchor="ctr"/>
            <a:lstStyle/>
            <a:p>
              <a:endParaRPr lang="en-US">
                <a:solidFill>
                  <a:srgbClr val="FFFFFF"/>
                </a:solidFill>
              </a:endParaRPr>
            </a:p>
          </p:txBody>
        </p:sp>
        <p:sp>
          <p:nvSpPr>
            <p:cNvPr id="13380" name="Oval 81"/>
            <p:cNvSpPr>
              <a:spLocks noChangeArrowheads="1"/>
            </p:cNvSpPr>
            <p:nvPr/>
          </p:nvSpPr>
          <p:spPr bwMode="auto">
            <a:xfrm>
              <a:off x="855" y="3707"/>
              <a:ext cx="25" cy="23"/>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81" name="Oval 82"/>
            <p:cNvSpPr>
              <a:spLocks noChangeArrowheads="1"/>
            </p:cNvSpPr>
            <p:nvPr/>
          </p:nvSpPr>
          <p:spPr bwMode="auto">
            <a:xfrm>
              <a:off x="385" y="3707"/>
              <a:ext cx="25" cy="23"/>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82" name="Oval 83"/>
            <p:cNvSpPr>
              <a:spLocks noChangeArrowheads="1"/>
            </p:cNvSpPr>
            <p:nvPr/>
          </p:nvSpPr>
          <p:spPr bwMode="auto">
            <a:xfrm>
              <a:off x="623" y="3918"/>
              <a:ext cx="26" cy="23"/>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83" name="Line 84"/>
            <p:cNvSpPr>
              <a:spLocks noChangeShapeType="1"/>
            </p:cNvSpPr>
            <p:nvPr/>
          </p:nvSpPr>
          <p:spPr bwMode="auto">
            <a:xfrm flipV="1">
              <a:off x="636" y="3604"/>
              <a:ext cx="4" cy="127"/>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3384" name="Line 85"/>
            <p:cNvSpPr>
              <a:spLocks noChangeShapeType="1"/>
            </p:cNvSpPr>
            <p:nvPr/>
          </p:nvSpPr>
          <p:spPr bwMode="auto">
            <a:xfrm flipH="1" flipV="1">
              <a:off x="640" y="3532"/>
              <a:ext cx="0" cy="187"/>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grpSp>
      <p:sp>
        <p:nvSpPr>
          <p:cNvPr id="13361" name="Oval 87"/>
          <p:cNvSpPr>
            <a:spLocks noChangeArrowheads="1"/>
          </p:cNvSpPr>
          <p:nvPr/>
        </p:nvSpPr>
        <p:spPr bwMode="auto">
          <a:xfrm>
            <a:off x="3886200" y="4419600"/>
            <a:ext cx="876300" cy="833438"/>
          </a:xfrm>
          <a:prstGeom prst="ellipse">
            <a:avLst/>
          </a:prstGeom>
          <a:gradFill rotWithShape="1">
            <a:gsLst>
              <a:gs pos="0">
                <a:srgbClr val="0066CC"/>
              </a:gs>
              <a:gs pos="100000">
                <a:srgbClr val="080808"/>
              </a:gs>
            </a:gsLst>
            <a:lin ang="5400000" scaled="1"/>
          </a:gradFill>
          <a:ln w="127000">
            <a:solidFill>
              <a:srgbClr val="993300"/>
            </a:solidFill>
            <a:round/>
            <a:headEnd/>
            <a:tailEnd/>
          </a:ln>
        </p:spPr>
        <p:txBody>
          <a:bodyPr wrap="none" anchor="ctr"/>
          <a:lstStyle/>
          <a:p>
            <a:endParaRPr lang="en-US">
              <a:solidFill>
                <a:srgbClr val="FFFFFF"/>
              </a:solidFill>
            </a:endParaRPr>
          </a:p>
        </p:txBody>
      </p:sp>
      <p:sp>
        <p:nvSpPr>
          <p:cNvPr id="13362" name="Oval 88"/>
          <p:cNvSpPr>
            <a:spLocks noChangeArrowheads="1"/>
          </p:cNvSpPr>
          <p:nvPr/>
        </p:nvSpPr>
        <p:spPr bwMode="auto">
          <a:xfrm>
            <a:off x="4303713" y="4487863"/>
            <a:ext cx="41275" cy="36512"/>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3363" name="Oval 89"/>
          <p:cNvSpPr>
            <a:spLocks noChangeArrowheads="1"/>
          </p:cNvSpPr>
          <p:nvPr/>
        </p:nvSpPr>
        <p:spPr bwMode="auto">
          <a:xfrm>
            <a:off x="4303713" y="4818063"/>
            <a:ext cx="41275" cy="36512"/>
          </a:xfrm>
          <a:prstGeom prst="ellipse">
            <a:avLst/>
          </a:prstGeom>
          <a:solidFill>
            <a:schemeClr val="bg2"/>
          </a:solidFill>
          <a:ln w="9525">
            <a:solidFill>
              <a:schemeClr val="tx1"/>
            </a:solidFill>
            <a:round/>
            <a:headEnd/>
            <a:tailEnd/>
          </a:ln>
        </p:spPr>
        <p:txBody>
          <a:bodyPr wrap="none" anchor="ctr"/>
          <a:lstStyle/>
          <a:p>
            <a:endParaRPr lang="en-US">
              <a:solidFill>
                <a:srgbClr val="FFFFFF"/>
              </a:solidFill>
            </a:endParaRPr>
          </a:p>
        </p:txBody>
      </p:sp>
      <p:sp>
        <p:nvSpPr>
          <p:cNvPr id="13364" name="Oval 90"/>
          <p:cNvSpPr>
            <a:spLocks noChangeArrowheads="1"/>
          </p:cNvSpPr>
          <p:nvPr/>
        </p:nvSpPr>
        <p:spPr bwMode="auto">
          <a:xfrm>
            <a:off x="4672013" y="4818063"/>
            <a:ext cx="39687" cy="36512"/>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3365" name="Oval 91"/>
          <p:cNvSpPr>
            <a:spLocks noChangeArrowheads="1"/>
          </p:cNvSpPr>
          <p:nvPr/>
        </p:nvSpPr>
        <p:spPr bwMode="auto">
          <a:xfrm>
            <a:off x="3925888" y="4818063"/>
            <a:ext cx="39687" cy="36512"/>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3366" name="Oval 92"/>
          <p:cNvSpPr>
            <a:spLocks noChangeArrowheads="1"/>
          </p:cNvSpPr>
          <p:nvPr/>
        </p:nvSpPr>
        <p:spPr bwMode="auto">
          <a:xfrm>
            <a:off x="4303713" y="5153025"/>
            <a:ext cx="41275" cy="36513"/>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3367" name="Line 93"/>
          <p:cNvSpPr>
            <a:spLocks noChangeShapeType="1"/>
          </p:cNvSpPr>
          <p:nvPr/>
        </p:nvSpPr>
        <p:spPr bwMode="auto">
          <a:xfrm flipH="1">
            <a:off x="4086225" y="4837113"/>
            <a:ext cx="238125" cy="131762"/>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3368" name="Line 94"/>
          <p:cNvSpPr>
            <a:spLocks noChangeShapeType="1"/>
          </p:cNvSpPr>
          <p:nvPr/>
        </p:nvSpPr>
        <p:spPr bwMode="auto">
          <a:xfrm flipH="1" flipV="1">
            <a:off x="4330700" y="4540250"/>
            <a:ext cx="0" cy="296863"/>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3369" name="Oval 96"/>
          <p:cNvSpPr>
            <a:spLocks noChangeArrowheads="1"/>
          </p:cNvSpPr>
          <p:nvPr/>
        </p:nvSpPr>
        <p:spPr bwMode="auto">
          <a:xfrm>
            <a:off x="381000" y="1676400"/>
            <a:ext cx="876300" cy="833438"/>
          </a:xfrm>
          <a:prstGeom prst="ellipse">
            <a:avLst/>
          </a:prstGeom>
          <a:solidFill>
            <a:srgbClr val="5F5F5F"/>
          </a:solidFill>
          <a:ln w="127000">
            <a:solidFill>
              <a:srgbClr val="993300"/>
            </a:solidFill>
            <a:round/>
            <a:headEnd/>
            <a:tailEnd/>
          </a:ln>
        </p:spPr>
        <p:txBody>
          <a:bodyPr wrap="none" anchor="ctr"/>
          <a:lstStyle/>
          <a:p>
            <a:endParaRPr lang="en-US">
              <a:solidFill>
                <a:srgbClr val="FFFFFF"/>
              </a:solidFill>
            </a:endParaRPr>
          </a:p>
        </p:txBody>
      </p:sp>
      <p:sp>
        <p:nvSpPr>
          <p:cNvPr id="13370" name="Oval 97"/>
          <p:cNvSpPr>
            <a:spLocks noChangeArrowheads="1"/>
          </p:cNvSpPr>
          <p:nvPr/>
        </p:nvSpPr>
        <p:spPr bwMode="auto">
          <a:xfrm>
            <a:off x="798513" y="1744663"/>
            <a:ext cx="41275" cy="36512"/>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71" name="Oval 98"/>
          <p:cNvSpPr>
            <a:spLocks noChangeArrowheads="1"/>
          </p:cNvSpPr>
          <p:nvPr/>
        </p:nvSpPr>
        <p:spPr bwMode="auto">
          <a:xfrm>
            <a:off x="798513" y="2074863"/>
            <a:ext cx="41275" cy="36512"/>
          </a:xfrm>
          <a:prstGeom prst="ellipse">
            <a:avLst/>
          </a:prstGeom>
          <a:solidFill>
            <a:schemeClr val="bg2"/>
          </a:solidFill>
          <a:ln w="9525">
            <a:solidFill>
              <a:schemeClr val="tx1"/>
            </a:solidFill>
            <a:round/>
            <a:headEnd/>
            <a:tailEnd/>
          </a:ln>
        </p:spPr>
        <p:txBody>
          <a:bodyPr wrap="none" anchor="ctr"/>
          <a:lstStyle/>
          <a:p>
            <a:endParaRPr lang="en-US">
              <a:solidFill>
                <a:srgbClr val="FFFFFF"/>
              </a:solidFill>
            </a:endParaRPr>
          </a:p>
        </p:txBody>
      </p:sp>
      <p:sp>
        <p:nvSpPr>
          <p:cNvPr id="13372" name="Oval 99"/>
          <p:cNvSpPr>
            <a:spLocks noChangeArrowheads="1"/>
          </p:cNvSpPr>
          <p:nvPr/>
        </p:nvSpPr>
        <p:spPr bwMode="auto">
          <a:xfrm>
            <a:off x="1166813" y="2074863"/>
            <a:ext cx="39687" cy="36512"/>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73" name="Oval 100"/>
          <p:cNvSpPr>
            <a:spLocks noChangeArrowheads="1"/>
          </p:cNvSpPr>
          <p:nvPr/>
        </p:nvSpPr>
        <p:spPr bwMode="auto">
          <a:xfrm>
            <a:off x="420688" y="2074863"/>
            <a:ext cx="39687" cy="36512"/>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74" name="Oval 101"/>
          <p:cNvSpPr>
            <a:spLocks noChangeArrowheads="1"/>
          </p:cNvSpPr>
          <p:nvPr/>
        </p:nvSpPr>
        <p:spPr bwMode="auto">
          <a:xfrm>
            <a:off x="798513" y="2409825"/>
            <a:ext cx="41275" cy="36513"/>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3375" name="Line 102"/>
          <p:cNvSpPr>
            <a:spLocks noChangeShapeType="1"/>
          </p:cNvSpPr>
          <p:nvPr/>
        </p:nvSpPr>
        <p:spPr bwMode="auto">
          <a:xfrm>
            <a:off x="819150" y="2112963"/>
            <a:ext cx="96838" cy="169862"/>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3376" name="Line 103"/>
          <p:cNvSpPr>
            <a:spLocks noChangeShapeType="1"/>
          </p:cNvSpPr>
          <p:nvPr/>
        </p:nvSpPr>
        <p:spPr bwMode="auto">
          <a:xfrm flipH="1">
            <a:off x="825500" y="2093913"/>
            <a:ext cx="0" cy="346075"/>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grpSp>
        <p:nvGrpSpPr>
          <p:cNvPr id="91" name="Group 90"/>
          <p:cNvGrpSpPr/>
          <p:nvPr/>
        </p:nvGrpSpPr>
        <p:grpSpPr>
          <a:xfrm>
            <a:off x="5461000" y="1403350"/>
            <a:ext cx="876300" cy="833438"/>
            <a:chOff x="5461000" y="1403350"/>
            <a:chExt cx="876300" cy="833438"/>
          </a:xfrm>
        </p:grpSpPr>
        <p:grpSp>
          <p:nvGrpSpPr>
            <p:cNvPr id="92" name="Group 54"/>
            <p:cNvGrpSpPr>
              <a:grpSpLocks/>
            </p:cNvGrpSpPr>
            <p:nvPr/>
          </p:nvGrpSpPr>
          <p:grpSpPr bwMode="auto">
            <a:xfrm>
              <a:off x="5461000" y="1403350"/>
              <a:ext cx="876300" cy="833438"/>
              <a:chOff x="3448" y="372"/>
              <a:chExt cx="552" cy="525"/>
            </a:xfrm>
          </p:grpSpPr>
          <p:sp>
            <p:nvSpPr>
              <p:cNvPr id="94" name="Oval 55"/>
              <p:cNvSpPr>
                <a:spLocks noChangeArrowheads="1"/>
              </p:cNvSpPr>
              <p:nvPr/>
            </p:nvSpPr>
            <p:spPr bwMode="auto">
              <a:xfrm>
                <a:off x="3448" y="372"/>
                <a:ext cx="552" cy="525"/>
              </a:xfrm>
              <a:prstGeom prst="ellipse">
                <a:avLst/>
              </a:prstGeom>
              <a:solidFill>
                <a:srgbClr val="FFFF66"/>
              </a:solidFill>
              <a:ln w="127000">
                <a:solidFill>
                  <a:srgbClr val="993300"/>
                </a:solidFill>
                <a:round/>
                <a:headEnd/>
                <a:tailEnd/>
              </a:ln>
            </p:spPr>
            <p:txBody>
              <a:bodyPr wrap="none" anchor="ctr"/>
              <a:lstStyle/>
              <a:p>
                <a:endParaRPr lang="en-US">
                  <a:solidFill>
                    <a:srgbClr val="FFFFFF"/>
                  </a:solidFill>
                </a:endParaRPr>
              </a:p>
            </p:txBody>
          </p:sp>
          <p:sp>
            <p:nvSpPr>
              <p:cNvPr id="95" name="Oval 56"/>
              <p:cNvSpPr>
                <a:spLocks noChangeArrowheads="1"/>
              </p:cNvSpPr>
              <p:nvPr/>
            </p:nvSpPr>
            <p:spPr bwMode="auto">
              <a:xfrm>
                <a:off x="3711" y="415"/>
                <a:ext cx="26" cy="23"/>
              </a:xfrm>
              <a:prstGeom prst="ellipse">
                <a:avLst/>
              </a:prstGeom>
              <a:solidFill>
                <a:srgbClr val="FF0000"/>
              </a:solidFill>
              <a:ln w="9525">
                <a:solidFill>
                  <a:schemeClr val="bg2"/>
                </a:solidFill>
                <a:round/>
                <a:headEnd/>
                <a:tailEnd/>
              </a:ln>
            </p:spPr>
            <p:txBody>
              <a:bodyPr wrap="none" anchor="ctr"/>
              <a:lstStyle/>
              <a:p>
                <a:endParaRPr lang="en-US">
                  <a:solidFill>
                    <a:srgbClr val="FFFFFF"/>
                  </a:solidFill>
                </a:endParaRPr>
              </a:p>
            </p:txBody>
          </p:sp>
          <p:sp>
            <p:nvSpPr>
              <p:cNvPr id="96" name="Oval 57"/>
              <p:cNvSpPr>
                <a:spLocks noChangeArrowheads="1"/>
              </p:cNvSpPr>
              <p:nvPr/>
            </p:nvSpPr>
            <p:spPr bwMode="auto">
              <a:xfrm>
                <a:off x="3711" y="623"/>
                <a:ext cx="26" cy="23"/>
              </a:xfrm>
              <a:prstGeom prst="ellipse">
                <a:avLst/>
              </a:prstGeom>
              <a:solidFill>
                <a:schemeClr val="bg2"/>
              </a:solidFill>
              <a:ln w="9525">
                <a:solidFill>
                  <a:schemeClr val="tx1"/>
                </a:solidFill>
                <a:round/>
                <a:headEnd/>
                <a:tailEnd/>
              </a:ln>
            </p:spPr>
            <p:txBody>
              <a:bodyPr wrap="none" anchor="ctr"/>
              <a:lstStyle/>
              <a:p>
                <a:endParaRPr lang="en-US">
                  <a:solidFill>
                    <a:srgbClr val="FFFFFF"/>
                  </a:solidFill>
                </a:endParaRPr>
              </a:p>
            </p:txBody>
          </p:sp>
          <p:sp>
            <p:nvSpPr>
              <p:cNvPr id="97" name="Oval 58"/>
              <p:cNvSpPr>
                <a:spLocks noChangeArrowheads="1"/>
              </p:cNvSpPr>
              <p:nvPr/>
            </p:nvSpPr>
            <p:spPr bwMode="auto">
              <a:xfrm>
                <a:off x="3943" y="623"/>
                <a:ext cx="25" cy="23"/>
              </a:xfrm>
              <a:prstGeom prst="ellipse">
                <a:avLst/>
              </a:prstGeom>
              <a:solidFill>
                <a:srgbClr val="FF0000"/>
              </a:solidFill>
              <a:ln w="9525">
                <a:solidFill>
                  <a:schemeClr val="bg2"/>
                </a:solidFill>
                <a:round/>
                <a:headEnd/>
                <a:tailEnd/>
              </a:ln>
            </p:spPr>
            <p:txBody>
              <a:bodyPr wrap="none" anchor="ctr"/>
              <a:lstStyle/>
              <a:p>
                <a:endParaRPr lang="en-US">
                  <a:solidFill>
                    <a:srgbClr val="FFFFFF"/>
                  </a:solidFill>
                </a:endParaRPr>
              </a:p>
            </p:txBody>
          </p:sp>
          <p:sp>
            <p:nvSpPr>
              <p:cNvPr id="98" name="Oval 59"/>
              <p:cNvSpPr>
                <a:spLocks noChangeArrowheads="1"/>
              </p:cNvSpPr>
              <p:nvPr/>
            </p:nvSpPr>
            <p:spPr bwMode="auto">
              <a:xfrm>
                <a:off x="3473" y="623"/>
                <a:ext cx="25" cy="23"/>
              </a:xfrm>
              <a:prstGeom prst="ellipse">
                <a:avLst/>
              </a:prstGeom>
              <a:solidFill>
                <a:srgbClr val="FF0000"/>
              </a:solidFill>
              <a:ln w="9525">
                <a:solidFill>
                  <a:schemeClr val="bg2"/>
                </a:solidFill>
                <a:round/>
                <a:headEnd/>
                <a:tailEnd/>
              </a:ln>
            </p:spPr>
            <p:txBody>
              <a:bodyPr wrap="none" anchor="ctr"/>
              <a:lstStyle/>
              <a:p>
                <a:endParaRPr lang="en-US">
                  <a:solidFill>
                    <a:srgbClr val="FFFFFF"/>
                  </a:solidFill>
                </a:endParaRPr>
              </a:p>
            </p:txBody>
          </p:sp>
          <p:sp>
            <p:nvSpPr>
              <p:cNvPr id="99" name="Oval 60"/>
              <p:cNvSpPr>
                <a:spLocks noChangeArrowheads="1"/>
              </p:cNvSpPr>
              <p:nvPr/>
            </p:nvSpPr>
            <p:spPr bwMode="auto">
              <a:xfrm>
                <a:off x="3711" y="834"/>
                <a:ext cx="26" cy="23"/>
              </a:xfrm>
              <a:prstGeom prst="ellipse">
                <a:avLst/>
              </a:prstGeom>
              <a:solidFill>
                <a:srgbClr val="FF0000"/>
              </a:solidFill>
              <a:ln w="9525">
                <a:solidFill>
                  <a:schemeClr val="bg2"/>
                </a:solidFill>
                <a:round/>
                <a:headEnd/>
                <a:tailEnd/>
              </a:ln>
            </p:spPr>
            <p:txBody>
              <a:bodyPr wrap="none" anchor="ctr"/>
              <a:lstStyle/>
              <a:p>
                <a:endParaRPr lang="en-US">
                  <a:solidFill>
                    <a:srgbClr val="FFFFFF"/>
                  </a:solidFill>
                </a:endParaRPr>
              </a:p>
            </p:txBody>
          </p:sp>
          <p:sp>
            <p:nvSpPr>
              <p:cNvPr id="100" name="Line 61"/>
              <p:cNvSpPr>
                <a:spLocks noChangeShapeType="1"/>
              </p:cNvSpPr>
              <p:nvPr/>
            </p:nvSpPr>
            <p:spPr bwMode="auto">
              <a:xfrm flipH="1" flipV="1">
                <a:off x="3577" y="571"/>
                <a:ext cx="147" cy="64"/>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01" name="Line 62"/>
              <p:cNvSpPr>
                <a:spLocks noChangeShapeType="1"/>
              </p:cNvSpPr>
              <p:nvPr/>
            </p:nvSpPr>
            <p:spPr bwMode="auto">
              <a:xfrm flipH="1" flipV="1">
                <a:off x="3728" y="448"/>
                <a:ext cx="0" cy="187"/>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grpSp>
        <p:sp>
          <p:nvSpPr>
            <p:cNvPr id="93" name="TextBox 92"/>
            <p:cNvSpPr txBox="1"/>
            <p:nvPr/>
          </p:nvSpPr>
          <p:spPr>
            <a:xfrm>
              <a:off x="5600700" y="1790700"/>
              <a:ext cx="711200" cy="338554"/>
            </a:xfrm>
            <a:prstGeom prst="rect">
              <a:avLst/>
            </a:prstGeom>
            <a:noFill/>
          </p:spPr>
          <p:txBody>
            <a:bodyPr wrap="square" rtlCol="0">
              <a:spAutoFit/>
            </a:bodyPr>
            <a:lstStyle/>
            <a:p>
              <a:endParaRPr lang="en-US" dirty="0">
                <a:solidFill>
                  <a:srgbClr val="000000"/>
                </a:solidFill>
              </a:endParaRPr>
            </a:p>
          </p:txBody>
        </p:sp>
      </p:grpSp>
      <p:grpSp>
        <p:nvGrpSpPr>
          <p:cNvPr id="103" name="Group 102"/>
          <p:cNvGrpSpPr/>
          <p:nvPr/>
        </p:nvGrpSpPr>
        <p:grpSpPr>
          <a:xfrm>
            <a:off x="2466975" y="779463"/>
            <a:ext cx="876300" cy="833437"/>
            <a:chOff x="2466975" y="779463"/>
            <a:chExt cx="876300" cy="833437"/>
          </a:xfrm>
        </p:grpSpPr>
        <p:grpSp>
          <p:nvGrpSpPr>
            <p:cNvPr id="104" name="Group 90"/>
            <p:cNvGrpSpPr>
              <a:grpSpLocks/>
            </p:cNvGrpSpPr>
            <p:nvPr/>
          </p:nvGrpSpPr>
          <p:grpSpPr bwMode="auto">
            <a:xfrm>
              <a:off x="2466975" y="779463"/>
              <a:ext cx="876300" cy="833437"/>
              <a:chOff x="1698" y="1035"/>
              <a:chExt cx="552" cy="525"/>
            </a:xfrm>
          </p:grpSpPr>
          <p:sp>
            <p:nvSpPr>
              <p:cNvPr id="106" name="Oval 91"/>
              <p:cNvSpPr>
                <a:spLocks noChangeArrowheads="1"/>
              </p:cNvSpPr>
              <p:nvPr/>
            </p:nvSpPr>
            <p:spPr bwMode="auto">
              <a:xfrm>
                <a:off x="1698" y="1035"/>
                <a:ext cx="552" cy="525"/>
              </a:xfrm>
              <a:prstGeom prst="ellipse">
                <a:avLst/>
              </a:prstGeom>
              <a:solidFill>
                <a:srgbClr val="FFFF66"/>
              </a:solidFill>
              <a:ln w="127000">
                <a:solidFill>
                  <a:srgbClr val="993300"/>
                </a:solidFill>
                <a:round/>
                <a:headEnd/>
                <a:tailEnd/>
              </a:ln>
            </p:spPr>
            <p:txBody>
              <a:bodyPr wrap="none" anchor="ctr"/>
              <a:lstStyle/>
              <a:p>
                <a:endParaRPr lang="en-US">
                  <a:solidFill>
                    <a:srgbClr val="FFFFFF"/>
                  </a:solidFill>
                </a:endParaRPr>
              </a:p>
            </p:txBody>
          </p:sp>
          <p:sp>
            <p:nvSpPr>
              <p:cNvPr id="107" name="Oval 92"/>
              <p:cNvSpPr>
                <a:spLocks noChangeArrowheads="1"/>
              </p:cNvSpPr>
              <p:nvPr/>
            </p:nvSpPr>
            <p:spPr bwMode="auto">
              <a:xfrm>
                <a:off x="1961" y="1078"/>
                <a:ext cx="26" cy="23"/>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08" name="Oval 93"/>
              <p:cNvSpPr>
                <a:spLocks noChangeArrowheads="1"/>
              </p:cNvSpPr>
              <p:nvPr/>
            </p:nvSpPr>
            <p:spPr bwMode="auto">
              <a:xfrm>
                <a:off x="1961" y="1286"/>
                <a:ext cx="26" cy="23"/>
              </a:xfrm>
              <a:prstGeom prst="ellipse">
                <a:avLst/>
              </a:prstGeom>
              <a:solidFill>
                <a:schemeClr val="bg2"/>
              </a:solidFill>
              <a:ln w="9525">
                <a:solidFill>
                  <a:schemeClr val="tx1"/>
                </a:solidFill>
                <a:round/>
                <a:headEnd/>
                <a:tailEnd/>
              </a:ln>
            </p:spPr>
            <p:txBody>
              <a:bodyPr wrap="none" anchor="ctr"/>
              <a:lstStyle/>
              <a:p>
                <a:endParaRPr lang="en-US">
                  <a:solidFill>
                    <a:srgbClr val="FFFFFF"/>
                  </a:solidFill>
                </a:endParaRPr>
              </a:p>
            </p:txBody>
          </p:sp>
          <p:sp>
            <p:nvSpPr>
              <p:cNvPr id="109" name="Oval 94"/>
              <p:cNvSpPr>
                <a:spLocks noChangeArrowheads="1"/>
              </p:cNvSpPr>
              <p:nvPr/>
            </p:nvSpPr>
            <p:spPr bwMode="auto">
              <a:xfrm>
                <a:off x="2193" y="1286"/>
                <a:ext cx="25" cy="23"/>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10" name="Oval 95"/>
              <p:cNvSpPr>
                <a:spLocks noChangeArrowheads="1"/>
              </p:cNvSpPr>
              <p:nvPr/>
            </p:nvSpPr>
            <p:spPr bwMode="auto">
              <a:xfrm>
                <a:off x="1723" y="1286"/>
                <a:ext cx="25" cy="23"/>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11" name="Oval 96"/>
              <p:cNvSpPr>
                <a:spLocks noChangeArrowheads="1"/>
              </p:cNvSpPr>
              <p:nvPr/>
            </p:nvSpPr>
            <p:spPr bwMode="auto">
              <a:xfrm>
                <a:off x="1961" y="1497"/>
                <a:ext cx="26" cy="23"/>
              </a:xfrm>
              <a:prstGeom prst="ellipse">
                <a:avLst/>
              </a:prstGeom>
              <a:solidFill>
                <a:srgbClr val="FF0000"/>
              </a:solidFill>
              <a:ln w="9525">
                <a:solidFill>
                  <a:srgbClr val="000000"/>
                </a:solidFill>
                <a:round/>
                <a:headEnd/>
                <a:tailEnd/>
              </a:ln>
            </p:spPr>
            <p:txBody>
              <a:bodyPr wrap="none" anchor="ctr"/>
              <a:lstStyle/>
              <a:p>
                <a:endParaRPr lang="en-US">
                  <a:solidFill>
                    <a:srgbClr val="FFFFFF"/>
                  </a:solidFill>
                </a:endParaRPr>
              </a:p>
            </p:txBody>
          </p:sp>
          <p:sp>
            <p:nvSpPr>
              <p:cNvPr id="112" name="Line 97"/>
              <p:cNvSpPr>
                <a:spLocks noChangeShapeType="1"/>
              </p:cNvSpPr>
              <p:nvPr/>
            </p:nvSpPr>
            <p:spPr bwMode="auto">
              <a:xfrm flipH="1">
                <a:off x="1824" y="1298"/>
                <a:ext cx="150" cy="83"/>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sp>
            <p:nvSpPr>
              <p:cNvPr id="113" name="Line 98"/>
              <p:cNvSpPr>
                <a:spLocks noChangeShapeType="1"/>
              </p:cNvSpPr>
              <p:nvPr/>
            </p:nvSpPr>
            <p:spPr bwMode="auto">
              <a:xfrm flipH="1" flipV="1">
                <a:off x="1978" y="1111"/>
                <a:ext cx="0" cy="187"/>
              </a:xfrm>
              <a:prstGeom prst="line">
                <a:avLst/>
              </a:prstGeom>
              <a:noFill/>
              <a:ln w="25400">
                <a:solidFill>
                  <a:schemeClr val="bg2"/>
                </a:solidFill>
                <a:round/>
                <a:headEnd/>
                <a:tailEnd type="triangle" w="med" len="med"/>
              </a:ln>
            </p:spPr>
            <p:txBody>
              <a:bodyPr wrap="none"/>
              <a:lstStyle/>
              <a:p>
                <a:endParaRPr lang="en-US">
                  <a:solidFill>
                    <a:srgbClr val="FFFFFF"/>
                  </a:solidFill>
                </a:endParaRPr>
              </a:p>
            </p:txBody>
          </p:sp>
        </p:grpSp>
        <p:sp>
          <p:nvSpPr>
            <p:cNvPr id="105" name="TextBox 104"/>
            <p:cNvSpPr txBox="1"/>
            <p:nvPr/>
          </p:nvSpPr>
          <p:spPr>
            <a:xfrm>
              <a:off x="2628900" y="1181100"/>
              <a:ext cx="711200" cy="338554"/>
            </a:xfrm>
            <a:prstGeom prst="rect">
              <a:avLst/>
            </a:prstGeom>
            <a:noFill/>
          </p:spPr>
          <p:txBody>
            <a:bodyPr wrap="square" rtlCol="0">
              <a:spAutoFit/>
            </a:bodyPr>
            <a:lstStyle/>
            <a:p>
              <a:endParaRPr lang="en-US" dirty="0">
                <a:solidFill>
                  <a:srgbClr val="FFFFFF"/>
                </a:solidFill>
              </a:endParaRPr>
            </a:p>
          </p:txBody>
        </p:sp>
      </p:grpSp>
      <p:sp>
        <p:nvSpPr>
          <p:cNvPr id="8" name="TextBox 7"/>
          <p:cNvSpPr txBox="1"/>
          <p:nvPr/>
        </p:nvSpPr>
        <p:spPr>
          <a:xfrm>
            <a:off x="3788895" y="6219825"/>
            <a:ext cx="5355105" cy="707886"/>
          </a:xfrm>
          <a:prstGeom prst="rect">
            <a:avLst/>
          </a:prstGeom>
          <a:noFill/>
        </p:spPr>
        <p:txBody>
          <a:bodyPr wrap="square" rtlCol="0">
            <a:spAutoFit/>
          </a:bodyPr>
          <a:lstStyle/>
          <a:p>
            <a:r>
              <a:rPr lang="en-US" sz="2400" b="1" i="1" dirty="0">
                <a:solidFill>
                  <a:srgbClr val="1C1C1C"/>
                </a:solidFill>
                <a:latin typeface="Arial"/>
              </a:rPr>
              <a:t>Your schedule will change nightly.</a:t>
            </a:r>
          </a:p>
          <a:p>
            <a:endParaRPr lang="en-US" dirty="0">
              <a:solidFill>
                <a:srgbClr val="FFFFFF"/>
              </a:solidFill>
            </a:endParaRPr>
          </a:p>
        </p:txBody>
      </p:sp>
    </p:spTree>
    <p:extLst>
      <p:ext uri="{BB962C8B-B14F-4D97-AF65-F5344CB8AC3E}">
        <p14:creationId xmlns:p14="http://schemas.microsoft.com/office/powerpoint/2010/main" val="42611133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35000" y="990600"/>
            <a:ext cx="7772400" cy="635000"/>
          </a:xfrm>
        </p:spPr>
        <p:txBody>
          <a:bodyPr/>
          <a:lstStyle/>
          <a:p>
            <a:pPr eaLnBrk="1" hangingPunct="1"/>
            <a:r>
              <a:rPr lang="en-US" altLang="en-US" sz="4000" smtClean="0"/>
              <a:t>IRIN work – before getting imagery</a:t>
            </a:r>
          </a:p>
        </p:txBody>
      </p:sp>
      <p:sp>
        <p:nvSpPr>
          <p:cNvPr id="5123" name="Rectangle 3"/>
          <p:cNvSpPr>
            <a:spLocks noGrp="1" noChangeArrowheads="1"/>
          </p:cNvSpPr>
          <p:nvPr>
            <p:ph type="body" idx="1"/>
          </p:nvPr>
        </p:nvSpPr>
        <p:spPr>
          <a:xfrm>
            <a:off x="304800" y="1676400"/>
            <a:ext cx="8153400" cy="4686300"/>
          </a:xfrm>
        </p:spPr>
        <p:txBody>
          <a:bodyPr/>
          <a:lstStyle/>
          <a:p>
            <a:pPr lvl="1" eaLnBrk="1" hangingPunct="1"/>
            <a:r>
              <a:rPr lang="en-US" altLang="en-US" sz="2000" dirty="0" smtClean="0"/>
              <a:t>AM – brief SITL and submit order for next night</a:t>
            </a:r>
          </a:p>
          <a:p>
            <a:pPr lvl="1" eaLnBrk="1" hangingPunct="1"/>
            <a:r>
              <a:rPr lang="en-US" altLang="en-US" sz="2000" dirty="0" smtClean="0"/>
              <a:t>Get end of day briefing from SITL </a:t>
            </a:r>
          </a:p>
          <a:p>
            <a:pPr lvl="2" eaLnBrk="1" hangingPunct="1"/>
            <a:r>
              <a:rPr lang="en-US" altLang="en-US" sz="1800" dirty="0" smtClean="0"/>
              <a:t>Areas of concern/perimeter growth</a:t>
            </a:r>
          </a:p>
          <a:p>
            <a:pPr lvl="2" eaLnBrk="1" hangingPunct="1"/>
            <a:r>
              <a:rPr lang="en-US" altLang="en-US" sz="1800" dirty="0" smtClean="0"/>
              <a:t>Acquire additional base imagery?</a:t>
            </a:r>
          </a:p>
          <a:p>
            <a:pPr lvl="2" eaLnBrk="1" hangingPunct="1"/>
            <a:r>
              <a:rPr lang="en-US" altLang="en-US" sz="1800" dirty="0" smtClean="0"/>
              <a:t>Arrange to get most recent perimeter</a:t>
            </a:r>
          </a:p>
          <a:p>
            <a:pPr lvl="1" eaLnBrk="1" hangingPunct="1"/>
            <a:r>
              <a:rPr lang="en-US" altLang="en-US" sz="2000" dirty="0" smtClean="0"/>
              <a:t>Track plane and techs </a:t>
            </a:r>
            <a:r>
              <a:rPr lang="en-US" altLang="en-US" sz="2000" dirty="0"/>
              <a:t>t</a:t>
            </a:r>
            <a:r>
              <a:rPr lang="en-US" altLang="en-US" sz="2000" dirty="0" smtClean="0"/>
              <a:t>witter feed to know when/what to expect</a:t>
            </a:r>
          </a:p>
          <a:p>
            <a:pPr lvl="2" eaLnBrk="1" hangingPunct="1"/>
            <a:r>
              <a:rPr lang="en-US" altLang="en-US" sz="1800" dirty="0" smtClean="0"/>
              <a:t>Inform incident of general flight time</a:t>
            </a:r>
          </a:p>
          <a:p>
            <a:pPr lvl="2" eaLnBrk="1" hangingPunct="1"/>
            <a:r>
              <a:rPr lang="en-US" altLang="en-US" sz="1800" dirty="0" smtClean="0"/>
              <a:t>Fire not flown, # and orientation of runs</a:t>
            </a:r>
          </a:p>
          <a:p>
            <a:pPr lvl="1" eaLnBrk="1" hangingPunct="1"/>
            <a:r>
              <a:rPr lang="en-US" altLang="en-US" sz="2000" dirty="0" smtClean="0"/>
              <a:t>Prepare new shapefiles/folders using naming conventions</a:t>
            </a:r>
          </a:p>
          <a:p>
            <a:pPr lvl="2" eaLnBrk="1" hangingPunct="1"/>
            <a:r>
              <a:rPr lang="en-US" altLang="en-US" sz="1800" dirty="0" smtClean="0"/>
              <a:t>Blank for intense/scattered/isolated heat</a:t>
            </a:r>
          </a:p>
          <a:p>
            <a:pPr lvl="2" eaLnBrk="1" hangingPunct="1"/>
            <a:r>
              <a:rPr lang="en-US" altLang="en-US" sz="1800" dirty="0" smtClean="0"/>
              <a:t>Copy previous perimeter into new perimeter shapefile</a:t>
            </a:r>
          </a:p>
          <a:p>
            <a:pPr lvl="2" eaLnBrk="1" hangingPunct="1"/>
            <a:r>
              <a:rPr lang="en-US" altLang="en-US" sz="1800" dirty="0" smtClean="0"/>
              <a:t>Set/copy projections, leave time/date as </a:t>
            </a:r>
            <a:r>
              <a:rPr lang="en-US" altLang="en-US" sz="1800" dirty="0" err="1" smtClean="0"/>
              <a:t>xxxx</a:t>
            </a:r>
            <a:endParaRPr lang="en-US" altLang="en-US" sz="1800" dirty="0" smtClean="0"/>
          </a:p>
          <a:p>
            <a:pPr lvl="2" eaLnBrk="1" hangingPunct="1"/>
            <a:r>
              <a:rPr lang="en-US" altLang="en-US" sz="1800" dirty="0" smtClean="0"/>
              <a:t>Or use Create IR shapefile tool</a:t>
            </a:r>
          </a:p>
          <a:p>
            <a:pPr lvl="1" eaLnBrk="1" hangingPunct="1"/>
            <a:r>
              <a:rPr lang="en-US" altLang="en-US" sz="2000" dirty="0" smtClean="0"/>
              <a:t>Get map layout ready to go</a:t>
            </a:r>
          </a:p>
        </p:txBody>
      </p:sp>
    </p:spTree>
    <p:extLst>
      <p:ext uri="{BB962C8B-B14F-4D97-AF65-F5344CB8AC3E}">
        <p14:creationId xmlns:p14="http://schemas.microsoft.com/office/powerpoint/2010/main" val="7121657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028700"/>
            <a:ext cx="7772400" cy="647700"/>
          </a:xfrm>
        </p:spPr>
        <p:txBody>
          <a:bodyPr/>
          <a:lstStyle/>
          <a:p>
            <a:pPr eaLnBrk="1" hangingPunct="1"/>
            <a:r>
              <a:rPr lang="en-US" altLang="en-US" sz="4000" smtClean="0"/>
              <a:t>IRIN work – after getting imagery</a:t>
            </a:r>
          </a:p>
        </p:txBody>
      </p:sp>
      <p:sp>
        <p:nvSpPr>
          <p:cNvPr id="6147" name="Rectangle 3"/>
          <p:cNvSpPr>
            <a:spLocks noGrp="1" noChangeArrowheads="1"/>
          </p:cNvSpPr>
          <p:nvPr>
            <p:ph type="body" idx="1"/>
          </p:nvPr>
        </p:nvSpPr>
        <p:spPr>
          <a:xfrm>
            <a:off x="495300" y="1752600"/>
            <a:ext cx="8255000" cy="4914900"/>
          </a:xfrm>
        </p:spPr>
        <p:txBody>
          <a:bodyPr/>
          <a:lstStyle/>
          <a:p>
            <a:pPr eaLnBrk="1" hangingPunct="1"/>
            <a:r>
              <a:rPr lang="en-US" altLang="en-US" sz="2000" dirty="0" smtClean="0"/>
              <a:t>Enter correct date/time stamp for </a:t>
            </a:r>
            <a:r>
              <a:rPr lang="en-US" altLang="en-US" sz="2000" dirty="0" err="1" smtClean="0"/>
              <a:t>shapefile</a:t>
            </a:r>
            <a:r>
              <a:rPr lang="en-US" altLang="en-US" sz="2000" dirty="0" smtClean="0"/>
              <a:t> names and map legend</a:t>
            </a:r>
          </a:p>
          <a:p>
            <a:pPr eaLnBrk="1" hangingPunct="1"/>
            <a:r>
              <a:rPr lang="en-US" altLang="en-US" sz="2000" dirty="0" smtClean="0"/>
              <a:t>Bring in *</a:t>
            </a:r>
            <a:r>
              <a:rPr lang="en-US" altLang="en-US" sz="2000" dirty="0" err="1" smtClean="0"/>
              <a:t>ortho.tifs</a:t>
            </a:r>
            <a:r>
              <a:rPr lang="en-US" altLang="en-US" sz="2000" dirty="0" smtClean="0"/>
              <a:t> to *.</a:t>
            </a:r>
            <a:r>
              <a:rPr lang="en-US" altLang="en-US" sz="2000" dirty="0" err="1" smtClean="0"/>
              <a:t>mxd</a:t>
            </a:r>
            <a:r>
              <a:rPr lang="en-US" altLang="en-US" sz="2000" dirty="0" smtClean="0"/>
              <a:t> and check for coverage, image quality, alignment with base imagery – every night, every run</a:t>
            </a:r>
          </a:p>
          <a:p>
            <a:pPr lvl="1"/>
            <a:r>
              <a:rPr lang="en-US" sz="1600" dirty="0" err="1"/>
              <a:t>Color.tifs</a:t>
            </a:r>
            <a:r>
              <a:rPr lang="en-US" sz="1600" dirty="0"/>
              <a:t> are created from </a:t>
            </a:r>
            <a:r>
              <a:rPr lang="en-US" sz="1600" dirty="0" err="1"/>
              <a:t>ortho</a:t>
            </a:r>
            <a:r>
              <a:rPr lang="en-US" sz="1600" dirty="0"/>
              <a:t> </a:t>
            </a:r>
            <a:r>
              <a:rPr lang="en-US" sz="1600" dirty="0" err="1"/>
              <a:t>tifs</a:t>
            </a:r>
            <a:r>
              <a:rPr lang="en-US" sz="1600" dirty="0"/>
              <a:t> so if </a:t>
            </a:r>
            <a:r>
              <a:rPr lang="en-US" sz="1600" dirty="0" err="1"/>
              <a:t>ortho</a:t>
            </a:r>
            <a:r>
              <a:rPr lang="en-US" sz="1600" dirty="0"/>
              <a:t> </a:t>
            </a:r>
            <a:r>
              <a:rPr lang="en-US" sz="1600" dirty="0" err="1"/>
              <a:t>tif</a:t>
            </a:r>
            <a:r>
              <a:rPr lang="en-US" sz="1600" dirty="0"/>
              <a:t> lines up, the color will as </a:t>
            </a:r>
            <a:r>
              <a:rPr lang="en-US" sz="1600" dirty="0" smtClean="0"/>
              <a:t>well</a:t>
            </a:r>
            <a:endParaRPr lang="en-US" altLang="en-US" sz="1600" dirty="0" smtClean="0"/>
          </a:p>
          <a:p>
            <a:pPr eaLnBrk="1" hangingPunct="1"/>
            <a:r>
              <a:rPr lang="en-US" altLang="en-US" sz="2000" dirty="0" smtClean="0"/>
              <a:t>Get overall sense of how much heat there is to map and what your timeframe is</a:t>
            </a:r>
          </a:p>
          <a:p>
            <a:pPr eaLnBrk="1" hangingPunct="1"/>
            <a:r>
              <a:rPr lang="en-US" altLang="en-US" sz="2000" dirty="0" smtClean="0"/>
              <a:t>If time is tight, digitize priority areas/products first</a:t>
            </a:r>
          </a:p>
          <a:p>
            <a:pPr eaLnBrk="1" hangingPunct="1"/>
            <a:r>
              <a:rPr lang="en-US" altLang="en-US" sz="2000" dirty="0" smtClean="0"/>
              <a:t>Raw heat data shapefile useful for</a:t>
            </a:r>
          </a:p>
          <a:p>
            <a:pPr lvl="1" eaLnBrk="1" hangingPunct="1"/>
            <a:r>
              <a:rPr lang="en-US" altLang="en-US" sz="1800" dirty="0" smtClean="0"/>
              <a:t>Ensuring you’ve covered everything especially outside perimeter</a:t>
            </a:r>
          </a:p>
          <a:p>
            <a:pPr eaLnBrk="1" hangingPunct="1"/>
            <a:r>
              <a:rPr lang="en-US" altLang="en-US" sz="2000" dirty="0" smtClean="0"/>
              <a:t>When done digitizing - clear all selections, calculate acres, turn off layers not needed in map</a:t>
            </a:r>
          </a:p>
          <a:p>
            <a:pPr eaLnBrk="1" hangingPunct="1"/>
            <a:r>
              <a:rPr lang="en-US" altLang="en-US" sz="2000" dirty="0" smtClean="0"/>
              <a:t>Produce pdf file, </a:t>
            </a:r>
            <a:r>
              <a:rPr lang="en-US" altLang="en-US" sz="2000" dirty="0" err="1" smtClean="0"/>
              <a:t>kmz</a:t>
            </a:r>
            <a:r>
              <a:rPr lang="en-US" altLang="en-US" sz="2000" dirty="0" smtClean="0"/>
              <a:t>, fill out log, zip shapefiles and post to NIFC ftp site</a:t>
            </a:r>
          </a:p>
        </p:txBody>
      </p:sp>
    </p:spTree>
    <p:extLst>
      <p:ext uri="{BB962C8B-B14F-4D97-AF65-F5344CB8AC3E}">
        <p14:creationId xmlns:p14="http://schemas.microsoft.com/office/powerpoint/2010/main" val="25293009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76300"/>
          </a:xfrm>
        </p:spPr>
        <p:txBody>
          <a:bodyPr/>
          <a:lstStyle/>
          <a:p>
            <a:r>
              <a:rPr lang="en-US" dirty="0" smtClean="0"/>
              <a:t>Getting Your Imagery</a:t>
            </a:r>
            <a:endParaRPr lang="en-US" dirty="0"/>
          </a:p>
        </p:txBody>
      </p:sp>
      <p:sp>
        <p:nvSpPr>
          <p:cNvPr id="3" name="Content Placeholder 2"/>
          <p:cNvSpPr>
            <a:spLocks noGrp="1"/>
          </p:cNvSpPr>
          <p:nvPr>
            <p:ph idx="1"/>
          </p:nvPr>
        </p:nvSpPr>
        <p:spPr>
          <a:xfrm>
            <a:off x="152400" y="2171700"/>
            <a:ext cx="8991600" cy="4114800"/>
          </a:xfrm>
        </p:spPr>
        <p:txBody>
          <a:bodyPr/>
          <a:lstStyle/>
          <a:p>
            <a:r>
              <a:rPr lang="en-US" dirty="0" smtClean="0"/>
              <a:t>Imagery </a:t>
            </a:r>
            <a:r>
              <a:rPr lang="en-US" dirty="0"/>
              <a:t>is posted at </a:t>
            </a:r>
            <a:r>
              <a:rPr lang="en-US" dirty="0">
                <a:solidFill>
                  <a:srgbClr val="FF0000"/>
                </a:solidFill>
              </a:rPr>
              <a:t>ftp</a:t>
            </a:r>
            <a:r>
              <a:rPr lang="en-US" dirty="0" smtClean="0">
                <a:solidFill>
                  <a:srgbClr val="FF0000"/>
                </a:solidFill>
              </a:rPr>
              <a:t>://ftp.nifc.gov/nirops</a:t>
            </a:r>
          </a:p>
          <a:p>
            <a:pPr lvl="1"/>
            <a:r>
              <a:rPr lang="en-US" dirty="0" smtClean="0"/>
              <a:t>Password protected</a:t>
            </a:r>
          </a:p>
          <a:p>
            <a:pPr lvl="1"/>
            <a:r>
              <a:rPr lang="en-US" dirty="0" smtClean="0"/>
              <a:t>Access via secure ftp client (</a:t>
            </a:r>
            <a:r>
              <a:rPr lang="en-US" dirty="0" err="1" smtClean="0"/>
              <a:t>WinSCP</a:t>
            </a:r>
            <a:r>
              <a:rPr lang="en-US" dirty="0" smtClean="0"/>
              <a:t>, </a:t>
            </a:r>
            <a:r>
              <a:rPr lang="en-US" dirty="0" err="1" smtClean="0"/>
              <a:t>Filezilla</a:t>
            </a:r>
            <a:r>
              <a:rPr lang="en-US" dirty="0" smtClean="0"/>
              <a:t> etc.)</a:t>
            </a:r>
          </a:p>
          <a:p>
            <a:pPr lvl="1"/>
            <a:r>
              <a:rPr lang="en-US" dirty="0" smtClean="0"/>
              <a:t>Posted as </a:t>
            </a:r>
            <a:r>
              <a:rPr lang="en-US" dirty="0" err="1" smtClean="0"/>
              <a:t>FreeArc</a:t>
            </a:r>
            <a:r>
              <a:rPr lang="en-US" dirty="0" smtClean="0"/>
              <a:t> self-extracting file *.exe </a:t>
            </a:r>
          </a:p>
          <a:p>
            <a:pPr lvl="2"/>
            <a:r>
              <a:rPr lang="en-US" dirty="0" smtClean="0"/>
              <a:t>Example </a:t>
            </a:r>
            <a:r>
              <a:rPr lang="en-US" sz="2000" dirty="0" smtClean="0"/>
              <a:t>130902_2216_CORRAL_COMPLEX.exe</a:t>
            </a:r>
          </a:p>
          <a:p>
            <a:pPr lvl="1"/>
            <a:r>
              <a:rPr lang="en-US" dirty="0" smtClean="0"/>
              <a:t>Each run posted individually</a:t>
            </a:r>
          </a:p>
          <a:p>
            <a:pPr lvl="1"/>
            <a:r>
              <a:rPr lang="en-US" dirty="0" smtClean="0"/>
              <a:t>Wait until tech tweets that imagery is posted!</a:t>
            </a:r>
            <a:endParaRPr lang="en-US" dirty="0"/>
          </a:p>
        </p:txBody>
      </p:sp>
      <p:pic>
        <p:nvPicPr>
          <p:cNvPr id="4" name="Picture 3"/>
          <p:cNvPicPr>
            <a:picLocks noChangeAspect="1"/>
          </p:cNvPicPr>
          <p:nvPr/>
        </p:nvPicPr>
        <p:blipFill>
          <a:blip r:embed="rId2"/>
          <a:stretch>
            <a:fillRect/>
          </a:stretch>
        </p:blipFill>
        <p:spPr>
          <a:xfrm>
            <a:off x="5715000" y="5867452"/>
            <a:ext cx="2971429" cy="838095"/>
          </a:xfrm>
          <a:prstGeom prst="rect">
            <a:avLst/>
          </a:prstGeom>
        </p:spPr>
      </p:pic>
    </p:spTree>
    <p:extLst>
      <p:ext uri="{BB962C8B-B14F-4D97-AF65-F5344CB8AC3E}">
        <p14:creationId xmlns:p14="http://schemas.microsoft.com/office/powerpoint/2010/main" val="15391933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00100"/>
          </a:xfrm>
        </p:spPr>
        <p:txBody>
          <a:bodyPr/>
          <a:lstStyle/>
          <a:p>
            <a:r>
              <a:rPr lang="en-US" dirty="0" smtClean="0"/>
              <a:t>Image Packet</a:t>
            </a:r>
            <a:endParaRPr lang="en-US" dirty="0"/>
          </a:p>
        </p:txBody>
      </p:sp>
      <p:sp>
        <p:nvSpPr>
          <p:cNvPr id="3" name="Content Placeholder 2"/>
          <p:cNvSpPr>
            <a:spLocks noGrp="1"/>
          </p:cNvSpPr>
          <p:nvPr>
            <p:ph idx="1"/>
          </p:nvPr>
        </p:nvSpPr>
        <p:spPr>
          <a:xfrm>
            <a:off x="304800" y="1905000"/>
            <a:ext cx="7772400" cy="4114800"/>
          </a:xfrm>
        </p:spPr>
        <p:txBody>
          <a:bodyPr/>
          <a:lstStyle/>
          <a:p>
            <a:r>
              <a:rPr lang="en-US" dirty="0" err="1" smtClean="0"/>
              <a:t>Orthocorrected</a:t>
            </a:r>
            <a:r>
              <a:rPr lang="en-US" dirty="0" smtClean="0"/>
              <a:t> </a:t>
            </a:r>
            <a:r>
              <a:rPr lang="en-US" dirty="0" err="1" smtClean="0"/>
              <a:t>tifs</a:t>
            </a:r>
            <a:r>
              <a:rPr lang="en-US" dirty="0" smtClean="0"/>
              <a:t> “*_</a:t>
            </a:r>
            <a:r>
              <a:rPr lang="en-US" dirty="0" err="1" smtClean="0"/>
              <a:t>ortho.tif</a:t>
            </a:r>
            <a:r>
              <a:rPr lang="en-US" dirty="0" smtClean="0"/>
              <a:t>”</a:t>
            </a:r>
          </a:p>
          <a:p>
            <a:r>
              <a:rPr lang="en-US" dirty="0" smtClean="0"/>
              <a:t>Color </a:t>
            </a:r>
            <a:r>
              <a:rPr lang="en-US" dirty="0" err="1" smtClean="0"/>
              <a:t>tifs</a:t>
            </a:r>
            <a:r>
              <a:rPr lang="en-US" dirty="0" smtClean="0"/>
              <a:t> “*_</a:t>
            </a:r>
            <a:r>
              <a:rPr lang="en-US" dirty="0" err="1" smtClean="0"/>
              <a:t>color.tif</a:t>
            </a:r>
            <a:r>
              <a:rPr lang="en-US" dirty="0" smtClean="0"/>
              <a:t>”</a:t>
            </a:r>
          </a:p>
          <a:p>
            <a:pPr lvl="1"/>
            <a:r>
              <a:rPr lang="en-US" dirty="0" smtClean="0"/>
              <a:t>Also </a:t>
            </a:r>
            <a:r>
              <a:rPr lang="en-US" dirty="0" err="1" smtClean="0"/>
              <a:t>orthocorrected</a:t>
            </a:r>
            <a:endParaRPr lang="en-US" dirty="0" smtClean="0"/>
          </a:p>
          <a:p>
            <a:r>
              <a:rPr lang="en-US" dirty="0" smtClean="0"/>
              <a:t>Mosaic .jpg </a:t>
            </a:r>
          </a:p>
          <a:p>
            <a:pPr lvl="1"/>
            <a:r>
              <a:rPr lang="en-US" dirty="0" smtClean="0"/>
              <a:t>Good for quick view, no geo information</a:t>
            </a:r>
          </a:p>
          <a:p>
            <a:r>
              <a:rPr lang="en-US" dirty="0" smtClean="0"/>
              <a:t>Raw </a:t>
            </a:r>
            <a:r>
              <a:rPr lang="en-US" dirty="0" smtClean="0"/>
              <a:t>Heat Data </a:t>
            </a:r>
            <a:r>
              <a:rPr lang="en-US" dirty="0" smtClean="0"/>
              <a:t>Shapefile – contains triggered pixels from all runs</a:t>
            </a:r>
          </a:p>
          <a:p>
            <a:r>
              <a:rPr lang="en-US" dirty="0" smtClean="0"/>
              <a:t>Metadata file</a:t>
            </a:r>
            <a:endParaRPr lang="en-US" dirty="0"/>
          </a:p>
        </p:txBody>
      </p:sp>
    </p:spTree>
    <p:extLst>
      <p:ext uri="{BB962C8B-B14F-4D97-AF65-F5344CB8AC3E}">
        <p14:creationId xmlns:p14="http://schemas.microsoft.com/office/powerpoint/2010/main" val="374760129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443template">
  <a:themeElements>
    <a:clrScheme name="S-443template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S-443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443template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S-443template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S-443template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443template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5195</TotalTime>
  <Words>1165</Words>
  <Application>Microsoft Office PowerPoint</Application>
  <PresentationFormat>On-screen Show (4:3)</PresentationFormat>
  <Paragraphs>202</Paragraphs>
  <Slides>34</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 Unicode MS</vt:lpstr>
      <vt:lpstr>Arial</vt:lpstr>
      <vt:lpstr>Tahoma</vt:lpstr>
      <vt:lpstr>Times New Roman</vt:lpstr>
      <vt:lpstr>Wingdings</vt:lpstr>
      <vt:lpstr>S-443template</vt:lpstr>
      <vt:lpstr>Default Design</vt:lpstr>
      <vt:lpstr>PowerPoint Presentation</vt:lpstr>
      <vt:lpstr>Objectives</vt:lpstr>
      <vt:lpstr>Class Exercises</vt:lpstr>
      <vt:lpstr>Exercises</vt:lpstr>
      <vt:lpstr>PowerPoint Presentation</vt:lpstr>
      <vt:lpstr>IRIN work – before getting imagery</vt:lpstr>
      <vt:lpstr>IRIN work – after getting imagery</vt:lpstr>
      <vt:lpstr>Getting Your Imagery</vt:lpstr>
      <vt:lpstr>Image Packet</vt:lpstr>
      <vt:lpstr>Example Image Packet</vt:lpstr>
      <vt:lpstr>Ortho vs Color tif</vt:lpstr>
      <vt:lpstr>PowerPoint Presentation</vt:lpstr>
      <vt:lpstr>Image Orientation</vt:lpstr>
      <vt:lpstr>IR Shapefile Symbology</vt:lpstr>
      <vt:lpstr>IR GIS Products– in order of priority</vt:lpstr>
      <vt:lpstr>Projections</vt:lpstr>
      <vt:lpstr>Projections (cont.)</vt:lpstr>
      <vt:lpstr>Late Flights</vt:lpstr>
      <vt:lpstr>Interpretation</vt:lpstr>
      <vt:lpstr>Image Only</vt:lpstr>
      <vt:lpstr>Perimeter Added</vt:lpstr>
      <vt:lpstr>Isolated, Intense, and Scattered</vt:lpstr>
      <vt:lpstr>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QUESTIONS?</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Imagery</dc:title>
  <dc:creator>Tom Mellin</dc:creator>
  <cp:lastModifiedBy>Johnson, Jan V -FS</cp:lastModifiedBy>
  <cp:revision>262</cp:revision>
  <cp:lastPrinted>2019-03-06T16:16:36Z</cp:lastPrinted>
  <dcterms:created xsi:type="dcterms:W3CDTF">1998-03-16T20:44:10Z</dcterms:created>
  <dcterms:modified xsi:type="dcterms:W3CDTF">2019-03-06T16:19:17Z</dcterms:modified>
</cp:coreProperties>
</file>